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3" r:id="rId4"/>
    <p:sldMasterId id="2147483656" r:id="rId5"/>
    <p:sldMasterId id="2147483670" r:id="rId6"/>
    <p:sldMasterId id="2147483687" r:id="rId7"/>
  </p:sldMasterIdLst>
  <p:notesMasterIdLst>
    <p:notesMasterId r:id="rId9"/>
  </p:notesMasterIdLst>
  <p:handoutMasterIdLst>
    <p:handoutMasterId r:id="rId213"/>
  </p:handoutMasterIdLst>
  <p:sldIdLst>
    <p:sldId id="1143" r:id="rId8"/>
    <p:sldId id="1628" r:id="rId10"/>
    <p:sldId id="1629" r:id="rId11"/>
    <p:sldId id="1339" r:id="rId12"/>
    <p:sldId id="266" r:id="rId13"/>
    <p:sldId id="1654" r:id="rId14"/>
    <p:sldId id="654" r:id="rId15"/>
    <p:sldId id="655" r:id="rId16"/>
    <p:sldId id="647" r:id="rId17"/>
    <p:sldId id="648" r:id="rId18"/>
    <p:sldId id="649" r:id="rId19"/>
    <p:sldId id="651" r:id="rId20"/>
    <p:sldId id="283" r:id="rId21"/>
    <p:sldId id="652" r:id="rId22"/>
    <p:sldId id="269" r:id="rId23"/>
    <p:sldId id="1642" r:id="rId24"/>
    <p:sldId id="657" r:id="rId25"/>
    <p:sldId id="659" r:id="rId26"/>
    <p:sldId id="285" r:id="rId27"/>
    <p:sldId id="1643" r:id="rId28"/>
    <p:sldId id="1655" r:id="rId29"/>
    <p:sldId id="1656" r:id="rId30"/>
    <p:sldId id="289" r:id="rId31"/>
    <p:sldId id="1657" r:id="rId32"/>
    <p:sldId id="290" r:id="rId33"/>
    <p:sldId id="293" r:id="rId34"/>
    <p:sldId id="382" r:id="rId35"/>
    <p:sldId id="383" r:id="rId36"/>
    <p:sldId id="1644" r:id="rId37"/>
    <p:sldId id="298" r:id="rId38"/>
    <p:sldId id="385" r:id="rId39"/>
    <p:sldId id="386" r:id="rId40"/>
    <p:sldId id="356" r:id="rId41"/>
    <p:sldId id="1645" r:id="rId42"/>
    <p:sldId id="301" r:id="rId43"/>
    <p:sldId id="302" r:id="rId44"/>
    <p:sldId id="1658" r:id="rId45"/>
    <p:sldId id="303" r:id="rId46"/>
    <p:sldId id="1659" r:id="rId47"/>
    <p:sldId id="1660" r:id="rId48"/>
    <p:sldId id="1661" r:id="rId49"/>
    <p:sldId id="1258" r:id="rId50"/>
    <p:sldId id="663" r:id="rId51"/>
    <p:sldId id="311" r:id="rId52"/>
    <p:sldId id="664" r:id="rId53"/>
    <p:sldId id="312" r:id="rId54"/>
    <p:sldId id="1662" r:id="rId55"/>
    <p:sldId id="1663" r:id="rId56"/>
    <p:sldId id="1641" r:id="rId57"/>
    <p:sldId id="1664" r:id="rId58"/>
    <p:sldId id="623" r:id="rId59"/>
    <p:sldId id="1665" r:id="rId60"/>
    <p:sldId id="625" r:id="rId61"/>
    <p:sldId id="1666" r:id="rId62"/>
    <p:sldId id="404" r:id="rId63"/>
    <p:sldId id="1634" r:id="rId64"/>
    <p:sldId id="1635" r:id="rId65"/>
    <p:sldId id="1667" r:id="rId66"/>
    <p:sldId id="1275" r:id="rId67"/>
    <p:sldId id="671" r:id="rId68"/>
    <p:sldId id="1646" r:id="rId69"/>
    <p:sldId id="324" r:id="rId70"/>
    <p:sldId id="325" r:id="rId71"/>
    <p:sldId id="672" r:id="rId72"/>
    <p:sldId id="1281" r:id="rId73"/>
    <p:sldId id="626" r:id="rId74"/>
    <p:sldId id="1214" r:id="rId75"/>
    <p:sldId id="1215" r:id="rId76"/>
    <p:sldId id="1216" r:id="rId77"/>
    <p:sldId id="1217" r:id="rId78"/>
    <p:sldId id="1218" r:id="rId79"/>
    <p:sldId id="1219" r:id="rId80"/>
    <p:sldId id="1220" r:id="rId81"/>
    <p:sldId id="1229" r:id="rId82"/>
    <p:sldId id="1221" r:id="rId83"/>
    <p:sldId id="1222" r:id="rId84"/>
    <p:sldId id="1223" r:id="rId85"/>
    <p:sldId id="1224" r:id="rId86"/>
    <p:sldId id="1225" r:id="rId87"/>
    <p:sldId id="1226" r:id="rId88"/>
    <p:sldId id="1227" r:id="rId89"/>
    <p:sldId id="1228" r:id="rId90"/>
    <p:sldId id="1230" r:id="rId91"/>
    <p:sldId id="1231" r:id="rId92"/>
    <p:sldId id="1232" r:id="rId93"/>
    <p:sldId id="1233" r:id="rId94"/>
    <p:sldId id="1234" r:id="rId95"/>
    <p:sldId id="1235" r:id="rId96"/>
    <p:sldId id="1236" r:id="rId97"/>
    <p:sldId id="1237" r:id="rId98"/>
    <p:sldId id="1238" r:id="rId99"/>
    <p:sldId id="1239" r:id="rId100"/>
    <p:sldId id="1240" r:id="rId101"/>
    <p:sldId id="1241" r:id="rId102"/>
    <p:sldId id="1242" r:id="rId103"/>
    <p:sldId id="1243" r:id="rId104"/>
    <p:sldId id="1244" r:id="rId105"/>
    <p:sldId id="1314" r:id="rId106"/>
    <p:sldId id="1647" r:id="rId107"/>
    <p:sldId id="1247" r:id="rId108"/>
    <p:sldId id="1248" r:id="rId109"/>
    <p:sldId id="1249" r:id="rId110"/>
    <p:sldId id="1250" r:id="rId111"/>
    <p:sldId id="1251" r:id="rId112"/>
    <p:sldId id="1252" r:id="rId113"/>
    <p:sldId id="1253" r:id="rId114"/>
    <p:sldId id="1254" r:id="rId115"/>
    <p:sldId id="1255" r:id="rId116"/>
    <p:sldId id="1256" r:id="rId117"/>
    <p:sldId id="1846" r:id="rId118"/>
    <p:sldId id="1850" r:id="rId119"/>
    <p:sldId id="1851" r:id="rId120"/>
    <p:sldId id="1852" r:id="rId121"/>
    <p:sldId id="1853" r:id="rId122"/>
    <p:sldId id="1854" r:id="rId123"/>
    <p:sldId id="1855" r:id="rId124"/>
    <p:sldId id="1260" r:id="rId125"/>
    <p:sldId id="1257" r:id="rId126"/>
    <p:sldId id="1259" r:id="rId127"/>
    <p:sldId id="1261" r:id="rId128"/>
    <p:sldId id="1262" r:id="rId129"/>
    <p:sldId id="1263" r:id="rId130"/>
    <p:sldId id="1264" r:id="rId131"/>
    <p:sldId id="1265" r:id="rId132"/>
    <p:sldId id="1266" r:id="rId133"/>
    <p:sldId id="1267" r:id="rId134"/>
    <p:sldId id="1268" r:id="rId135"/>
    <p:sldId id="1270" r:id="rId136"/>
    <p:sldId id="1269" r:id="rId137"/>
    <p:sldId id="1271" r:id="rId138"/>
    <p:sldId id="1648" r:id="rId139"/>
    <p:sldId id="1273" r:id="rId140"/>
    <p:sldId id="1274" r:id="rId141"/>
    <p:sldId id="1276" r:id="rId142"/>
    <p:sldId id="1277" r:id="rId143"/>
    <p:sldId id="1278" r:id="rId144"/>
    <p:sldId id="1279" r:id="rId145"/>
    <p:sldId id="438" r:id="rId146"/>
    <p:sldId id="679" r:id="rId147"/>
    <p:sldId id="680" r:id="rId148"/>
    <p:sldId id="510" r:id="rId149"/>
    <p:sldId id="681" r:id="rId150"/>
    <p:sldId id="512" r:id="rId151"/>
    <p:sldId id="444" r:id="rId152"/>
    <p:sldId id="446" r:id="rId153"/>
    <p:sldId id="629" r:id="rId154"/>
    <p:sldId id="682" r:id="rId155"/>
    <p:sldId id="691" r:id="rId156"/>
    <p:sldId id="1027" r:id="rId157"/>
    <p:sldId id="448" r:id="rId158"/>
    <p:sldId id="516" r:id="rId159"/>
    <p:sldId id="517" r:id="rId160"/>
    <p:sldId id="518" r:id="rId161"/>
    <p:sldId id="519" r:id="rId162"/>
    <p:sldId id="1636" r:id="rId163"/>
    <p:sldId id="520" r:id="rId164"/>
    <p:sldId id="524" r:id="rId165"/>
    <p:sldId id="525" r:id="rId166"/>
    <p:sldId id="526" r:id="rId167"/>
    <p:sldId id="527" r:id="rId168"/>
    <p:sldId id="528" r:id="rId169"/>
    <p:sldId id="529" r:id="rId170"/>
    <p:sldId id="692" r:id="rId171"/>
    <p:sldId id="530" r:id="rId172"/>
    <p:sldId id="531" r:id="rId173"/>
    <p:sldId id="532" r:id="rId174"/>
    <p:sldId id="1650" r:id="rId175"/>
    <p:sldId id="533" r:id="rId176"/>
    <p:sldId id="534" r:id="rId177"/>
    <p:sldId id="537" r:id="rId178"/>
    <p:sldId id="538" r:id="rId179"/>
    <p:sldId id="693" r:id="rId180"/>
    <p:sldId id="539" r:id="rId181"/>
    <p:sldId id="540" r:id="rId182"/>
    <p:sldId id="541" r:id="rId183"/>
    <p:sldId id="1028" r:id="rId184"/>
    <p:sldId id="1651" r:id="rId185"/>
    <p:sldId id="543" r:id="rId186"/>
    <p:sldId id="544" r:id="rId187"/>
    <p:sldId id="545" r:id="rId188"/>
    <p:sldId id="609" r:id="rId189"/>
    <p:sldId id="546" r:id="rId190"/>
    <p:sldId id="547" r:id="rId191"/>
    <p:sldId id="695" r:id="rId192"/>
    <p:sldId id="548" r:id="rId193"/>
    <p:sldId id="696" r:id="rId194"/>
    <p:sldId id="699" r:id="rId195"/>
    <p:sldId id="700" r:id="rId196"/>
    <p:sldId id="701" r:id="rId197"/>
    <p:sldId id="702" r:id="rId198"/>
    <p:sldId id="1652" r:id="rId199"/>
    <p:sldId id="1856" r:id="rId200"/>
    <p:sldId id="1857" r:id="rId201"/>
    <p:sldId id="1858" r:id="rId202"/>
    <p:sldId id="613" r:id="rId203"/>
    <p:sldId id="636" r:id="rId204"/>
    <p:sldId id="637" r:id="rId205"/>
    <p:sldId id="638" r:id="rId206"/>
    <p:sldId id="1653" r:id="rId207"/>
    <p:sldId id="641" r:id="rId208"/>
    <p:sldId id="643" r:id="rId209"/>
    <p:sldId id="644" r:id="rId210"/>
    <p:sldId id="1842" r:id="rId211"/>
    <p:sldId id="1843" r:id="rId212"/>
  </p:sldIdLst>
  <p:sldSz cx="11520170" cy="6480175"/>
  <p:notesSz cx="6858000" cy="9144000"/>
  <p:custDataLst>
    <p:tags r:id="rId218"/>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24" userDrawn="1">
          <p15:clr>
            <a:srgbClr val="A4A3A4"/>
          </p15:clr>
        </p15:guide>
        <p15:guide id="2" pos="36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F3743"/>
    <a:srgbClr val="333399"/>
    <a:srgbClr val="4472C4"/>
    <a:srgbClr val="484849"/>
    <a:srgbClr val="B9B9B9"/>
    <a:srgbClr val="000000"/>
    <a:srgbClr val="0A97A6"/>
    <a:srgbClr val="D53E25"/>
    <a:srgbClr val="EC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82068" autoAdjust="0"/>
  </p:normalViewPr>
  <p:slideViewPr>
    <p:cSldViewPr snapToObjects="1" showGuides="1">
      <p:cViewPr varScale="1">
        <p:scale>
          <a:sx n="70" d="100"/>
          <a:sy n="70" d="100"/>
        </p:scale>
        <p:origin x="926" y="43"/>
      </p:cViewPr>
      <p:guideLst>
        <p:guide orient="horz" pos="2024"/>
        <p:guide pos="3628"/>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8" Type="http://schemas.openxmlformats.org/officeDocument/2006/relationships/tags" Target="tags/tag1234.xml"/><Relationship Id="rId217" Type="http://schemas.openxmlformats.org/officeDocument/2006/relationships/commentAuthors" Target="commentAuthors.xml"/><Relationship Id="rId216" Type="http://schemas.openxmlformats.org/officeDocument/2006/relationships/tableStyles" Target="tableStyles.xml"/><Relationship Id="rId215" Type="http://schemas.openxmlformats.org/officeDocument/2006/relationships/viewProps" Target="viewProps.xml"/><Relationship Id="rId214" Type="http://schemas.openxmlformats.org/officeDocument/2006/relationships/presProps" Target="presProps.xml"/><Relationship Id="rId213" Type="http://schemas.openxmlformats.org/officeDocument/2006/relationships/handoutMaster" Target="handoutMasters/handoutMaster1.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21" Type="http://schemas.openxmlformats.org/officeDocument/2006/relationships/slide" Target="slides/slide13.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 Id="rId20" Type="http://schemas.openxmlformats.org/officeDocument/2006/relationships/slide" Target="slides/slide12.xml"/><Relationship Id="rId2" Type="http://schemas.openxmlformats.org/officeDocument/2006/relationships/theme" Target="theme/theme1.xml"/><Relationship Id="rId199" Type="http://schemas.openxmlformats.org/officeDocument/2006/relationships/slide" Target="slides/slide191.xml"/><Relationship Id="rId198" Type="http://schemas.openxmlformats.org/officeDocument/2006/relationships/slide" Target="slides/slide190.xml"/><Relationship Id="rId197" Type="http://schemas.openxmlformats.org/officeDocument/2006/relationships/slide" Target="slides/slide189.xml"/><Relationship Id="rId196" Type="http://schemas.openxmlformats.org/officeDocument/2006/relationships/slide" Target="slides/slide188.xml"/><Relationship Id="rId195" Type="http://schemas.openxmlformats.org/officeDocument/2006/relationships/slide" Target="slides/slide187.xml"/><Relationship Id="rId194" Type="http://schemas.openxmlformats.org/officeDocument/2006/relationships/slide" Target="slides/slide186.xml"/><Relationship Id="rId193" Type="http://schemas.openxmlformats.org/officeDocument/2006/relationships/slide" Target="slides/slide185.xml"/><Relationship Id="rId192" Type="http://schemas.openxmlformats.org/officeDocument/2006/relationships/slide" Target="slides/slide184.xml"/><Relationship Id="rId191" Type="http://schemas.openxmlformats.org/officeDocument/2006/relationships/slide" Target="slides/slide183.xml"/><Relationship Id="rId190" Type="http://schemas.openxmlformats.org/officeDocument/2006/relationships/slide" Target="slides/slide182.xml"/><Relationship Id="rId19" Type="http://schemas.openxmlformats.org/officeDocument/2006/relationships/slide" Target="slides/slide11.xml"/><Relationship Id="rId189" Type="http://schemas.openxmlformats.org/officeDocument/2006/relationships/slide" Target="slides/slide181.xml"/><Relationship Id="rId188" Type="http://schemas.openxmlformats.org/officeDocument/2006/relationships/slide" Target="slides/slide180.xml"/><Relationship Id="rId187" Type="http://schemas.openxmlformats.org/officeDocument/2006/relationships/slide" Target="slides/slide179.xml"/><Relationship Id="rId186" Type="http://schemas.openxmlformats.org/officeDocument/2006/relationships/slide" Target="slides/slide178.xml"/><Relationship Id="rId185" Type="http://schemas.openxmlformats.org/officeDocument/2006/relationships/slide" Target="slides/slide177.xml"/><Relationship Id="rId184" Type="http://schemas.openxmlformats.org/officeDocument/2006/relationships/slide" Target="slides/slide176.xml"/><Relationship Id="rId183" Type="http://schemas.openxmlformats.org/officeDocument/2006/relationships/slide" Target="slides/slide175.xml"/><Relationship Id="rId182" Type="http://schemas.openxmlformats.org/officeDocument/2006/relationships/slide" Target="slides/slide174.xml"/><Relationship Id="rId181" Type="http://schemas.openxmlformats.org/officeDocument/2006/relationships/slide" Target="slides/slide173.xml"/><Relationship Id="rId180" Type="http://schemas.openxmlformats.org/officeDocument/2006/relationships/slide" Target="slides/slide172.xml"/><Relationship Id="rId18" Type="http://schemas.openxmlformats.org/officeDocument/2006/relationships/slide" Target="slides/slide10.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9.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8.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7.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6.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CCD81038-BF81-4FE1-B425-75B661829B9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8675" name="Rectangle 2"/>
          <p:cNvSpPr>
            <a:spLocks noGrp="1" noRot="1" noChangeAspect="1" noChangeArrowheads="1" noTextEdit="1"/>
          </p:cNvSpPr>
          <p:nvPr>
            <p:ph type="sldImg"/>
          </p:nvPr>
        </p:nvSpPr>
        <p:spPr>
          <a:xfrm>
            <a:off x="381000" y="685800"/>
            <a:ext cx="6097588" cy="3430588"/>
          </a:xfrm>
        </p:spPr>
      </p:sp>
      <p:sp>
        <p:nvSpPr>
          <p:cNvPr id="28676"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556D72F6-32FA-41BF-B74F-08691C38B0DA}"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30723" name="Rectangle 2"/>
          <p:cNvSpPr>
            <a:spLocks noGrp="1" noRot="1" noChangeAspect="1" noChangeArrowheads="1" noTextEdit="1"/>
          </p:cNvSpPr>
          <p:nvPr>
            <p:ph type="sldImg"/>
          </p:nvPr>
        </p:nvSpPr>
        <p:spPr>
          <a:xfrm>
            <a:off x="381000" y="685800"/>
            <a:ext cx="6097588" cy="3430588"/>
          </a:xfrm>
        </p:spPr>
      </p:sp>
      <p:sp>
        <p:nvSpPr>
          <p:cNvPr id="30724"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348F9B1-6A66-4C24-9D27-ADEDD97E2B3A}"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a:xfrm>
            <a:off x="381000" y="685800"/>
            <a:ext cx="6097588" cy="3430588"/>
          </a:xfrm>
        </p:spPr>
      </p:sp>
      <p:sp>
        <p:nvSpPr>
          <p:cNvPr id="32772"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F9E4FB98-9CFF-4262-A932-AE1C415E6110}"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27331" name="Rectangle 2"/>
          <p:cNvSpPr>
            <a:spLocks noGrp="1" noRot="1" noChangeAspect="1" noChangeArrowheads="1" noTextEdit="1"/>
          </p:cNvSpPr>
          <p:nvPr>
            <p:ph type="sldImg"/>
          </p:nvPr>
        </p:nvSpPr>
        <p:spPr/>
      </p:sp>
      <p:sp>
        <p:nvSpPr>
          <p:cNvPr id="22733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44CC6681-4A07-49FF-84FC-D88334963FF2}"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29379" name="Rectangle 2"/>
          <p:cNvSpPr>
            <a:spLocks noGrp="1" noRot="1" noChangeAspect="1" noChangeArrowheads="1" noTextEdit="1"/>
          </p:cNvSpPr>
          <p:nvPr>
            <p:ph type="sldImg"/>
          </p:nvPr>
        </p:nvSpPr>
        <p:spPr/>
      </p:sp>
      <p:sp>
        <p:nvSpPr>
          <p:cNvPr id="22938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C272C307-C7BE-452A-8A8D-0C8C4B175D3A}"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34819" name="Rectangle 2"/>
          <p:cNvSpPr>
            <a:spLocks noGrp="1" noRot="1" noChangeAspect="1" noChangeArrowheads="1" noTextEdit="1"/>
          </p:cNvSpPr>
          <p:nvPr>
            <p:ph type="sldImg"/>
          </p:nvPr>
        </p:nvSpPr>
        <p:spPr>
          <a:xfrm>
            <a:off x="381000" y="685800"/>
            <a:ext cx="6097588" cy="3430588"/>
          </a:xfrm>
        </p:spPr>
      </p:sp>
      <p:sp>
        <p:nvSpPr>
          <p:cNvPr id="34820"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7BCD0F96-32AD-44C7-89A8-11F4EBB94DC0}"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31427" name="Rectangle 2"/>
          <p:cNvSpPr>
            <a:spLocks noGrp="1" noRot="1" noChangeAspect="1" noChangeArrowheads="1" noTextEdit="1"/>
          </p:cNvSpPr>
          <p:nvPr>
            <p:ph type="sldImg"/>
          </p:nvPr>
        </p:nvSpPr>
        <p:spPr/>
      </p:sp>
      <p:sp>
        <p:nvSpPr>
          <p:cNvPr id="2314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如果两块的容量相同，一一对应就好，但是容量不同，多对一</a:t>
            </a:r>
            <a:endParaRPr lang="zh-CN" altLang="en-US">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C7AFABBC-7EFB-40E9-8AB1-D2B09A9CE68E}"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如果两块的容量相同，一一对应就好，但是容量不同，多对一</a:t>
            </a:r>
            <a:endParaRPr lang="zh-CN" altLang="en-US">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35F0C5CE-697E-4C8B-A7D5-5461B4F4CC1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35523" name="Rectangle 2"/>
          <p:cNvSpPr>
            <a:spLocks noGrp="1" noRot="1" noChangeAspect="1" noChangeArrowheads="1" noTextEdit="1"/>
          </p:cNvSpPr>
          <p:nvPr>
            <p:ph type="sldImg"/>
          </p:nvPr>
        </p:nvSpPr>
        <p:spPr/>
      </p:sp>
      <p:sp>
        <p:nvSpPr>
          <p:cNvPr id="2355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如果两块的容量相同，一一对应就好，但是容量不同，多对一</a:t>
            </a:r>
            <a:endParaRPr lang="zh-CN" altLang="en-US">
              <a:ea typeface="宋体" panose="02010600030101010101" pitchFamily="2" charset="-122"/>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95DB709D-5FC0-42FB-9438-6B9B6E59AB0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38595" name="Rectangle 2"/>
          <p:cNvSpPr>
            <a:spLocks noGrp="1" noRot="1" noChangeAspect="1" noChangeArrowheads="1" noTextEdit="1"/>
          </p:cNvSpPr>
          <p:nvPr>
            <p:ph type="sldImg"/>
          </p:nvPr>
        </p:nvSpPr>
        <p:spPr/>
      </p:sp>
      <p:sp>
        <p:nvSpPr>
          <p:cNvPr id="23859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D2006CDF-4114-448C-8B7C-23FA333ABFE4}"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40643" name="Rectangle 2"/>
          <p:cNvSpPr>
            <a:spLocks noGrp="1" noRot="1" noChangeAspect="1" noChangeArrowheads="1" noTextEdit="1"/>
          </p:cNvSpPr>
          <p:nvPr>
            <p:ph type="sldImg"/>
          </p:nvPr>
        </p:nvSpPr>
        <p:spPr/>
      </p:sp>
      <p:sp>
        <p:nvSpPr>
          <p:cNvPr id="24064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F773869B-A52B-45C6-9740-7D1648AC56CF}"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44739" name="Rectangle 2"/>
          <p:cNvSpPr>
            <a:spLocks noGrp="1" noRot="1" noChangeAspect="1" noChangeArrowheads="1" noTextEdit="1"/>
          </p:cNvSpPr>
          <p:nvPr>
            <p:ph type="sldImg"/>
          </p:nvPr>
        </p:nvSpPr>
        <p:spPr/>
      </p:sp>
      <p:sp>
        <p:nvSpPr>
          <p:cNvPr id="2447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位为组号</a:t>
            </a:r>
            <a:endParaRPr lang="zh-CN" altLang="en-US">
              <a:ea typeface="宋体" panose="02010600030101010101" pitchFamily="2" charset="-122"/>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103990CA-DF54-456F-AF5C-41610B3F4A9C}"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6787" name="Rectangle 2"/>
          <p:cNvSpPr>
            <a:spLocks noGrp="1" noRot="1" noChangeAspect="1" noChangeArrowheads="1" noTextEdit="1"/>
          </p:cNvSpPr>
          <p:nvPr>
            <p:ph type="sldImg"/>
          </p:nvPr>
        </p:nvSpPr>
        <p:spPr/>
      </p:sp>
      <p:sp>
        <p:nvSpPr>
          <p:cNvPr id="24678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103990CA-DF54-456F-AF5C-41610B3F4A9C}"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6787" name="Rectangle 2"/>
          <p:cNvSpPr>
            <a:spLocks noGrp="1" noRot="1" noChangeAspect="1" noChangeArrowheads="1" noTextEdit="1"/>
          </p:cNvSpPr>
          <p:nvPr>
            <p:ph type="sldImg"/>
          </p:nvPr>
        </p:nvSpPr>
        <p:spPr/>
      </p:sp>
      <p:sp>
        <p:nvSpPr>
          <p:cNvPr id="24678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DD365100-0F02-4792-ABC4-8DA16CD5CF5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50883" name="Rectangle 2"/>
          <p:cNvSpPr>
            <a:spLocks noGrp="1" noRot="1" noChangeAspect="1" noChangeArrowheads="1" noTextEdit="1"/>
          </p:cNvSpPr>
          <p:nvPr>
            <p:ph type="sldImg"/>
          </p:nvPr>
        </p:nvSpPr>
        <p:spPr/>
      </p:sp>
      <p:sp>
        <p:nvSpPr>
          <p:cNvPr id="2508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ea typeface="宋体" panose="02010600030101010101" pitchFamily="2" charset="-122"/>
              </a:rPr>
              <a:t>Q</a:t>
            </a:r>
            <a:r>
              <a:rPr lang="zh-CN" altLang="en-US">
                <a:ea typeface="宋体" panose="02010600030101010101" pitchFamily="2" charset="-122"/>
              </a:rPr>
              <a:t>是用来判断范围的</a:t>
            </a:r>
            <a:endParaRPr lang="zh-CN" altLang="en-US">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A6F5CCED-E3AA-4FC8-9379-D308204F2A6D}"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54979" name="Rectangle 2"/>
          <p:cNvSpPr>
            <a:spLocks noGrp="1" noRot="1" noChangeAspect="1" noChangeArrowheads="1" noTextEdit="1"/>
          </p:cNvSpPr>
          <p:nvPr>
            <p:ph type="sldImg"/>
          </p:nvPr>
        </p:nvSpPr>
        <p:spPr/>
      </p:sp>
      <p:sp>
        <p:nvSpPr>
          <p:cNvPr id="2549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第</a:t>
            </a:r>
            <a:r>
              <a:rPr lang="en-US" altLang="zh-CN">
                <a:ea typeface="宋体" panose="02010600030101010101" pitchFamily="2" charset="-122"/>
              </a:rPr>
              <a:t>3</a:t>
            </a:r>
            <a:r>
              <a:rPr lang="zh-CN" altLang="en-US">
                <a:ea typeface="宋体" panose="02010600030101010101" pitchFamily="2" charset="-122"/>
              </a:rPr>
              <a:t>位为组号</a:t>
            </a: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3CC03805-1480-4A6F-B628-C76FD8C27418}"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37891" name="Rectangle 2"/>
          <p:cNvSpPr>
            <a:spLocks noGrp="1" noRot="1" noChangeAspect="1" noChangeArrowheads="1" noTextEdit="1"/>
          </p:cNvSpPr>
          <p:nvPr>
            <p:ph type="sldImg"/>
          </p:nvPr>
        </p:nvSpPr>
        <p:spPr>
          <a:xfrm>
            <a:off x="381000" y="685800"/>
            <a:ext cx="6097588" cy="3430588"/>
          </a:xfrm>
        </p:spPr>
      </p:sp>
      <p:sp>
        <p:nvSpPr>
          <p:cNvPr id="37892"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2474DA9E-A991-4A0D-919F-4591251EDD64}"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72387" name="Rectangle 2"/>
          <p:cNvSpPr>
            <a:spLocks noGrp="1" noRot="1" noChangeAspect="1" noChangeArrowheads="1" noTextEdit="1"/>
          </p:cNvSpPr>
          <p:nvPr>
            <p:ph type="sldImg"/>
          </p:nvPr>
        </p:nvSpPr>
        <p:spPr/>
      </p:sp>
      <p:sp>
        <p:nvSpPr>
          <p:cNvPr id="2723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ea typeface="宋体" panose="02010600030101010101" pitchFamily="2" charset="-122"/>
              </a:rPr>
              <a:t>LRU</a:t>
            </a:r>
            <a:r>
              <a:rPr lang="zh-CN" altLang="en-US">
                <a:ea typeface="宋体" panose="02010600030101010101" pitchFamily="2" charset="-122"/>
              </a:rPr>
              <a:t>：最近最少使用的</a:t>
            </a:r>
            <a:r>
              <a:rPr lang="en-US" altLang="zh-CN">
                <a:ea typeface="宋体" panose="02010600030101010101" pitchFamily="2" charset="-122"/>
              </a:rPr>
              <a:t>Least Recently Used </a:t>
            </a:r>
            <a:endParaRPr lang="en-US" altLang="zh-CN">
              <a:ea typeface="宋体" panose="02010600030101010101"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104AEB17-4E9A-40C6-9E49-5CCA756EB8CE}"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82627" name="Rectangle 2"/>
          <p:cNvSpPr>
            <a:spLocks noGrp="1" noRot="1" noChangeAspect="1" noChangeArrowheads="1" noTextEdit="1"/>
          </p:cNvSpPr>
          <p:nvPr>
            <p:ph type="sldImg"/>
          </p:nvPr>
        </p:nvSpPr>
        <p:spPr/>
      </p:sp>
      <p:sp>
        <p:nvSpPr>
          <p:cNvPr id="2826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ea typeface="宋体" panose="02010600030101010101" pitchFamily="2" charset="-122"/>
              </a:rPr>
              <a:t>写回法的瓶颈： </a:t>
            </a:r>
            <a:r>
              <a:rPr lang="en-US" altLang="zh-CN">
                <a:ea typeface="宋体" panose="02010600030101010101" pitchFamily="2" charset="-122"/>
              </a:rPr>
              <a:t>Cache</a:t>
            </a:r>
            <a:r>
              <a:rPr lang="zh-CN" altLang="en-US">
                <a:ea typeface="宋体" panose="02010600030101010101" pitchFamily="2" charset="-122"/>
              </a:rPr>
              <a:t>内容需要替换掉时，需先写主存再调入新的内容</a:t>
            </a:r>
            <a:endParaRPr lang="zh-CN" altLang="en-US">
              <a:ea typeface="宋体" panose="02010600030101010101" pitchFamily="2" charset="-122"/>
            </a:endParaRPr>
          </a:p>
          <a:p>
            <a:pPr eaLnBrk="1" hangingPunct="1"/>
            <a:r>
              <a:rPr lang="zh-CN" altLang="en-US">
                <a:ea typeface="宋体" panose="02010600030101010101" pitchFamily="2" charset="-122"/>
              </a:rPr>
              <a:t>写直达瓶颈：同时写内存，不必等处理器执行</a:t>
            </a:r>
            <a:endParaRPr lang="zh-CN" altLang="en-US">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1"/>
          <p:cNvSpPr>
            <a:spLocks noGrp="1" noRot="1" noChangeAspect="1" noChangeArrowheads="1" noTextEdit="1"/>
          </p:cNvSpPr>
          <p:nvPr>
            <p:ph type="sldImg"/>
          </p:nvPr>
        </p:nvSpPr>
        <p:spPr/>
      </p:sp>
      <p:sp>
        <p:nvSpPr>
          <p:cNvPr id="29081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2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B8CECF56-648B-4808-804F-0FAFDA14B92F}"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ChangeArrowheads="1" noTextEdit="1"/>
          </p:cNvSpPr>
          <p:nvPr>
            <p:ph type="sldImg"/>
          </p:nvPr>
        </p:nvSpPr>
        <p:spPr/>
      </p:sp>
      <p:sp>
        <p:nvSpPr>
          <p:cNvPr id="29286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86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D360E1C5-A20C-4204-97E8-F059BF46A79B}"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ChangeArrowheads="1" noTextEdit="1"/>
          </p:cNvSpPr>
          <p:nvPr>
            <p:ph type="sldImg"/>
          </p:nvPr>
        </p:nvSpPr>
        <p:spPr/>
      </p:sp>
      <p:sp>
        <p:nvSpPr>
          <p:cNvPr id="29491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491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A96A62A9-1BDF-4AA6-BC85-7202F0AA6A5D}"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ChangeArrowheads="1" noTextEdit="1"/>
          </p:cNvSpPr>
          <p:nvPr>
            <p:ph type="sldImg"/>
          </p:nvPr>
        </p:nvSpPr>
        <p:spPr/>
      </p:sp>
      <p:sp>
        <p:nvSpPr>
          <p:cNvPr id="29696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696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8FF2FBAB-DE36-49D4-B922-0926056C979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ChangeArrowheads="1" noTextEdit="1"/>
          </p:cNvSpPr>
          <p:nvPr>
            <p:ph type="sldImg"/>
          </p:nvPr>
        </p:nvSpPr>
        <p:spPr/>
      </p:sp>
      <p:sp>
        <p:nvSpPr>
          <p:cNvPr id="30310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10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AEA5EFD6-36DC-4AFA-90D4-2B438863F1D3}"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5AE31CB6-BEB2-4C74-AA9D-7D51509F8C9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41987" name="Rectangle 2"/>
          <p:cNvSpPr>
            <a:spLocks noGrp="1" noRot="1" noChangeAspect="1" noChangeArrowheads="1" noTextEdit="1"/>
          </p:cNvSpPr>
          <p:nvPr>
            <p:ph type="sldImg"/>
          </p:nvPr>
        </p:nvSpPr>
        <p:spPr>
          <a:xfrm>
            <a:off x="381000" y="685800"/>
            <a:ext cx="6097588" cy="3430588"/>
          </a:xfrm>
        </p:spPr>
      </p:sp>
      <p:sp>
        <p:nvSpPr>
          <p:cNvPr id="41988"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172D02B2-CC0D-4BB7-957B-8BA9CAD13AF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a:xfrm>
            <a:off x="381000" y="685800"/>
            <a:ext cx="6097588" cy="3430588"/>
          </a:xfrm>
        </p:spPr>
      </p:sp>
      <p:sp>
        <p:nvSpPr>
          <p:cNvPr id="44036"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0783132D-BA58-4873-9C8D-40EA1EF7549C}"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a:xfrm>
            <a:off x="381000" y="685800"/>
            <a:ext cx="6097588" cy="3430588"/>
          </a:xfrm>
        </p:spPr>
      </p:sp>
      <p:sp>
        <p:nvSpPr>
          <p:cNvPr id="46084"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Rot="1" noChangeAspect="1" noTextEdit="1"/>
          </p:cNvSpPr>
          <p:nvPr>
            <p:ph type="sldImg"/>
          </p:nvPr>
        </p:nvSpPr>
        <p:spPr>
          <a:xfrm>
            <a:off x="381000" y="685800"/>
            <a:ext cx="6097588" cy="3430588"/>
          </a:xfrm>
        </p:spPr>
      </p:sp>
      <p:sp>
        <p:nvSpPr>
          <p:cNvPr id="67588" name="Rectangle 3"/>
          <p:cNvSpPr>
            <a:spLocks noGrp="1"/>
          </p:cNvSpPr>
          <p:nvPr>
            <p:ph type="body" idx="1"/>
          </p:nvPr>
        </p:nvSpPr>
        <p:spPr>
          <a:xfrm>
            <a:off x="914400" y="4344988"/>
            <a:ext cx="5029200" cy="4113212"/>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Rot="1" noChangeAspect="1" noTextEdit="1"/>
          </p:cNvSpPr>
          <p:nvPr>
            <p:ph type="sldImg"/>
          </p:nvPr>
        </p:nvSpPr>
        <p:spPr>
          <a:xfrm>
            <a:off x="381000" y="685800"/>
            <a:ext cx="6097588" cy="3430588"/>
          </a:xfrm>
        </p:spPr>
      </p:sp>
      <p:sp>
        <p:nvSpPr>
          <p:cNvPr id="69636" name="Rectangle 3"/>
          <p:cNvSpPr>
            <a:spLocks noGrp="1"/>
          </p:cNvSpPr>
          <p:nvPr>
            <p:ph type="body" idx="1"/>
          </p:nvPr>
        </p:nvSpPr>
        <p:spPr>
          <a:xfrm>
            <a:off x="914400" y="4344988"/>
            <a:ext cx="5029200" cy="4113212"/>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340102D3-3975-47D5-A47F-200B03CD340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Rot="1" noChangeAspect="1" noTextEdit="1"/>
          </p:cNvSpPr>
          <p:nvPr>
            <p:ph type="sldImg"/>
          </p:nvPr>
        </p:nvSpPr>
        <p:spPr>
          <a:xfrm>
            <a:off x="381000" y="685800"/>
            <a:ext cx="6097588" cy="3430588"/>
          </a:xfrm>
        </p:spPr>
      </p:sp>
      <p:sp>
        <p:nvSpPr>
          <p:cNvPr id="73732" name="Rectangle 3"/>
          <p:cNvSpPr>
            <a:spLocks noGrp="1"/>
          </p:cNvSpPr>
          <p:nvPr>
            <p:ph type="body" idx="1"/>
          </p:nvPr>
        </p:nvSpPr>
        <p:spPr>
          <a:xfrm>
            <a:off x="914400" y="4344988"/>
            <a:ext cx="5029200" cy="4113212"/>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85DDC32-CB19-4077-9A4E-B40EB62EFAF4}"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58371" name="Rectangle 2"/>
          <p:cNvSpPr>
            <a:spLocks noGrp="1" noRot="1" noChangeAspect="1" noChangeArrowheads="1" noTextEdit="1"/>
          </p:cNvSpPr>
          <p:nvPr>
            <p:ph type="sldImg"/>
          </p:nvPr>
        </p:nvSpPr>
        <p:spPr>
          <a:xfrm>
            <a:off x="381000" y="685800"/>
            <a:ext cx="6097588" cy="3430588"/>
          </a:xfrm>
        </p:spPr>
      </p:sp>
      <p:sp>
        <p:nvSpPr>
          <p:cNvPr id="58372"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903D0466-A0FB-49E7-9F5F-25862ACB97F6}"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60419" name="Rectangle 2"/>
          <p:cNvSpPr>
            <a:spLocks noGrp="1" noRot="1" noChangeAspect="1" noChangeArrowheads="1" noTextEdit="1"/>
          </p:cNvSpPr>
          <p:nvPr>
            <p:ph type="sldImg"/>
          </p:nvPr>
        </p:nvSpPr>
        <p:spPr>
          <a:xfrm>
            <a:off x="381000" y="685800"/>
            <a:ext cx="6097588" cy="3430588"/>
          </a:xfrm>
        </p:spPr>
      </p:sp>
      <p:sp>
        <p:nvSpPr>
          <p:cNvPr id="60420"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5BD7C5AD-032A-4C3C-B6B7-EDD49B1DBA86}"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303D5113-F6FC-45A6-8586-8C2266DFA686}"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043B108F-D9C4-4C32-9B18-8E67F3440EA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Rot="1" noChangeAspect="1" noTextEdit="1"/>
          </p:cNvSpPr>
          <p:nvPr>
            <p:ph type="sldImg"/>
          </p:nvPr>
        </p:nvSpPr>
        <p:spPr/>
      </p:sp>
      <p:sp>
        <p:nvSpPr>
          <p:cNvPr id="95236"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0F152EB5-9EFC-4823-AA8F-81CDFF2192BB}"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Rot="1" noChangeAspect="1" noTextEdit="1"/>
          </p:cNvSpPr>
          <p:nvPr>
            <p:ph type="sldImg"/>
          </p:nvPr>
        </p:nvSpPr>
        <p:spPr/>
      </p:sp>
      <p:sp>
        <p:nvSpPr>
          <p:cNvPr id="9933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Rot="1" noChangeAspect="1" noTextEdit="1"/>
          </p:cNvSpPr>
          <p:nvPr>
            <p:ph type="sldImg"/>
          </p:nvPr>
        </p:nvSpPr>
        <p:spPr/>
      </p:sp>
      <p:sp>
        <p:nvSpPr>
          <p:cNvPr id="10138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Rot="1" noChangeAspect="1" noTextEdit="1"/>
          </p:cNvSpPr>
          <p:nvPr>
            <p:ph type="sldImg"/>
          </p:nvPr>
        </p:nvSpPr>
        <p:spPr/>
      </p:sp>
      <p:sp>
        <p:nvSpPr>
          <p:cNvPr id="10445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1BB24DA8-8EA3-4CD0-9CA3-030A76B2A16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120F7A9-29DF-4335-BCFC-F5F00D042D09}"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F1D105F-2221-451B-ADE7-FCD8EFBE13E8}"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27D03A3A-D4B6-4E5E-BE98-CE369F3C21C2}"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Rot="1" noChangeAspect="1" noTextEdit="1"/>
          </p:cNvSpPr>
          <p:nvPr>
            <p:ph type="sldImg"/>
          </p:nvPr>
        </p:nvSpPr>
        <p:spPr/>
      </p:sp>
      <p:sp>
        <p:nvSpPr>
          <p:cNvPr id="115716"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F0A3E7B0-7A15-48E1-B198-CD0CE1567FC6}"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4ABDA98-1AA1-4123-8BD3-814AB85F6939}"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1DE69D05-1A15-4B82-A7C9-8E20288082F7}"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Rot="1" noChangeAspect="1" noTextEdit="1"/>
          </p:cNvSpPr>
          <p:nvPr>
            <p:ph type="sldImg"/>
          </p:nvPr>
        </p:nvSpPr>
        <p:spPr/>
      </p:sp>
      <p:sp>
        <p:nvSpPr>
          <p:cNvPr id="13005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CDEB9CF0-65B0-4623-A065-87C226E7C293}"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8435" name="Rectangle 2"/>
          <p:cNvSpPr>
            <a:spLocks noGrp="1" noRot="1" noChangeAspect="1" noChangeArrowheads="1" noTextEdit="1"/>
          </p:cNvSpPr>
          <p:nvPr>
            <p:ph type="sldImg"/>
          </p:nvPr>
        </p:nvSpPr>
        <p:spPr>
          <a:xfrm>
            <a:off x="381000" y="685800"/>
            <a:ext cx="6097588" cy="3430588"/>
          </a:xfrm>
        </p:spPr>
      </p:sp>
      <p:sp>
        <p:nvSpPr>
          <p:cNvPr id="18436"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Rot="1" noChangeAspect="1" noTextEdit="1"/>
          </p:cNvSpPr>
          <p:nvPr>
            <p:ph type="sldImg"/>
          </p:nvPr>
        </p:nvSpPr>
        <p:spPr/>
      </p:sp>
      <p:sp>
        <p:nvSpPr>
          <p:cNvPr id="13210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76AE5F06-15B5-4341-A7ED-A8C8C5473AE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744CF0E6-FEDD-407C-9DB5-600D29F10C4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solidFill>
                  <a:schemeClr val="hlink"/>
                </a:solidFill>
                <a:latin typeface="Times New Roman" panose="02020603050405020304" pitchFamily="18" charset="0"/>
                <a:ea typeface="宋体" panose="02010600030101010101" pitchFamily="2" charset="-122"/>
              </a:rPr>
              <a:t>页面失效：</a:t>
            </a:r>
            <a:r>
              <a:rPr lang="zh-CN" altLang="en-US">
                <a:latin typeface="Times New Roman" panose="02020603050405020304" pitchFamily="18" charset="0"/>
                <a:ea typeface="宋体" panose="02010600030101010101" pitchFamily="2" charset="-122"/>
              </a:rPr>
              <a:t>要访问的虚页不在实际主存中，就发生了页面失效</a:t>
            </a:r>
            <a:endParaRPr lang="zh-CN" altLang="en-US">
              <a:latin typeface="Times New Roman" panose="02020603050405020304" pitchFamily="18" charset="0"/>
              <a:ea typeface="宋体" panose="02010600030101010101" pitchFamily="2" charset="-122"/>
            </a:endParaRPr>
          </a:p>
          <a:p>
            <a:pPr eaLnBrk="1" hangingPunct="1"/>
            <a:r>
              <a:rPr lang="zh-CN" altLang="en-US">
                <a:solidFill>
                  <a:schemeClr val="hlink"/>
                </a:solidFill>
                <a:latin typeface="Times New Roman" panose="02020603050405020304" pitchFamily="18" charset="0"/>
                <a:ea typeface="宋体" panose="02010600030101010101" pitchFamily="2" charset="-122"/>
              </a:rPr>
              <a:t>页面争用（实页冲突）</a:t>
            </a:r>
            <a:r>
              <a:rPr lang="zh-CN" altLang="en-US">
                <a:latin typeface="Times New Roman" panose="02020603050405020304" pitchFamily="18" charset="0"/>
                <a:ea typeface="宋体" panose="02010600030101010101" pitchFamily="2" charset="-122"/>
              </a:rPr>
              <a:t>：发生两个以上的虚页想要进入主存中同一个页面位置的现象。</a:t>
            </a:r>
            <a:endParaRPr lang="zh-CN"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0BD7365F-406E-40C6-AB3C-D474F6311A35}"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noRot="1" noChangeAspect="1" noTextEdit="1"/>
          </p:cNvSpPr>
          <p:nvPr>
            <p:ph type="sldImg"/>
          </p:nvPr>
        </p:nvSpPr>
        <p:spPr/>
      </p:sp>
      <p:sp>
        <p:nvSpPr>
          <p:cNvPr id="143364"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9853EE66-61BD-4D9B-A79E-477D28C37184}"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128003" name="Rectangle 2"/>
          <p:cNvSpPr>
            <a:spLocks noGrp="1" noRot="1" noChangeAspect="1" noChangeArrowheads="1" noTextEdit="1"/>
          </p:cNvSpPr>
          <p:nvPr>
            <p:ph type="sldImg"/>
          </p:nvPr>
        </p:nvSpPr>
        <p:spPr/>
      </p:sp>
      <p:sp>
        <p:nvSpPr>
          <p:cNvPr id="12800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TextEdit="1"/>
          </p:cNvSpPr>
          <p:nvPr>
            <p:ph type="sldImg"/>
          </p:nvPr>
        </p:nvSpPr>
        <p:spPr>
          <a:xfrm>
            <a:off x="380382" y="685800"/>
            <a:ext cx="6098823" cy="3430588"/>
          </a:xfrm>
        </p:spPr>
      </p:sp>
      <p:sp>
        <p:nvSpPr>
          <p:cNvPr id="37892" name="Rectangle 3"/>
          <p:cNvSpPr>
            <a:spLocks noGrp="1"/>
          </p:cNvSpPr>
          <p:nvPr>
            <p:ph type="body" idx="1"/>
          </p:nvPr>
        </p:nvSpPr>
        <p:spPr>
          <a:xfrm>
            <a:off x="914400" y="4344988"/>
            <a:ext cx="5029200" cy="4113212"/>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4A6D5A52-3C86-46EB-BA2D-7896BD98C25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2531" name="Rectangle 2"/>
          <p:cNvSpPr>
            <a:spLocks noGrp="1" noRot="1" noChangeAspect="1" noChangeArrowheads="1" noTextEdit="1"/>
          </p:cNvSpPr>
          <p:nvPr>
            <p:ph type="sldImg"/>
          </p:nvPr>
        </p:nvSpPr>
        <p:spPr>
          <a:xfrm>
            <a:off x="381000" y="685800"/>
            <a:ext cx="6097588" cy="3430588"/>
          </a:xfrm>
        </p:spPr>
      </p:sp>
      <p:sp>
        <p:nvSpPr>
          <p:cNvPr id="22532"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148C865B-7B89-4FF1-8E8E-3F00B9189531}"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4579" name="Rectangle 2"/>
          <p:cNvSpPr>
            <a:spLocks noGrp="1" noRot="1" noChangeAspect="1" noChangeArrowheads="1" noTextEdit="1"/>
          </p:cNvSpPr>
          <p:nvPr>
            <p:ph type="sldImg"/>
          </p:nvPr>
        </p:nvSpPr>
        <p:spPr>
          <a:xfrm>
            <a:off x="381000" y="685800"/>
            <a:ext cx="6097588" cy="3430588"/>
          </a:xfrm>
        </p:spPr>
      </p:sp>
      <p:sp>
        <p:nvSpPr>
          <p:cNvPr id="24580"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Rot="1" noChangeAspect="1" noTextEdit="1"/>
          </p:cNvSpPr>
          <p:nvPr>
            <p:ph type="sldImg"/>
          </p:nvPr>
        </p:nvSpPr>
        <p:spPr/>
      </p:sp>
      <p:sp>
        <p:nvSpPr>
          <p:cNvPr id="194564"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ea typeface="微软雅黑" panose="020B0503020204020204" pitchFamily="34"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rgbClr val="FF0000"/>
                </a:solidFill>
                <a:latin typeface="Times New Roman" panose="02020603050405020304" pitchFamily="18" charset="0"/>
                <a:ea typeface="黑体" panose="02010609060101010101" charset="-122"/>
              </a:defRPr>
            </a:lvl1pPr>
            <a:lvl2pPr marL="742950" indent="-285750">
              <a:defRPr sz="2800">
                <a:solidFill>
                  <a:srgbClr val="FF0000"/>
                </a:solidFill>
                <a:latin typeface="Times New Roman" panose="02020603050405020304" pitchFamily="18" charset="0"/>
                <a:ea typeface="黑体" panose="02010609060101010101" charset="-122"/>
              </a:defRPr>
            </a:lvl2pPr>
            <a:lvl3pPr marL="1143000" indent="-228600">
              <a:defRPr sz="2800">
                <a:solidFill>
                  <a:srgbClr val="FF0000"/>
                </a:solidFill>
                <a:latin typeface="Times New Roman" panose="02020603050405020304" pitchFamily="18" charset="0"/>
                <a:ea typeface="黑体" panose="02010609060101010101" charset="-122"/>
              </a:defRPr>
            </a:lvl3pPr>
            <a:lvl4pPr marL="1600200" indent="-228600">
              <a:defRPr sz="2800">
                <a:solidFill>
                  <a:srgbClr val="FF0000"/>
                </a:solidFill>
                <a:latin typeface="Times New Roman" panose="02020603050405020304" pitchFamily="18" charset="0"/>
                <a:ea typeface="黑体" panose="02010609060101010101" charset="-122"/>
              </a:defRPr>
            </a:lvl4pPr>
            <a:lvl5pPr marL="2057400" indent="-228600">
              <a:defRPr sz="2800">
                <a:solidFill>
                  <a:srgbClr val="FF0000"/>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2800">
                <a:solidFill>
                  <a:srgbClr val="FF0000"/>
                </a:solidFill>
                <a:latin typeface="Times New Roman" panose="02020603050405020304" pitchFamily="18" charset="0"/>
                <a:ea typeface="黑体" panose="02010609060101010101" charset="-122"/>
              </a:defRPr>
            </a:lvl9pPr>
          </a:lstStyle>
          <a:p>
            <a:fld id="{E73F8562-DC4B-42F4-9E72-816788F3F714}" type="slidenum">
              <a:rPr lang="zh-CN" altLang="en-US" sz="1200">
                <a:solidFill>
                  <a:schemeClr val="tx1"/>
                </a:solidFill>
                <a:latin typeface="Arial" panose="020B0604020202020204" pitchFamily="34" charset="0"/>
                <a:ea typeface="宋体" panose="02010600030101010101" pitchFamily="2" charset="-122"/>
              </a:rPr>
            </a:fld>
            <a:endParaRPr lang="en-US" altLang="zh-CN" sz="1200">
              <a:solidFill>
                <a:schemeClr val="tx1"/>
              </a:solidFill>
              <a:latin typeface="Arial" panose="020B0604020202020204" pitchFamily="34" charset="0"/>
              <a:ea typeface="宋体" panose="02010600030101010101" pitchFamily="2" charset="-122"/>
            </a:endParaRPr>
          </a:p>
        </p:txBody>
      </p:sp>
      <p:sp>
        <p:nvSpPr>
          <p:cNvPr id="26627" name="Rectangle 2"/>
          <p:cNvSpPr>
            <a:spLocks noGrp="1" noRot="1" noChangeAspect="1" noChangeArrowheads="1" noTextEdit="1"/>
          </p:cNvSpPr>
          <p:nvPr>
            <p:ph type="sldImg"/>
          </p:nvPr>
        </p:nvSpPr>
        <p:spPr>
          <a:xfrm>
            <a:off x="381000" y="685800"/>
            <a:ext cx="6097588" cy="3430588"/>
          </a:xfrm>
        </p:spPr>
      </p:sp>
      <p:sp>
        <p:nvSpPr>
          <p:cNvPr id="26628"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showMasterSp="0">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44031" y="66002"/>
            <a:ext cx="9888419" cy="576016"/>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592025" y="966026"/>
            <a:ext cx="5088216" cy="468012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5872249" y="966026"/>
            <a:ext cx="5088216" cy="468012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3"/>
          <p:cNvSpPr>
            <a:spLocks noGrp="1" noChangeArrowheads="1"/>
          </p:cNvSpPr>
          <p:nvPr>
            <p:ph type="dt" sz="half" idx="10"/>
          </p:nvPr>
        </p:nvSpPr>
        <p:spPr/>
        <p:txBody>
          <a:bodyPr/>
          <a:lstStyle>
            <a:lvl1pPr>
              <a:defRPr/>
            </a:lvl1pPr>
          </a:lstStyle>
          <a:p>
            <a:pPr>
              <a:defRPr/>
            </a:pPr>
            <a:endParaRPr lang="en-US" altLang="ko-KR"/>
          </a:p>
        </p:txBody>
      </p:sp>
      <p:sp>
        <p:nvSpPr>
          <p:cNvPr id="6" name="Rectangle 24"/>
          <p:cNvSpPr>
            <a:spLocks noGrp="1" noChangeArrowheads="1"/>
          </p:cNvSpPr>
          <p:nvPr>
            <p:ph type="ftr" sz="quarter" idx="11"/>
          </p:nvPr>
        </p:nvSpPr>
        <p:spPr>
          <a:xfrm>
            <a:off x="5328226" y="6120165"/>
            <a:ext cx="4992211" cy="288008"/>
          </a:xfrm>
          <a:prstGeom prst="rect">
            <a:avLst/>
          </a:prstGeom>
        </p:spPr>
        <p:txBody>
          <a:bodyPr/>
          <a:lstStyle>
            <a:lvl1pPr>
              <a:defRPr/>
            </a:lvl1pPr>
          </a:lstStyle>
          <a:p>
            <a:pPr>
              <a:defRPr/>
            </a:pPr>
            <a:r>
              <a:rPr lang="en-US" altLang="zh-CN"/>
              <a:t>Harbin Engineering University</a:t>
            </a:r>
            <a:endParaRPr lang="en-US" altLang="zh-CN"/>
          </a:p>
        </p:txBody>
      </p:sp>
      <p:sp>
        <p:nvSpPr>
          <p:cNvPr id="7" name="Rectangle 25"/>
          <p:cNvSpPr>
            <a:spLocks noGrp="1" noChangeArrowheads="1"/>
          </p:cNvSpPr>
          <p:nvPr>
            <p:ph type="sldNum" sz="quarter" idx="12"/>
          </p:nvPr>
        </p:nvSpPr>
        <p:spPr/>
        <p:txBody>
          <a:bodyPr/>
          <a:lstStyle>
            <a:lvl1pPr>
              <a:defRPr smtClean="0"/>
            </a:lvl1pPr>
          </a:lstStyle>
          <a:p>
            <a:pPr>
              <a:defRPr/>
            </a:pPr>
            <a:fld id="{3D9C679A-DFE1-4A43-A74A-34710FCC52DC}" type="slidenum">
              <a:rPr lang="ko-KR" altLang="en-US"/>
            </a:fld>
            <a:endParaRPr lang="en-US" altLang="ko-KR"/>
          </a:p>
        </p:txBody>
      </p:sp>
    </p:spTree>
  </p:cSld>
  <p:clrMapOvr>
    <a:masterClrMapping/>
  </p:clrMapOvr>
  <p:transition spd="med">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endParaRPr lang="zh-CN" altLang="en-US"/>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push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5058" y="177105"/>
            <a:ext cx="1999304" cy="600016"/>
          </a:xfrm>
          <a:prstGeom prst="rect">
            <a:avLst/>
          </a:prstGeom>
        </p:spPr>
      </p:pic>
      <p:cxnSp>
        <p:nvCxnSpPr>
          <p:cNvPr id="8" name="直接连接符 7"/>
          <p:cNvCxnSpPr/>
          <p:nvPr userDrawn="1">
            <p:custDataLst>
              <p:tags r:id="rId3"/>
            </p:custDataLst>
          </p:nvPr>
        </p:nvCxnSpPr>
        <p:spPr>
          <a:xfrm>
            <a:off x="432010" y="864059"/>
            <a:ext cx="10656242" cy="12000"/>
          </a:xfrm>
          <a:prstGeom prst="line">
            <a:avLst/>
          </a:prstGeom>
          <a:ln w="31750">
            <a:solidFill>
              <a:srgbClr val="484849"/>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4.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8" Type="http://schemas.openxmlformats.org/officeDocument/2006/relationships/theme" Target="../theme/theme5.xml"/><Relationship Id="rId17" Type="http://schemas.openxmlformats.org/officeDocument/2006/relationships/image" Target="../media/image15.png"/><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4" Type="http://schemas.openxmlformats.org/officeDocument/2006/relationships/theme" Target="../theme/theme6.xml"/><Relationship Id="rId13" Type="http://schemas.openxmlformats.org/officeDocument/2006/relationships/image" Target="../media/image15.png"/><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2"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17">
            <a:alphaModFix amt="5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3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9" Type="http://schemas.openxmlformats.org/officeDocument/2006/relationships/image" Target="../media/image65.emf"/><Relationship Id="rId8" Type="http://schemas.openxmlformats.org/officeDocument/2006/relationships/tags" Target="../tags/tag690.xml"/><Relationship Id="rId7" Type="http://schemas.openxmlformats.org/officeDocument/2006/relationships/tags" Target="../tags/tag689.xml"/><Relationship Id="rId6" Type="http://schemas.openxmlformats.org/officeDocument/2006/relationships/image" Target="../media/image18.jpeg"/><Relationship Id="rId5" Type="http://schemas.openxmlformats.org/officeDocument/2006/relationships/tags" Target="../tags/tag688.xml"/><Relationship Id="rId4" Type="http://schemas.openxmlformats.org/officeDocument/2006/relationships/tags" Target="../tags/tag687.xml"/><Relationship Id="rId3" Type="http://schemas.openxmlformats.org/officeDocument/2006/relationships/tags" Target="../tags/tag686.xml"/><Relationship Id="rId2" Type="http://schemas.openxmlformats.org/officeDocument/2006/relationships/tags" Target="../tags/tag685.xml"/><Relationship Id="rId13" Type="http://schemas.openxmlformats.org/officeDocument/2006/relationships/notesSlide" Target="../notesSlides/notesSlide90.xml"/><Relationship Id="rId12" Type="http://schemas.openxmlformats.org/officeDocument/2006/relationships/slideLayout" Target="../slideLayouts/slideLayout7.xml"/><Relationship Id="rId11" Type="http://schemas.openxmlformats.org/officeDocument/2006/relationships/tags" Target="../tags/tag691.xml"/><Relationship Id="rId10" Type="http://schemas.openxmlformats.org/officeDocument/2006/relationships/image" Target="../media/image66.emf"/><Relationship Id="rId1" Type="http://schemas.openxmlformats.org/officeDocument/2006/relationships/tags" Target="../tags/tag684.xml"/></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91.xml"/><Relationship Id="rId7" Type="http://schemas.openxmlformats.org/officeDocument/2006/relationships/slideLayout" Target="../slideLayouts/slideLayout7.xml"/><Relationship Id="rId6" Type="http://schemas.openxmlformats.org/officeDocument/2006/relationships/tags" Target="../tags/tag696.xml"/><Relationship Id="rId5" Type="http://schemas.openxmlformats.org/officeDocument/2006/relationships/image" Target="../media/image18.jpeg"/><Relationship Id="rId4" Type="http://schemas.openxmlformats.org/officeDocument/2006/relationships/tags" Target="../tags/tag695.xml"/><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tags" Target="../tags/tag692.xml"/></Relationships>
</file>

<file path=ppt/slides/_rels/slide102.xml.rels><?xml version="1.0" encoding="UTF-8" standalone="yes"?>
<Relationships xmlns="http://schemas.openxmlformats.org/package/2006/relationships"><Relationship Id="rId9" Type="http://schemas.openxmlformats.org/officeDocument/2006/relationships/notesSlide" Target="../notesSlides/notesSlide92.xml"/><Relationship Id="rId8" Type="http://schemas.openxmlformats.org/officeDocument/2006/relationships/slideLayout" Target="../slideLayouts/slideLayout7.xml"/><Relationship Id="rId7" Type="http://schemas.openxmlformats.org/officeDocument/2006/relationships/tags" Target="../tags/tag702.xml"/><Relationship Id="rId6" Type="http://schemas.openxmlformats.org/officeDocument/2006/relationships/image" Target="../media/image18.jpeg"/><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 Type="http://schemas.openxmlformats.org/officeDocument/2006/relationships/tags" Target="../tags/tag698.xml"/><Relationship Id="rId1" Type="http://schemas.openxmlformats.org/officeDocument/2006/relationships/tags" Target="../tags/tag697.xml"/></Relationships>
</file>

<file path=ppt/slides/_rels/slide103.xml.rels><?xml version="1.0" encoding="UTF-8" standalone="yes"?>
<Relationships xmlns="http://schemas.openxmlformats.org/package/2006/relationships"><Relationship Id="rId9" Type="http://schemas.openxmlformats.org/officeDocument/2006/relationships/tags" Target="../tags/tag709.xml"/><Relationship Id="rId8" Type="http://schemas.openxmlformats.org/officeDocument/2006/relationships/tags" Target="../tags/tag708.xml"/><Relationship Id="rId7" Type="http://schemas.openxmlformats.org/officeDocument/2006/relationships/image" Target="../media/image67.emf"/><Relationship Id="rId6" Type="http://schemas.openxmlformats.org/officeDocument/2006/relationships/image" Target="../media/image18.jpeg"/><Relationship Id="rId5" Type="http://schemas.openxmlformats.org/officeDocument/2006/relationships/tags" Target="../tags/tag707.xml"/><Relationship Id="rId4" Type="http://schemas.openxmlformats.org/officeDocument/2006/relationships/tags" Target="../tags/tag706.xml"/><Relationship Id="rId3" Type="http://schemas.openxmlformats.org/officeDocument/2006/relationships/tags" Target="../tags/tag705.xml"/><Relationship Id="rId2" Type="http://schemas.openxmlformats.org/officeDocument/2006/relationships/tags" Target="../tags/tag704.xml"/><Relationship Id="rId11" Type="http://schemas.openxmlformats.org/officeDocument/2006/relationships/notesSlide" Target="../notesSlides/notesSlide93.xml"/><Relationship Id="rId10" Type="http://schemas.openxmlformats.org/officeDocument/2006/relationships/slideLayout" Target="../slideLayouts/slideLayout7.xml"/><Relationship Id="rId1" Type="http://schemas.openxmlformats.org/officeDocument/2006/relationships/tags" Target="../tags/tag703.xml"/></Relationships>
</file>

<file path=ppt/slides/_rels/slide104.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image" Target="../media/image68.png"/><Relationship Id="rId7" Type="http://schemas.openxmlformats.org/officeDocument/2006/relationships/tags" Target="../tags/tag715.xml"/><Relationship Id="rId6" Type="http://schemas.openxmlformats.org/officeDocument/2006/relationships/image" Target="../media/image18.jpeg"/><Relationship Id="rId5" Type="http://schemas.openxmlformats.org/officeDocument/2006/relationships/tags" Target="../tags/tag714.xml"/><Relationship Id="rId4" Type="http://schemas.openxmlformats.org/officeDocument/2006/relationships/tags" Target="../tags/tag713.xml"/><Relationship Id="rId3" Type="http://schemas.openxmlformats.org/officeDocument/2006/relationships/tags" Target="../tags/tag712.xml"/><Relationship Id="rId2" Type="http://schemas.openxmlformats.org/officeDocument/2006/relationships/tags" Target="../tags/tag711.xml"/><Relationship Id="rId11" Type="http://schemas.openxmlformats.org/officeDocument/2006/relationships/notesSlide" Target="../notesSlides/notesSlide94.xml"/><Relationship Id="rId10" Type="http://schemas.openxmlformats.org/officeDocument/2006/relationships/slideLayout" Target="../slideLayouts/slideLayout7.xml"/><Relationship Id="rId1" Type="http://schemas.openxmlformats.org/officeDocument/2006/relationships/tags" Target="../tags/tag710.xml"/></Relationships>
</file>

<file path=ppt/slides/_rels/slide105.xml.rels><?xml version="1.0" encoding="UTF-8" standalone="yes"?>
<Relationships xmlns="http://schemas.openxmlformats.org/package/2006/relationships"><Relationship Id="rId9" Type="http://schemas.openxmlformats.org/officeDocument/2006/relationships/tags" Target="../tags/tag723.xml"/><Relationship Id="rId8" Type="http://schemas.openxmlformats.org/officeDocument/2006/relationships/image" Target="../media/image18.jpeg"/><Relationship Id="rId7" Type="http://schemas.openxmlformats.org/officeDocument/2006/relationships/tags" Target="../tags/tag722.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image" Target="../media/image69.png"/><Relationship Id="rId3" Type="http://schemas.openxmlformats.org/officeDocument/2006/relationships/tags" Target="../tags/tag719.xml"/><Relationship Id="rId2" Type="http://schemas.openxmlformats.org/officeDocument/2006/relationships/tags" Target="../tags/tag718.xml"/><Relationship Id="rId12" Type="http://schemas.openxmlformats.org/officeDocument/2006/relationships/notesSlide" Target="../notesSlides/notesSlide95.xml"/><Relationship Id="rId11" Type="http://schemas.openxmlformats.org/officeDocument/2006/relationships/slideLayout" Target="../slideLayouts/slideLayout7.xml"/><Relationship Id="rId10" Type="http://schemas.openxmlformats.org/officeDocument/2006/relationships/tags" Target="../tags/tag724.xml"/><Relationship Id="rId1" Type="http://schemas.openxmlformats.org/officeDocument/2006/relationships/tags" Target="../tags/tag717.xml"/></Relationships>
</file>

<file path=ppt/slides/_rels/slide106.xml.rels><?xml version="1.0" encoding="UTF-8" standalone="yes"?>
<Relationships xmlns="http://schemas.openxmlformats.org/package/2006/relationships"><Relationship Id="rId9" Type="http://schemas.openxmlformats.org/officeDocument/2006/relationships/tags" Target="../tags/tag731.xml"/><Relationship Id="rId8" Type="http://schemas.openxmlformats.org/officeDocument/2006/relationships/image" Target="../media/image70.png"/><Relationship Id="rId7" Type="http://schemas.openxmlformats.org/officeDocument/2006/relationships/tags" Target="../tags/tag730.xml"/><Relationship Id="rId6" Type="http://schemas.openxmlformats.org/officeDocument/2006/relationships/image" Target="../media/image18.jpeg"/><Relationship Id="rId5" Type="http://schemas.openxmlformats.org/officeDocument/2006/relationships/tags" Target="../tags/tag729.xml"/><Relationship Id="rId4" Type="http://schemas.openxmlformats.org/officeDocument/2006/relationships/tags" Target="../tags/tag728.xml"/><Relationship Id="rId3" Type="http://schemas.openxmlformats.org/officeDocument/2006/relationships/tags" Target="../tags/tag727.xml"/><Relationship Id="rId2" Type="http://schemas.openxmlformats.org/officeDocument/2006/relationships/tags" Target="../tags/tag726.xml"/><Relationship Id="rId11" Type="http://schemas.openxmlformats.org/officeDocument/2006/relationships/notesSlide" Target="../notesSlides/notesSlide96.xml"/><Relationship Id="rId10" Type="http://schemas.openxmlformats.org/officeDocument/2006/relationships/slideLayout" Target="../slideLayouts/slideLayout7.xml"/><Relationship Id="rId1" Type="http://schemas.openxmlformats.org/officeDocument/2006/relationships/tags" Target="../tags/tag725.xml"/></Relationships>
</file>

<file path=ppt/slides/_rels/slide107.xml.rels><?xml version="1.0" encoding="UTF-8" standalone="yes"?>
<Relationships xmlns="http://schemas.openxmlformats.org/package/2006/relationships"><Relationship Id="rId9" Type="http://schemas.openxmlformats.org/officeDocument/2006/relationships/tags" Target="../tags/tag739.xml"/><Relationship Id="rId8" Type="http://schemas.openxmlformats.org/officeDocument/2006/relationships/image" Target="../media/image18.jpeg"/><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 Type="http://schemas.openxmlformats.org/officeDocument/2006/relationships/tags" Target="../tags/tag734.xml"/><Relationship Id="rId2" Type="http://schemas.openxmlformats.org/officeDocument/2006/relationships/tags" Target="../tags/tag733.xml"/><Relationship Id="rId11" Type="http://schemas.openxmlformats.org/officeDocument/2006/relationships/notesSlide" Target="../notesSlides/notesSlide97.xml"/><Relationship Id="rId10" Type="http://schemas.openxmlformats.org/officeDocument/2006/relationships/slideLayout" Target="../slideLayouts/slideLayout7.xml"/><Relationship Id="rId1" Type="http://schemas.openxmlformats.org/officeDocument/2006/relationships/tags" Target="../tags/tag732.xml"/></Relationships>
</file>

<file path=ppt/slides/_rels/slide108.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tags" Target="../tags/tag746.xml"/><Relationship Id="rId7" Type="http://schemas.openxmlformats.org/officeDocument/2006/relationships/tags" Target="../tags/tag745.xml"/><Relationship Id="rId6" Type="http://schemas.openxmlformats.org/officeDocument/2006/relationships/tags" Target="../tags/tag744.xml"/><Relationship Id="rId5" Type="http://schemas.openxmlformats.org/officeDocument/2006/relationships/image" Target="../media/image18.jpeg"/><Relationship Id="rId4" Type="http://schemas.openxmlformats.org/officeDocument/2006/relationships/tags" Target="../tags/tag743.xml"/><Relationship Id="rId3" Type="http://schemas.openxmlformats.org/officeDocument/2006/relationships/tags" Target="../tags/tag742.xml"/><Relationship Id="rId2" Type="http://schemas.openxmlformats.org/officeDocument/2006/relationships/tags" Target="../tags/tag741.xml"/><Relationship Id="rId12" Type="http://schemas.openxmlformats.org/officeDocument/2006/relationships/notesSlide" Target="../notesSlides/notesSlide98.xml"/><Relationship Id="rId11" Type="http://schemas.openxmlformats.org/officeDocument/2006/relationships/slideLayout" Target="../slideLayouts/slideLayout7.xml"/><Relationship Id="rId10" Type="http://schemas.openxmlformats.org/officeDocument/2006/relationships/tags" Target="../tags/tag747.xml"/><Relationship Id="rId1" Type="http://schemas.openxmlformats.org/officeDocument/2006/relationships/tags" Target="../tags/tag740.xml"/></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54.xml"/><Relationship Id="rId7" Type="http://schemas.openxmlformats.org/officeDocument/2006/relationships/tags" Target="../tags/tag753.xml"/><Relationship Id="rId6" Type="http://schemas.openxmlformats.org/officeDocument/2006/relationships/image" Target="../media/image18.jpeg"/><Relationship Id="rId5" Type="http://schemas.openxmlformats.org/officeDocument/2006/relationships/tags" Target="../tags/tag752.xml"/><Relationship Id="rId4" Type="http://schemas.openxmlformats.org/officeDocument/2006/relationships/tags" Target="../tags/tag751.xml"/><Relationship Id="rId3" Type="http://schemas.openxmlformats.org/officeDocument/2006/relationships/tags" Target="../tags/tag750.xml"/><Relationship Id="rId2" Type="http://schemas.openxmlformats.org/officeDocument/2006/relationships/tags" Target="../tags/tag749.xml"/><Relationship Id="rId10" Type="http://schemas.openxmlformats.org/officeDocument/2006/relationships/notesSlide" Target="../notesSlides/notesSlide99.xml"/><Relationship Id="rId1" Type="http://schemas.openxmlformats.org/officeDocument/2006/relationships/tags" Target="../tags/tag7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tags" Target="../tags/tag761.xml"/><Relationship Id="rId7" Type="http://schemas.openxmlformats.org/officeDocument/2006/relationships/tags" Target="../tags/tag760.xml"/><Relationship Id="rId6" Type="http://schemas.openxmlformats.org/officeDocument/2006/relationships/tags" Target="../tags/tag759.xml"/><Relationship Id="rId5" Type="http://schemas.openxmlformats.org/officeDocument/2006/relationships/tags" Target="../tags/tag758.xml"/><Relationship Id="rId4" Type="http://schemas.openxmlformats.org/officeDocument/2006/relationships/image" Target="../media/image18.jpeg"/><Relationship Id="rId3" Type="http://schemas.openxmlformats.org/officeDocument/2006/relationships/tags" Target="../tags/tag757.xml"/><Relationship Id="rId2" Type="http://schemas.openxmlformats.org/officeDocument/2006/relationships/tags" Target="../tags/tag756.xml"/><Relationship Id="rId13" Type="http://schemas.openxmlformats.org/officeDocument/2006/relationships/notesSlide" Target="../notesSlides/notesSlide100.xml"/><Relationship Id="rId12" Type="http://schemas.openxmlformats.org/officeDocument/2006/relationships/slideLayout" Target="../slideLayouts/slideLayout7.xml"/><Relationship Id="rId11" Type="http://schemas.openxmlformats.org/officeDocument/2006/relationships/tags" Target="../tags/tag763.xml"/><Relationship Id="rId10" Type="http://schemas.openxmlformats.org/officeDocument/2006/relationships/tags" Target="../tags/tag762.xml"/><Relationship Id="rId1" Type="http://schemas.openxmlformats.org/officeDocument/2006/relationships/tags" Target="../tags/tag755.xml"/></Relationships>
</file>

<file path=ppt/slides/_rels/slide111.xml.rels><?xml version="1.0" encoding="UTF-8" standalone="yes"?>
<Relationships xmlns="http://schemas.openxmlformats.org/package/2006/relationships"><Relationship Id="rId8" Type="http://schemas.openxmlformats.org/officeDocument/2006/relationships/notesSlide" Target="../notesSlides/notesSlide101.xml"/><Relationship Id="rId7" Type="http://schemas.openxmlformats.org/officeDocument/2006/relationships/slideLayout" Target="../slideLayouts/slideLayout7.xml"/><Relationship Id="rId6" Type="http://schemas.openxmlformats.org/officeDocument/2006/relationships/tags" Target="../tags/tag767.xml"/><Relationship Id="rId5" Type="http://schemas.openxmlformats.org/officeDocument/2006/relationships/image" Target="../media/image73.png"/><Relationship Id="rId4" Type="http://schemas.openxmlformats.org/officeDocument/2006/relationships/image" Target="../media/image18.jpeg"/><Relationship Id="rId3" Type="http://schemas.openxmlformats.org/officeDocument/2006/relationships/tags" Target="../tags/tag766.xml"/><Relationship Id="rId2" Type="http://schemas.openxmlformats.org/officeDocument/2006/relationships/tags" Target="../tags/tag765.xml"/><Relationship Id="rId1" Type="http://schemas.openxmlformats.org/officeDocument/2006/relationships/tags" Target="../tags/tag764.xml"/></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102.xml"/><Relationship Id="rId7" Type="http://schemas.openxmlformats.org/officeDocument/2006/relationships/slideLayout" Target="../slideLayouts/slideLayout7.xml"/><Relationship Id="rId6" Type="http://schemas.openxmlformats.org/officeDocument/2006/relationships/tags" Target="../tags/tag771.xml"/><Relationship Id="rId5" Type="http://schemas.openxmlformats.org/officeDocument/2006/relationships/image" Target="../media/image74.png"/><Relationship Id="rId4" Type="http://schemas.openxmlformats.org/officeDocument/2006/relationships/image" Target="../media/image18.jpeg"/><Relationship Id="rId3" Type="http://schemas.openxmlformats.org/officeDocument/2006/relationships/tags" Target="../tags/tag770.xml"/><Relationship Id="rId2" Type="http://schemas.openxmlformats.org/officeDocument/2006/relationships/tags" Target="../tags/tag769.xml"/><Relationship Id="rId1" Type="http://schemas.openxmlformats.org/officeDocument/2006/relationships/tags" Target="../tags/tag768.xml"/></Relationships>
</file>

<file path=ppt/slides/_rels/slide113.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slideLayout" Target="../slideLayouts/slideLayout7.xml"/><Relationship Id="rId5" Type="http://schemas.openxmlformats.org/officeDocument/2006/relationships/tags" Target="../tags/tag775.xml"/><Relationship Id="rId4" Type="http://schemas.openxmlformats.org/officeDocument/2006/relationships/image" Target="../media/image18.jpeg"/><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04.xml"/><Relationship Id="rId8" Type="http://schemas.openxmlformats.org/officeDocument/2006/relationships/slideLayout" Target="../slideLayouts/slideLayout7.xml"/><Relationship Id="rId7" Type="http://schemas.openxmlformats.org/officeDocument/2006/relationships/tags" Target="../tags/tag781.xml"/><Relationship Id="rId6" Type="http://schemas.openxmlformats.org/officeDocument/2006/relationships/tags" Target="../tags/tag780.xml"/><Relationship Id="rId5" Type="http://schemas.openxmlformats.org/officeDocument/2006/relationships/tags" Target="../tags/tag779.xml"/><Relationship Id="rId4" Type="http://schemas.openxmlformats.org/officeDocument/2006/relationships/image" Target="../media/image18.jpeg"/><Relationship Id="rId3" Type="http://schemas.openxmlformats.org/officeDocument/2006/relationships/tags" Target="../tags/tag778.xml"/><Relationship Id="rId2" Type="http://schemas.openxmlformats.org/officeDocument/2006/relationships/tags" Target="../tags/tag777.xml"/><Relationship Id="rId1" Type="http://schemas.openxmlformats.org/officeDocument/2006/relationships/tags" Target="../tags/tag776.xml"/></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105.xml"/><Relationship Id="rId7" Type="http://schemas.openxmlformats.org/officeDocument/2006/relationships/slideLayout" Target="../slideLayouts/slideLayout7.xml"/><Relationship Id="rId6" Type="http://schemas.openxmlformats.org/officeDocument/2006/relationships/tags" Target="../tags/tag786.xml"/><Relationship Id="rId5" Type="http://schemas.openxmlformats.org/officeDocument/2006/relationships/tags" Target="../tags/tag785.xml"/><Relationship Id="rId4" Type="http://schemas.openxmlformats.org/officeDocument/2006/relationships/image" Target="../media/image18.jpeg"/><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s>
</file>

<file path=ppt/slides/_rels/slide116.xml.rels><?xml version="1.0" encoding="UTF-8" standalone="yes"?>
<Relationships xmlns="http://schemas.openxmlformats.org/package/2006/relationships"><Relationship Id="rId9" Type="http://schemas.openxmlformats.org/officeDocument/2006/relationships/notesSlide" Target="../notesSlides/notesSlide106.xml"/><Relationship Id="rId8" Type="http://schemas.openxmlformats.org/officeDocument/2006/relationships/slideLayout" Target="../slideLayouts/slideLayout7.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image" Target="../media/image18.jpeg"/><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tags" Target="../tags/tag787.xml"/></Relationships>
</file>

<file path=ppt/slides/_rels/slide117.xml.rels><?xml version="1.0" encoding="UTF-8" standalone="yes"?>
<Relationships xmlns="http://schemas.openxmlformats.org/package/2006/relationships"><Relationship Id="rId9" Type="http://schemas.openxmlformats.org/officeDocument/2006/relationships/tags" Target="../tags/tag800.xml"/><Relationship Id="rId8" Type="http://schemas.openxmlformats.org/officeDocument/2006/relationships/tags" Target="../tags/tag799.xml"/><Relationship Id="rId7" Type="http://schemas.openxmlformats.org/officeDocument/2006/relationships/image" Target="../media/image18.jpeg"/><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tags" Target="../tags/tag794.xml"/><Relationship Id="rId12" Type="http://schemas.openxmlformats.org/officeDocument/2006/relationships/notesSlide" Target="../notesSlides/notesSlide107.xml"/><Relationship Id="rId11" Type="http://schemas.openxmlformats.org/officeDocument/2006/relationships/slideLayout" Target="../slideLayouts/slideLayout7.xml"/><Relationship Id="rId10" Type="http://schemas.openxmlformats.org/officeDocument/2006/relationships/tags" Target="../tags/tag801.xml"/><Relationship Id="rId1" Type="http://schemas.openxmlformats.org/officeDocument/2006/relationships/tags" Target="../tags/tag793.xml"/></Relationships>
</file>

<file path=ppt/slides/_rels/slide1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07.xml"/><Relationship Id="rId7" Type="http://schemas.openxmlformats.org/officeDocument/2006/relationships/image" Target="../media/image75.png"/><Relationship Id="rId6" Type="http://schemas.openxmlformats.org/officeDocument/2006/relationships/image" Target="../media/image18.jpeg"/><Relationship Id="rId5" Type="http://schemas.openxmlformats.org/officeDocument/2006/relationships/tags" Target="../tags/tag806.xml"/><Relationship Id="rId4" Type="http://schemas.openxmlformats.org/officeDocument/2006/relationships/tags" Target="../tags/tag805.xml"/><Relationship Id="rId3" Type="http://schemas.openxmlformats.org/officeDocument/2006/relationships/tags" Target="../tags/tag804.xml"/><Relationship Id="rId2" Type="http://schemas.openxmlformats.org/officeDocument/2006/relationships/tags" Target="../tags/tag803.xml"/><Relationship Id="rId10" Type="http://schemas.openxmlformats.org/officeDocument/2006/relationships/notesSlide" Target="../notesSlides/notesSlide108.xml"/><Relationship Id="rId1" Type="http://schemas.openxmlformats.org/officeDocument/2006/relationships/tags" Target="../tags/tag80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09.xml"/><Relationship Id="rId8" Type="http://schemas.openxmlformats.org/officeDocument/2006/relationships/slideLayout" Target="../slideLayouts/slideLayout7.xml"/><Relationship Id="rId7" Type="http://schemas.openxmlformats.org/officeDocument/2006/relationships/tags" Target="../tags/tag813.xml"/><Relationship Id="rId6" Type="http://schemas.openxmlformats.org/officeDocument/2006/relationships/image" Target="../media/image18.jpeg"/><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10.xml"/><Relationship Id="rId8" Type="http://schemas.openxmlformats.org/officeDocument/2006/relationships/slideLayout" Target="../slideLayouts/slideLayout7.xml"/><Relationship Id="rId7" Type="http://schemas.openxmlformats.org/officeDocument/2006/relationships/tags" Target="../tags/tag819.xml"/><Relationship Id="rId6" Type="http://schemas.openxmlformats.org/officeDocument/2006/relationships/image" Target="../media/image18.jpeg"/><Relationship Id="rId5" Type="http://schemas.openxmlformats.org/officeDocument/2006/relationships/tags" Target="../tags/tag818.xml"/><Relationship Id="rId4" Type="http://schemas.openxmlformats.org/officeDocument/2006/relationships/tags" Target="../tags/tag817.xml"/><Relationship Id="rId3" Type="http://schemas.openxmlformats.org/officeDocument/2006/relationships/tags" Target="../tags/tag816.xml"/><Relationship Id="rId2" Type="http://schemas.openxmlformats.org/officeDocument/2006/relationships/tags" Target="../tags/tag815.xml"/><Relationship Id="rId1" Type="http://schemas.openxmlformats.org/officeDocument/2006/relationships/tags" Target="../tags/tag814.xml"/></Relationships>
</file>

<file path=ppt/slides/_rels/slide121.xml.rels><?xml version="1.0" encoding="UTF-8" standalone="yes"?>
<Relationships xmlns="http://schemas.openxmlformats.org/package/2006/relationships"><Relationship Id="rId9" Type="http://schemas.openxmlformats.org/officeDocument/2006/relationships/notesSlide" Target="../notesSlides/notesSlide111.xml"/><Relationship Id="rId8" Type="http://schemas.openxmlformats.org/officeDocument/2006/relationships/slideLayout" Target="../slideLayouts/slideLayout7.xml"/><Relationship Id="rId7" Type="http://schemas.openxmlformats.org/officeDocument/2006/relationships/tags" Target="../tags/tag825.xml"/><Relationship Id="rId6" Type="http://schemas.openxmlformats.org/officeDocument/2006/relationships/image" Target="../media/image18.jpeg"/><Relationship Id="rId5" Type="http://schemas.openxmlformats.org/officeDocument/2006/relationships/tags" Target="../tags/tag824.xml"/><Relationship Id="rId4" Type="http://schemas.openxmlformats.org/officeDocument/2006/relationships/tags" Target="../tags/tag823.xml"/><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tags" Target="../tags/tag820.xml"/></Relationships>
</file>

<file path=ppt/slides/_rels/slide122.xml.rels><?xml version="1.0" encoding="UTF-8" standalone="yes"?>
<Relationships xmlns="http://schemas.openxmlformats.org/package/2006/relationships"><Relationship Id="rId9" Type="http://schemas.openxmlformats.org/officeDocument/2006/relationships/notesSlide" Target="../notesSlides/notesSlide112.xml"/><Relationship Id="rId8" Type="http://schemas.openxmlformats.org/officeDocument/2006/relationships/slideLayout" Target="../slideLayouts/slideLayout7.xml"/><Relationship Id="rId7" Type="http://schemas.openxmlformats.org/officeDocument/2006/relationships/tags" Target="../tags/tag831.xml"/><Relationship Id="rId6" Type="http://schemas.openxmlformats.org/officeDocument/2006/relationships/image" Target="../media/image18.jpeg"/><Relationship Id="rId5" Type="http://schemas.openxmlformats.org/officeDocument/2006/relationships/tags" Target="../tags/tag830.xml"/><Relationship Id="rId4" Type="http://schemas.openxmlformats.org/officeDocument/2006/relationships/tags" Target="../tags/tag829.xml"/><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tags" Target="../tags/tag826.xml"/></Relationships>
</file>

<file path=ppt/slides/_rels/slide12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slideLayout" Target="../slideLayouts/slideLayout7.xml"/><Relationship Id="rId7" Type="http://schemas.openxmlformats.org/officeDocument/2006/relationships/tags" Target="../tags/tag837.xml"/><Relationship Id="rId6" Type="http://schemas.openxmlformats.org/officeDocument/2006/relationships/image" Target="../media/image18.jpeg"/><Relationship Id="rId5" Type="http://schemas.openxmlformats.org/officeDocument/2006/relationships/tags" Target="../tags/tag836.xml"/><Relationship Id="rId4" Type="http://schemas.openxmlformats.org/officeDocument/2006/relationships/tags" Target="../tags/tag835.xml"/><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s>
</file>

<file path=ppt/slides/_rels/slide124.xml.rels><?xml version="1.0" encoding="UTF-8" standalone="yes"?>
<Relationships xmlns="http://schemas.openxmlformats.org/package/2006/relationships"><Relationship Id="rId9" Type="http://schemas.openxmlformats.org/officeDocument/2006/relationships/tags" Target="../tags/tag846.xml"/><Relationship Id="rId8" Type="http://schemas.openxmlformats.org/officeDocument/2006/relationships/tags" Target="../tags/tag845.xml"/><Relationship Id="rId7" Type="http://schemas.openxmlformats.org/officeDocument/2006/relationships/tags" Target="../tags/tag844.xml"/><Relationship Id="rId6" Type="http://schemas.openxmlformats.org/officeDocument/2006/relationships/tags" Target="../tags/tag843.xml"/><Relationship Id="rId5" Type="http://schemas.openxmlformats.org/officeDocument/2006/relationships/tags" Target="../tags/tag842.xml"/><Relationship Id="rId4" Type="http://schemas.openxmlformats.org/officeDocument/2006/relationships/tags" Target="../tags/tag841.xml"/><Relationship Id="rId3" Type="http://schemas.openxmlformats.org/officeDocument/2006/relationships/tags" Target="../tags/tag840.xml"/><Relationship Id="rId2" Type="http://schemas.openxmlformats.org/officeDocument/2006/relationships/tags" Target="../tags/tag839.xml"/><Relationship Id="rId13" Type="http://schemas.openxmlformats.org/officeDocument/2006/relationships/notesSlide" Target="../notesSlides/notesSlide114.xml"/><Relationship Id="rId12" Type="http://schemas.openxmlformats.org/officeDocument/2006/relationships/slideLayout" Target="../slideLayouts/slideLayout7.xml"/><Relationship Id="rId11" Type="http://schemas.openxmlformats.org/officeDocument/2006/relationships/tags" Target="../tags/tag847.xml"/><Relationship Id="rId10" Type="http://schemas.openxmlformats.org/officeDocument/2006/relationships/image" Target="../media/image18.jpeg"/><Relationship Id="rId1" Type="http://schemas.openxmlformats.org/officeDocument/2006/relationships/tags" Target="../tags/tag838.xml"/></Relationships>
</file>

<file path=ppt/slides/_rels/slide125.xml.rels><?xml version="1.0" encoding="UTF-8" standalone="yes"?>
<Relationships xmlns="http://schemas.openxmlformats.org/package/2006/relationships"><Relationship Id="rId8" Type="http://schemas.openxmlformats.org/officeDocument/2006/relationships/notesSlide" Target="../notesSlides/notesSlide115.xml"/><Relationship Id="rId7" Type="http://schemas.openxmlformats.org/officeDocument/2006/relationships/slideLayout" Target="../slideLayouts/slideLayout7.xml"/><Relationship Id="rId6" Type="http://schemas.openxmlformats.org/officeDocument/2006/relationships/tags" Target="../tags/tag851.xml"/><Relationship Id="rId5" Type="http://schemas.openxmlformats.org/officeDocument/2006/relationships/image" Target="../media/image76.png"/><Relationship Id="rId4" Type="http://schemas.openxmlformats.org/officeDocument/2006/relationships/image" Target="../media/image18.jpeg"/><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s>
</file>

<file path=ppt/slides/_rels/slide126.xml.rels><?xml version="1.0" encoding="UTF-8" standalone="yes"?>
<Relationships xmlns="http://schemas.openxmlformats.org/package/2006/relationships"><Relationship Id="rId8" Type="http://schemas.openxmlformats.org/officeDocument/2006/relationships/notesSlide" Target="../notesSlides/notesSlide116.xml"/><Relationship Id="rId7" Type="http://schemas.openxmlformats.org/officeDocument/2006/relationships/slideLayout" Target="../slideLayouts/slideLayout7.xml"/><Relationship Id="rId6" Type="http://schemas.openxmlformats.org/officeDocument/2006/relationships/tags" Target="../tags/tag855.xml"/><Relationship Id="rId5" Type="http://schemas.openxmlformats.org/officeDocument/2006/relationships/image" Target="../media/image77.emf"/><Relationship Id="rId4" Type="http://schemas.openxmlformats.org/officeDocument/2006/relationships/image" Target="../media/image18.jpeg"/><Relationship Id="rId3" Type="http://schemas.openxmlformats.org/officeDocument/2006/relationships/tags" Target="../tags/tag854.xml"/><Relationship Id="rId2" Type="http://schemas.openxmlformats.org/officeDocument/2006/relationships/tags" Target="../tags/tag853.xml"/><Relationship Id="rId1" Type="http://schemas.openxmlformats.org/officeDocument/2006/relationships/tags" Target="../tags/tag852.xml"/></Relationships>
</file>

<file path=ppt/slides/_rels/slide127.xml.rels><?xml version="1.0" encoding="UTF-8" standalone="yes"?>
<Relationships xmlns="http://schemas.openxmlformats.org/package/2006/relationships"><Relationship Id="rId9" Type="http://schemas.openxmlformats.org/officeDocument/2006/relationships/tags" Target="../tags/tag863.xml"/><Relationship Id="rId8" Type="http://schemas.openxmlformats.org/officeDocument/2006/relationships/image" Target="../media/image18.jpeg"/><Relationship Id="rId7" Type="http://schemas.openxmlformats.org/officeDocument/2006/relationships/tags" Target="../tags/tag862.xml"/><Relationship Id="rId6" Type="http://schemas.openxmlformats.org/officeDocument/2006/relationships/tags" Target="../tags/tag861.xml"/><Relationship Id="rId5" Type="http://schemas.openxmlformats.org/officeDocument/2006/relationships/tags" Target="../tags/tag860.xml"/><Relationship Id="rId4" Type="http://schemas.openxmlformats.org/officeDocument/2006/relationships/tags" Target="../tags/tag859.xml"/><Relationship Id="rId3" Type="http://schemas.openxmlformats.org/officeDocument/2006/relationships/tags" Target="../tags/tag858.xml"/><Relationship Id="rId2" Type="http://schemas.openxmlformats.org/officeDocument/2006/relationships/tags" Target="../tags/tag857.xml"/><Relationship Id="rId11" Type="http://schemas.openxmlformats.org/officeDocument/2006/relationships/notesSlide" Target="../notesSlides/notesSlide117.xml"/><Relationship Id="rId10" Type="http://schemas.openxmlformats.org/officeDocument/2006/relationships/slideLayout" Target="../slideLayouts/slideLayout7.xml"/><Relationship Id="rId1" Type="http://schemas.openxmlformats.org/officeDocument/2006/relationships/tags" Target="../tags/tag856.xml"/></Relationships>
</file>

<file path=ppt/slides/_rels/slide128.xml.rels><?xml version="1.0" encoding="UTF-8" standalone="yes"?>
<Relationships xmlns="http://schemas.openxmlformats.org/package/2006/relationships"><Relationship Id="rId9" Type="http://schemas.openxmlformats.org/officeDocument/2006/relationships/notesSlide" Target="../notesSlides/notesSlide118.xml"/><Relationship Id="rId8" Type="http://schemas.openxmlformats.org/officeDocument/2006/relationships/slideLayout" Target="../slideLayouts/slideLayout7.xml"/><Relationship Id="rId7" Type="http://schemas.openxmlformats.org/officeDocument/2006/relationships/tags" Target="../tags/tag869.xml"/><Relationship Id="rId6" Type="http://schemas.openxmlformats.org/officeDocument/2006/relationships/image" Target="../media/image18.jpeg"/><Relationship Id="rId5" Type="http://schemas.openxmlformats.org/officeDocument/2006/relationships/tags" Target="../tags/tag868.xml"/><Relationship Id="rId4" Type="http://schemas.openxmlformats.org/officeDocument/2006/relationships/tags" Target="../tags/tag867.xml"/><Relationship Id="rId3" Type="http://schemas.openxmlformats.org/officeDocument/2006/relationships/tags" Target="../tags/tag866.xml"/><Relationship Id="rId2" Type="http://schemas.openxmlformats.org/officeDocument/2006/relationships/tags" Target="../tags/tag865.xml"/><Relationship Id="rId1" Type="http://schemas.openxmlformats.org/officeDocument/2006/relationships/tags" Target="../tags/tag864.xml"/></Relationships>
</file>

<file path=ppt/slides/_rels/slide129.xml.rels><?xml version="1.0" encoding="UTF-8" standalone="yes"?>
<Relationships xmlns="http://schemas.openxmlformats.org/package/2006/relationships"><Relationship Id="rId9" Type="http://schemas.openxmlformats.org/officeDocument/2006/relationships/tags" Target="../tags/tag877.xml"/><Relationship Id="rId8" Type="http://schemas.openxmlformats.org/officeDocument/2006/relationships/image" Target="../media/image18.jpeg"/><Relationship Id="rId7" Type="http://schemas.openxmlformats.org/officeDocument/2006/relationships/tags" Target="../tags/tag876.xml"/><Relationship Id="rId6" Type="http://schemas.openxmlformats.org/officeDocument/2006/relationships/tags" Target="../tags/tag875.xml"/><Relationship Id="rId5" Type="http://schemas.openxmlformats.org/officeDocument/2006/relationships/tags" Target="../tags/tag874.xml"/><Relationship Id="rId4" Type="http://schemas.openxmlformats.org/officeDocument/2006/relationships/tags" Target="../tags/tag873.xml"/><Relationship Id="rId3" Type="http://schemas.openxmlformats.org/officeDocument/2006/relationships/tags" Target="../tags/tag872.xml"/><Relationship Id="rId2" Type="http://schemas.openxmlformats.org/officeDocument/2006/relationships/tags" Target="../tags/tag871.xml"/><Relationship Id="rId11" Type="http://schemas.openxmlformats.org/officeDocument/2006/relationships/notesSlide" Target="../notesSlides/notesSlide119.xml"/><Relationship Id="rId10" Type="http://schemas.openxmlformats.org/officeDocument/2006/relationships/slideLayout" Target="../slideLayouts/slideLayout7.xml"/><Relationship Id="rId1" Type="http://schemas.openxmlformats.org/officeDocument/2006/relationships/tags" Target="../tags/tag8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9" Type="http://schemas.openxmlformats.org/officeDocument/2006/relationships/tags" Target="../tags/tag885.xml"/><Relationship Id="rId8" Type="http://schemas.openxmlformats.org/officeDocument/2006/relationships/image" Target="../media/image18.jpeg"/><Relationship Id="rId7" Type="http://schemas.openxmlformats.org/officeDocument/2006/relationships/tags" Target="../tags/tag884.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ags" Target="../tags/tag881.xml"/><Relationship Id="rId3" Type="http://schemas.openxmlformats.org/officeDocument/2006/relationships/tags" Target="../tags/tag880.xml"/><Relationship Id="rId2" Type="http://schemas.openxmlformats.org/officeDocument/2006/relationships/tags" Target="../tags/tag879.xml"/><Relationship Id="rId11" Type="http://schemas.openxmlformats.org/officeDocument/2006/relationships/notesSlide" Target="../notesSlides/notesSlide120.xml"/><Relationship Id="rId10" Type="http://schemas.openxmlformats.org/officeDocument/2006/relationships/slideLayout" Target="../slideLayouts/slideLayout7.xml"/><Relationship Id="rId1" Type="http://schemas.openxmlformats.org/officeDocument/2006/relationships/tags" Target="../tags/tag878.xml"/></Relationships>
</file>

<file path=ppt/slides/_rels/slide131.xml.rels><?xml version="1.0" encoding="UTF-8" standalone="yes"?>
<Relationships xmlns="http://schemas.openxmlformats.org/package/2006/relationships"><Relationship Id="rId9" Type="http://schemas.openxmlformats.org/officeDocument/2006/relationships/tags" Target="../tags/tag893.xml"/><Relationship Id="rId8" Type="http://schemas.openxmlformats.org/officeDocument/2006/relationships/tags" Target="../tags/tag892.xml"/><Relationship Id="rId7" Type="http://schemas.openxmlformats.org/officeDocument/2006/relationships/tags" Target="../tags/tag891.xml"/><Relationship Id="rId6" Type="http://schemas.openxmlformats.org/officeDocument/2006/relationships/tags" Target="../tags/tag890.xml"/><Relationship Id="rId5" Type="http://schemas.openxmlformats.org/officeDocument/2006/relationships/tags" Target="../tags/tag889.xml"/><Relationship Id="rId4" Type="http://schemas.openxmlformats.org/officeDocument/2006/relationships/image" Target="../media/image18.jpeg"/><Relationship Id="rId3" Type="http://schemas.openxmlformats.org/officeDocument/2006/relationships/tags" Target="../tags/tag888.xml"/><Relationship Id="rId2" Type="http://schemas.openxmlformats.org/officeDocument/2006/relationships/tags" Target="../tags/tag887.xml"/><Relationship Id="rId12" Type="http://schemas.openxmlformats.org/officeDocument/2006/relationships/notesSlide" Target="../notesSlides/notesSlide121.xml"/><Relationship Id="rId11" Type="http://schemas.openxmlformats.org/officeDocument/2006/relationships/slideLayout" Target="../slideLayouts/slideLayout7.xml"/><Relationship Id="rId10" Type="http://schemas.openxmlformats.org/officeDocument/2006/relationships/tags" Target="../tags/tag894.xml"/><Relationship Id="rId1" Type="http://schemas.openxmlformats.org/officeDocument/2006/relationships/tags" Target="../tags/tag886.xml"/></Relationships>
</file>

<file path=ppt/slides/_rels/slide132.xml.rels><?xml version="1.0" encoding="UTF-8" standalone="yes"?>
<Relationships xmlns="http://schemas.openxmlformats.org/package/2006/relationships"><Relationship Id="rId9" Type="http://schemas.openxmlformats.org/officeDocument/2006/relationships/tags" Target="../tags/tag903.xml"/><Relationship Id="rId8" Type="http://schemas.openxmlformats.org/officeDocument/2006/relationships/tags" Target="../tags/tag902.xml"/><Relationship Id="rId7" Type="http://schemas.openxmlformats.org/officeDocument/2006/relationships/tags" Target="../tags/tag901.x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 Id="rId3" Type="http://schemas.openxmlformats.org/officeDocument/2006/relationships/tags" Target="../tags/tag897.xml"/><Relationship Id="rId27" Type="http://schemas.openxmlformats.org/officeDocument/2006/relationships/notesSlide" Target="../notesSlides/notesSlide122.xml"/><Relationship Id="rId26" Type="http://schemas.openxmlformats.org/officeDocument/2006/relationships/slideLayout" Target="../slideLayouts/slideLayout7.xml"/><Relationship Id="rId25" Type="http://schemas.openxmlformats.org/officeDocument/2006/relationships/tags" Target="../tags/tag918.xml"/><Relationship Id="rId24" Type="http://schemas.openxmlformats.org/officeDocument/2006/relationships/tags" Target="../tags/tag917.xml"/><Relationship Id="rId23" Type="http://schemas.openxmlformats.org/officeDocument/2006/relationships/tags" Target="../tags/tag916.xml"/><Relationship Id="rId22" Type="http://schemas.openxmlformats.org/officeDocument/2006/relationships/tags" Target="../tags/tag915.xml"/><Relationship Id="rId21" Type="http://schemas.openxmlformats.org/officeDocument/2006/relationships/tags" Target="../tags/tag914.xml"/><Relationship Id="rId20" Type="http://schemas.openxmlformats.org/officeDocument/2006/relationships/tags" Target="../tags/tag913.xml"/><Relationship Id="rId2" Type="http://schemas.openxmlformats.org/officeDocument/2006/relationships/tags" Target="../tags/tag896.xml"/><Relationship Id="rId19" Type="http://schemas.openxmlformats.org/officeDocument/2006/relationships/image" Target="../media/image18.jpeg"/><Relationship Id="rId18" Type="http://schemas.openxmlformats.org/officeDocument/2006/relationships/tags" Target="../tags/tag912.xml"/><Relationship Id="rId17" Type="http://schemas.openxmlformats.org/officeDocument/2006/relationships/tags" Target="../tags/tag911.xml"/><Relationship Id="rId16" Type="http://schemas.openxmlformats.org/officeDocument/2006/relationships/tags" Target="../tags/tag910.xml"/><Relationship Id="rId15" Type="http://schemas.openxmlformats.org/officeDocument/2006/relationships/tags" Target="../tags/tag909.xml"/><Relationship Id="rId14" Type="http://schemas.openxmlformats.org/officeDocument/2006/relationships/tags" Target="../tags/tag908.xml"/><Relationship Id="rId13" Type="http://schemas.openxmlformats.org/officeDocument/2006/relationships/tags" Target="../tags/tag907.xml"/><Relationship Id="rId12" Type="http://schemas.openxmlformats.org/officeDocument/2006/relationships/tags" Target="../tags/tag906.xml"/><Relationship Id="rId11" Type="http://schemas.openxmlformats.org/officeDocument/2006/relationships/tags" Target="../tags/tag905.xml"/><Relationship Id="rId10" Type="http://schemas.openxmlformats.org/officeDocument/2006/relationships/tags" Target="../tags/tag904.xml"/><Relationship Id="rId1" Type="http://schemas.openxmlformats.org/officeDocument/2006/relationships/tags" Target="../tags/tag895.xml"/></Relationships>
</file>

<file path=ppt/slides/_rels/slide133.xml.rels><?xml version="1.0" encoding="UTF-8" standalone="yes"?>
<Relationships xmlns="http://schemas.openxmlformats.org/package/2006/relationships"><Relationship Id="rId9" Type="http://schemas.openxmlformats.org/officeDocument/2006/relationships/notesSlide" Target="../notesSlides/notesSlide123.xml"/><Relationship Id="rId8" Type="http://schemas.openxmlformats.org/officeDocument/2006/relationships/slideLayout" Target="../slideLayouts/slideLayout7.xml"/><Relationship Id="rId7" Type="http://schemas.openxmlformats.org/officeDocument/2006/relationships/tags" Target="../tags/tag924.xml"/><Relationship Id="rId6" Type="http://schemas.openxmlformats.org/officeDocument/2006/relationships/image" Target="../media/image18.jpeg"/><Relationship Id="rId5" Type="http://schemas.openxmlformats.org/officeDocument/2006/relationships/tags" Target="../tags/tag923.xml"/><Relationship Id="rId4" Type="http://schemas.openxmlformats.org/officeDocument/2006/relationships/tags" Target="../tags/tag922.xml"/><Relationship Id="rId3" Type="http://schemas.openxmlformats.org/officeDocument/2006/relationships/tags" Target="../tags/tag921.xml"/><Relationship Id="rId2" Type="http://schemas.openxmlformats.org/officeDocument/2006/relationships/tags" Target="../tags/tag920.xml"/><Relationship Id="rId1" Type="http://schemas.openxmlformats.org/officeDocument/2006/relationships/tags" Target="../tags/tag919.xml"/></Relationships>
</file>

<file path=ppt/slides/_rels/slide134.xml.rels><?xml version="1.0" encoding="UTF-8" standalone="yes"?>
<Relationships xmlns="http://schemas.openxmlformats.org/package/2006/relationships"><Relationship Id="rId9" Type="http://schemas.openxmlformats.org/officeDocument/2006/relationships/tags" Target="../tags/tag933.xml"/><Relationship Id="rId8" Type="http://schemas.openxmlformats.org/officeDocument/2006/relationships/tags" Target="../tags/tag932.xml"/><Relationship Id="rId7" Type="http://schemas.openxmlformats.org/officeDocument/2006/relationships/tags" Target="../tags/tag931.xml"/><Relationship Id="rId6" Type="http://schemas.openxmlformats.org/officeDocument/2006/relationships/tags" Target="../tags/tag930.xml"/><Relationship Id="rId5" Type="http://schemas.openxmlformats.org/officeDocument/2006/relationships/tags" Target="../tags/tag929.xml"/><Relationship Id="rId4" Type="http://schemas.openxmlformats.org/officeDocument/2006/relationships/tags" Target="../tags/tag928.xml"/><Relationship Id="rId3" Type="http://schemas.openxmlformats.org/officeDocument/2006/relationships/tags" Target="../tags/tag927.xml"/><Relationship Id="rId21" Type="http://schemas.openxmlformats.org/officeDocument/2006/relationships/notesSlide" Target="../notesSlides/notesSlide124.xml"/><Relationship Id="rId20" Type="http://schemas.openxmlformats.org/officeDocument/2006/relationships/slideLayout" Target="../slideLayouts/slideLayout7.xml"/><Relationship Id="rId2" Type="http://schemas.openxmlformats.org/officeDocument/2006/relationships/tags" Target="../tags/tag926.xml"/><Relationship Id="rId19" Type="http://schemas.openxmlformats.org/officeDocument/2006/relationships/tags" Target="../tags/tag942.xml"/><Relationship Id="rId18" Type="http://schemas.openxmlformats.org/officeDocument/2006/relationships/tags" Target="../tags/tag941.xml"/><Relationship Id="rId17" Type="http://schemas.openxmlformats.org/officeDocument/2006/relationships/tags" Target="../tags/tag940.xml"/><Relationship Id="rId16" Type="http://schemas.openxmlformats.org/officeDocument/2006/relationships/tags" Target="../tags/tag939.xml"/><Relationship Id="rId15" Type="http://schemas.openxmlformats.org/officeDocument/2006/relationships/image" Target="../media/image18.jpeg"/><Relationship Id="rId14" Type="http://schemas.openxmlformats.org/officeDocument/2006/relationships/tags" Target="../tags/tag938.xml"/><Relationship Id="rId13" Type="http://schemas.openxmlformats.org/officeDocument/2006/relationships/tags" Target="../tags/tag937.xml"/><Relationship Id="rId12" Type="http://schemas.openxmlformats.org/officeDocument/2006/relationships/tags" Target="../tags/tag936.xml"/><Relationship Id="rId11" Type="http://schemas.openxmlformats.org/officeDocument/2006/relationships/tags" Target="../tags/tag935.xml"/><Relationship Id="rId10" Type="http://schemas.openxmlformats.org/officeDocument/2006/relationships/tags" Target="../tags/tag934.xml"/><Relationship Id="rId1" Type="http://schemas.openxmlformats.org/officeDocument/2006/relationships/tags" Target="../tags/tag925.xml"/></Relationships>
</file>

<file path=ppt/slides/_rels/slide135.xml.rels><?xml version="1.0" encoding="UTF-8" standalone="yes"?>
<Relationships xmlns="http://schemas.openxmlformats.org/package/2006/relationships"><Relationship Id="rId9" Type="http://schemas.openxmlformats.org/officeDocument/2006/relationships/notesSlide" Target="../notesSlides/notesSlide125.xml"/><Relationship Id="rId8" Type="http://schemas.openxmlformats.org/officeDocument/2006/relationships/slideLayout" Target="../slideLayouts/slideLayout7.xml"/><Relationship Id="rId7" Type="http://schemas.openxmlformats.org/officeDocument/2006/relationships/tags" Target="../tags/tag948.xml"/><Relationship Id="rId6" Type="http://schemas.openxmlformats.org/officeDocument/2006/relationships/image" Target="../media/image18.jpeg"/><Relationship Id="rId5" Type="http://schemas.openxmlformats.org/officeDocument/2006/relationships/tags" Target="../tags/tag947.xml"/><Relationship Id="rId4" Type="http://schemas.openxmlformats.org/officeDocument/2006/relationships/tags" Target="../tags/tag946.xml"/><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tags" Target="../tags/tag943.xml"/></Relationships>
</file>

<file path=ppt/slides/_rels/slide1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54.xml"/><Relationship Id="rId7" Type="http://schemas.openxmlformats.org/officeDocument/2006/relationships/image" Target="../media/image78.png"/><Relationship Id="rId6" Type="http://schemas.openxmlformats.org/officeDocument/2006/relationships/image" Target="../media/image18.jpeg"/><Relationship Id="rId5" Type="http://schemas.openxmlformats.org/officeDocument/2006/relationships/tags" Target="../tags/tag953.xml"/><Relationship Id="rId4" Type="http://schemas.openxmlformats.org/officeDocument/2006/relationships/tags" Target="../tags/tag952.xml"/><Relationship Id="rId3" Type="http://schemas.openxmlformats.org/officeDocument/2006/relationships/tags" Target="../tags/tag951.xml"/><Relationship Id="rId2" Type="http://schemas.openxmlformats.org/officeDocument/2006/relationships/tags" Target="../tags/tag950.xml"/><Relationship Id="rId10" Type="http://schemas.openxmlformats.org/officeDocument/2006/relationships/notesSlide" Target="../notesSlides/notesSlide126.xml"/><Relationship Id="rId1" Type="http://schemas.openxmlformats.org/officeDocument/2006/relationships/tags" Target="../tags/tag949.xml"/></Relationships>
</file>

<file path=ppt/slides/_rels/slide137.xml.rels><?xml version="1.0" encoding="UTF-8" standalone="yes"?>
<Relationships xmlns="http://schemas.openxmlformats.org/package/2006/relationships"><Relationship Id="rId9" Type="http://schemas.openxmlformats.org/officeDocument/2006/relationships/notesSlide" Target="../notesSlides/notesSlide127.xml"/><Relationship Id="rId8" Type="http://schemas.openxmlformats.org/officeDocument/2006/relationships/slideLayout" Target="../slideLayouts/slideLayout7.xml"/><Relationship Id="rId7" Type="http://schemas.openxmlformats.org/officeDocument/2006/relationships/tags" Target="../tags/tag960.xml"/><Relationship Id="rId6" Type="http://schemas.openxmlformats.org/officeDocument/2006/relationships/image" Target="../media/image18.jpeg"/><Relationship Id="rId5" Type="http://schemas.openxmlformats.org/officeDocument/2006/relationships/tags" Target="../tags/tag959.xml"/><Relationship Id="rId4" Type="http://schemas.openxmlformats.org/officeDocument/2006/relationships/tags" Target="../tags/tag958.xml"/><Relationship Id="rId3" Type="http://schemas.openxmlformats.org/officeDocument/2006/relationships/tags" Target="../tags/tag957.xml"/><Relationship Id="rId2" Type="http://schemas.openxmlformats.org/officeDocument/2006/relationships/tags" Target="../tags/tag956.xml"/><Relationship Id="rId1" Type="http://schemas.openxmlformats.org/officeDocument/2006/relationships/tags" Target="../tags/tag955.xml"/></Relationships>
</file>

<file path=ppt/slides/_rels/slide13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slideLayout" Target="../slideLayouts/slideLayout7.xml"/><Relationship Id="rId4" Type="http://schemas.openxmlformats.org/officeDocument/2006/relationships/tags" Target="../tags/tag963.xml"/><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image" Target="../media/image79.png"/></Relationships>
</file>

<file path=ppt/slides/_rels/slide139.xml.rels><?xml version="1.0" encoding="UTF-8" standalone="yes"?>
<Relationships xmlns="http://schemas.openxmlformats.org/package/2006/relationships"><Relationship Id="rId9" Type="http://schemas.openxmlformats.org/officeDocument/2006/relationships/tags" Target="../tags/tag971.xml"/><Relationship Id="rId8" Type="http://schemas.openxmlformats.org/officeDocument/2006/relationships/tags" Target="../tags/tag970.xml"/><Relationship Id="rId7" Type="http://schemas.openxmlformats.org/officeDocument/2006/relationships/tags" Target="../tags/tag969.xml"/><Relationship Id="rId6" Type="http://schemas.openxmlformats.org/officeDocument/2006/relationships/tags" Target="../tags/tag968.xml"/><Relationship Id="rId5" Type="http://schemas.openxmlformats.org/officeDocument/2006/relationships/image" Target="../media/image80.jpeg"/><Relationship Id="rId4" Type="http://schemas.openxmlformats.org/officeDocument/2006/relationships/tags" Target="../tags/tag967.xml"/><Relationship Id="rId3" Type="http://schemas.openxmlformats.org/officeDocument/2006/relationships/tags" Target="../tags/tag966.xml"/><Relationship Id="rId2" Type="http://schemas.openxmlformats.org/officeDocument/2006/relationships/tags" Target="../tags/tag965.xml"/><Relationship Id="rId11" Type="http://schemas.openxmlformats.org/officeDocument/2006/relationships/notesSlide" Target="../notesSlides/notesSlide129.xml"/><Relationship Id="rId10" Type="http://schemas.openxmlformats.org/officeDocument/2006/relationships/slideLayout" Target="../slideLayouts/slideLayout7.xml"/><Relationship Id="rId1" Type="http://schemas.openxmlformats.org/officeDocument/2006/relationships/tags" Target="../tags/tag9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5" Type="http://schemas.openxmlformats.org/officeDocument/2006/relationships/notesSlide" Target="../notesSlides/notesSlide130.xml"/><Relationship Id="rId4" Type="http://schemas.openxmlformats.org/officeDocument/2006/relationships/slideLayout" Target="../slideLayouts/slideLayout7.xml"/><Relationship Id="rId3" Type="http://schemas.openxmlformats.org/officeDocument/2006/relationships/tags" Target="../tags/tag973.xml"/><Relationship Id="rId2" Type="http://schemas.openxmlformats.org/officeDocument/2006/relationships/tags" Target="../tags/tag972.xml"/><Relationship Id="rId1" Type="http://schemas.openxmlformats.org/officeDocument/2006/relationships/image" Target="../media/image81.png"/></Relationships>
</file>

<file path=ppt/slides/_rels/slide141.xml.rels><?xml version="1.0" encoding="UTF-8" standalone="yes"?>
<Relationships xmlns="http://schemas.openxmlformats.org/package/2006/relationships"><Relationship Id="rId9" Type="http://schemas.openxmlformats.org/officeDocument/2006/relationships/tags" Target="../tags/tag976.xml"/><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tags" Target="../tags/tag975.xml"/><Relationship Id="rId11" Type="http://schemas.openxmlformats.org/officeDocument/2006/relationships/notesSlide" Target="../notesSlides/notesSlide131.xml"/><Relationship Id="rId10" Type="http://schemas.openxmlformats.org/officeDocument/2006/relationships/slideLayout" Target="../slideLayouts/slideLayout7.xml"/><Relationship Id="rId1" Type="http://schemas.openxmlformats.org/officeDocument/2006/relationships/tags" Target="../tags/tag974.xml"/></Relationships>
</file>

<file path=ppt/slides/_rels/slide142.xml.rels><?xml version="1.0" encoding="UTF-8" standalone="yes"?>
<Relationships xmlns="http://schemas.openxmlformats.org/package/2006/relationships"><Relationship Id="rId5" Type="http://schemas.openxmlformats.org/officeDocument/2006/relationships/notesSlide" Target="../notesSlides/notesSlide132.xml"/><Relationship Id="rId4" Type="http://schemas.openxmlformats.org/officeDocument/2006/relationships/slideLayout" Target="../slideLayouts/slideLayout7.xml"/><Relationship Id="rId3" Type="http://schemas.openxmlformats.org/officeDocument/2006/relationships/tags" Target="../tags/tag978.xml"/><Relationship Id="rId2" Type="http://schemas.openxmlformats.org/officeDocument/2006/relationships/tags" Target="../tags/tag977.xml"/><Relationship Id="rId1" Type="http://schemas.openxmlformats.org/officeDocument/2006/relationships/image" Target="../media/image81.pn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image" Target="../media/image88.pn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7.xml"/><Relationship Id="rId2" Type="http://schemas.openxmlformats.org/officeDocument/2006/relationships/tags" Target="../tags/tag982.xml"/><Relationship Id="rId1" Type="http://schemas.openxmlformats.org/officeDocument/2006/relationships/tags" Target="../tags/tag981.xml"/></Relationships>
</file>

<file path=ppt/slides/_rels/slide145.xml.rels><?xml version="1.0" encoding="UTF-8" standalone="yes"?>
<Relationships xmlns="http://schemas.openxmlformats.org/package/2006/relationships"><Relationship Id="rId8" Type="http://schemas.openxmlformats.org/officeDocument/2006/relationships/notesSlide" Target="../notesSlides/notesSlide134.xml"/><Relationship Id="rId7" Type="http://schemas.openxmlformats.org/officeDocument/2006/relationships/slideLayout" Target="../slideLayouts/slideLayout7.xml"/><Relationship Id="rId6" Type="http://schemas.openxmlformats.org/officeDocument/2006/relationships/tags" Target="../tags/tag988.xml"/><Relationship Id="rId5" Type="http://schemas.openxmlformats.org/officeDocument/2006/relationships/tags" Target="../tags/tag987.xml"/><Relationship Id="rId4" Type="http://schemas.openxmlformats.org/officeDocument/2006/relationships/tags" Target="../tags/tag986.xml"/><Relationship Id="rId3" Type="http://schemas.openxmlformats.org/officeDocument/2006/relationships/tags" Target="../tags/tag985.xml"/><Relationship Id="rId2" Type="http://schemas.openxmlformats.org/officeDocument/2006/relationships/tags" Target="../tags/tag984.xml"/><Relationship Id="rId1" Type="http://schemas.openxmlformats.org/officeDocument/2006/relationships/tags" Target="../tags/tag983.xml"/></Relationships>
</file>

<file path=ppt/slides/_rels/slide146.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7" Type="http://schemas.openxmlformats.org/officeDocument/2006/relationships/slideLayout" Target="../slideLayouts/slideLayout7.xml"/><Relationship Id="rId16" Type="http://schemas.openxmlformats.org/officeDocument/2006/relationships/tags" Target="../tags/tag990.xml"/><Relationship Id="rId15" Type="http://schemas.openxmlformats.org/officeDocument/2006/relationships/tags" Target="../tags/tag989.xml"/><Relationship Id="rId14" Type="http://schemas.openxmlformats.org/officeDocument/2006/relationships/image" Target="../media/image102.png"/><Relationship Id="rId13" Type="http://schemas.openxmlformats.org/officeDocument/2006/relationships/image" Target="../media/image101.png"/><Relationship Id="rId12" Type="http://schemas.openxmlformats.org/officeDocument/2006/relationships/image" Target="../media/image100.png"/><Relationship Id="rId11" Type="http://schemas.openxmlformats.org/officeDocument/2006/relationships/image" Target="../media/image99.png"/><Relationship Id="rId10" Type="http://schemas.openxmlformats.org/officeDocument/2006/relationships/image" Target="../media/image98.png"/><Relationship Id="rId1" Type="http://schemas.openxmlformats.org/officeDocument/2006/relationships/image" Target="../media/image89.png"/></Relationships>
</file>

<file path=ppt/slides/_rels/slide14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tags" Target="../tags/tag994.xml"/><Relationship Id="rId3" Type="http://schemas.openxmlformats.org/officeDocument/2006/relationships/tags" Target="../tags/tag993.xml"/><Relationship Id="rId2" Type="http://schemas.openxmlformats.org/officeDocument/2006/relationships/tags" Target="../tags/tag992.xml"/><Relationship Id="rId1" Type="http://schemas.openxmlformats.org/officeDocument/2006/relationships/tags" Target="../tags/tag991.xml"/></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slideLayout" Target="../slideLayouts/slideLayout18.xml"/><Relationship Id="rId3" Type="http://schemas.openxmlformats.org/officeDocument/2006/relationships/tags" Target="../tags/tag997.xml"/><Relationship Id="rId2" Type="http://schemas.openxmlformats.org/officeDocument/2006/relationships/tags" Target="../tags/tag996.xml"/><Relationship Id="rId1" Type="http://schemas.openxmlformats.org/officeDocument/2006/relationships/tags" Target="../tags/tag995.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36.xml"/><Relationship Id="rId6" Type="http://schemas.openxmlformats.org/officeDocument/2006/relationships/slideLayout" Target="../slideLayouts/slideLayout7.xml"/><Relationship Id="rId5" Type="http://schemas.openxmlformats.org/officeDocument/2006/relationships/tags" Target="../tags/tag1000.xml"/><Relationship Id="rId4" Type="http://schemas.openxmlformats.org/officeDocument/2006/relationships/image" Target="../media/image105.png"/><Relationship Id="rId3" Type="http://schemas.openxmlformats.org/officeDocument/2006/relationships/tags" Target="../tags/tag999.xml"/><Relationship Id="rId2" Type="http://schemas.openxmlformats.org/officeDocument/2006/relationships/tags" Target="../tags/tag998.xml"/><Relationship Id="rId1" Type="http://schemas.openxmlformats.org/officeDocument/2006/relationships/image" Target="../media/image10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137.xml"/><Relationship Id="rId4" Type="http://schemas.openxmlformats.org/officeDocument/2006/relationships/slideLayout" Target="../slideLayouts/slideLayout7.xml"/><Relationship Id="rId3" Type="http://schemas.openxmlformats.org/officeDocument/2006/relationships/image" Target="../media/image106.png"/><Relationship Id="rId2" Type="http://schemas.openxmlformats.org/officeDocument/2006/relationships/tags" Target="../tags/tag1002.xml"/><Relationship Id="rId1" Type="http://schemas.openxmlformats.org/officeDocument/2006/relationships/tags" Target="../tags/tag1001.xml"/></Relationships>
</file>

<file path=ppt/slides/_rels/slide151.xml.rels><?xml version="1.0" encoding="UTF-8" standalone="yes"?>
<Relationships xmlns="http://schemas.openxmlformats.org/package/2006/relationships"><Relationship Id="rId9" Type="http://schemas.openxmlformats.org/officeDocument/2006/relationships/tags" Target="../tags/tag1011.xml"/><Relationship Id="rId8" Type="http://schemas.openxmlformats.org/officeDocument/2006/relationships/tags" Target="../tags/tag1010.xml"/><Relationship Id="rId7" Type="http://schemas.openxmlformats.org/officeDocument/2006/relationships/tags" Target="../tags/tag1009.xml"/><Relationship Id="rId6" Type="http://schemas.openxmlformats.org/officeDocument/2006/relationships/tags" Target="../tags/tag1008.xml"/><Relationship Id="rId5" Type="http://schemas.openxmlformats.org/officeDocument/2006/relationships/tags" Target="../tags/tag1007.xml"/><Relationship Id="rId4" Type="http://schemas.openxmlformats.org/officeDocument/2006/relationships/tags" Target="../tags/tag1006.xml"/><Relationship Id="rId3" Type="http://schemas.openxmlformats.org/officeDocument/2006/relationships/tags" Target="../tags/tag1005.xml"/><Relationship Id="rId2" Type="http://schemas.openxmlformats.org/officeDocument/2006/relationships/tags" Target="../tags/tag1004.xml"/><Relationship Id="rId11" Type="http://schemas.openxmlformats.org/officeDocument/2006/relationships/slideLayout" Target="../slideLayouts/slideLayout7.xml"/><Relationship Id="rId10" Type="http://schemas.openxmlformats.org/officeDocument/2006/relationships/tags" Target="../tags/tag1012.xml"/><Relationship Id="rId1" Type="http://schemas.openxmlformats.org/officeDocument/2006/relationships/tags" Target="../tags/tag1003.xml"/></Relationships>
</file>

<file path=ppt/slides/_rels/slide1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16.xml"/><Relationship Id="rId4" Type="http://schemas.openxmlformats.org/officeDocument/2006/relationships/tags" Target="../tags/tag1015.xml"/><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image" Target="../media/image107.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38.xml"/><Relationship Id="rId4" Type="http://schemas.openxmlformats.org/officeDocument/2006/relationships/slideLayout" Target="../slideLayouts/slideLayout7.xml"/><Relationship Id="rId3" Type="http://schemas.openxmlformats.org/officeDocument/2006/relationships/tags" Target="../tags/tag1018.xml"/><Relationship Id="rId2" Type="http://schemas.openxmlformats.org/officeDocument/2006/relationships/tags" Target="../tags/tag1017.xml"/><Relationship Id="rId1" Type="http://schemas.openxmlformats.org/officeDocument/2006/relationships/image" Target="../media/image108.png"/></Relationships>
</file>

<file path=ppt/slides/_rels/slide1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0.png"/><Relationship Id="rId3" Type="http://schemas.openxmlformats.org/officeDocument/2006/relationships/tags" Target="../tags/tag1020.xml"/><Relationship Id="rId2" Type="http://schemas.openxmlformats.org/officeDocument/2006/relationships/tags" Target="../tags/tag1019.xml"/><Relationship Id="rId1" Type="http://schemas.openxmlformats.org/officeDocument/2006/relationships/image" Target="../media/image109.png"/></Relationships>
</file>

<file path=ppt/slides/_rels/slide155.xml.rels><?xml version="1.0" encoding="UTF-8" standalone="yes"?>
<Relationships xmlns="http://schemas.openxmlformats.org/package/2006/relationships"><Relationship Id="rId9" Type="http://schemas.openxmlformats.org/officeDocument/2006/relationships/tags" Target="../tags/tag1029.xml"/><Relationship Id="rId8" Type="http://schemas.openxmlformats.org/officeDocument/2006/relationships/tags" Target="../tags/tag1028.xml"/><Relationship Id="rId7" Type="http://schemas.openxmlformats.org/officeDocument/2006/relationships/tags" Target="../tags/tag1027.xml"/><Relationship Id="rId6" Type="http://schemas.openxmlformats.org/officeDocument/2006/relationships/tags" Target="../tags/tag1026.xml"/><Relationship Id="rId5" Type="http://schemas.openxmlformats.org/officeDocument/2006/relationships/tags" Target="../tags/tag1025.xml"/><Relationship Id="rId4" Type="http://schemas.openxmlformats.org/officeDocument/2006/relationships/tags" Target="../tags/tag1024.xml"/><Relationship Id="rId3" Type="http://schemas.openxmlformats.org/officeDocument/2006/relationships/tags" Target="../tags/tag1023.xml"/><Relationship Id="rId2" Type="http://schemas.openxmlformats.org/officeDocument/2006/relationships/tags" Target="../tags/tag1022.xml"/><Relationship Id="rId12" Type="http://schemas.openxmlformats.org/officeDocument/2006/relationships/slideLayout" Target="../slideLayouts/slideLayout7.xml"/><Relationship Id="rId11" Type="http://schemas.openxmlformats.org/officeDocument/2006/relationships/tags" Target="../tags/tag1031.xml"/><Relationship Id="rId10" Type="http://schemas.openxmlformats.org/officeDocument/2006/relationships/tags" Target="../tags/tag1030.xml"/><Relationship Id="rId1" Type="http://schemas.openxmlformats.org/officeDocument/2006/relationships/tags" Target="../tags/tag1021.xml"/></Relationships>
</file>

<file path=ppt/slides/_rels/slide156.xml.rels><?xml version="1.0" encoding="UTF-8" standalone="yes"?>
<Relationships xmlns="http://schemas.openxmlformats.org/package/2006/relationships"><Relationship Id="rId5" Type="http://schemas.openxmlformats.org/officeDocument/2006/relationships/notesSlide" Target="../notesSlides/notesSlide139.xml"/><Relationship Id="rId4" Type="http://schemas.openxmlformats.org/officeDocument/2006/relationships/slideLayout" Target="../slideLayouts/slideLayout18.xml"/><Relationship Id="rId3" Type="http://schemas.openxmlformats.org/officeDocument/2006/relationships/tags" Target="../tags/tag1034.xml"/><Relationship Id="rId2" Type="http://schemas.openxmlformats.org/officeDocument/2006/relationships/tags" Target="../tags/tag1033.xml"/><Relationship Id="rId1" Type="http://schemas.openxmlformats.org/officeDocument/2006/relationships/tags" Target="../tags/tag1032.xml"/></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36.xml"/><Relationship Id="rId2" Type="http://schemas.openxmlformats.org/officeDocument/2006/relationships/tags" Target="../tags/tag1035.xml"/><Relationship Id="rId1" Type="http://schemas.openxmlformats.org/officeDocument/2006/relationships/image" Target="../media/image111.png"/></Relationships>
</file>

<file path=ppt/slides/_rels/slide1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39.xml"/><Relationship Id="rId3" Type="http://schemas.openxmlformats.org/officeDocument/2006/relationships/tags" Target="../tags/tag1038.xml"/><Relationship Id="rId2" Type="http://schemas.openxmlformats.org/officeDocument/2006/relationships/tags" Target="../tags/tag1037.xml"/><Relationship Id="rId1" Type="http://schemas.openxmlformats.org/officeDocument/2006/relationships/image" Target="../media/image112.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42.xml"/><Relationship Id="rId3" Type="http://schemas.openxmlformats.org/officeDocument/2006/relationships/tags" Target="../tags/tag1041.xml"/><Relationship Id="rId2" Type="http://schemas.openxmlformats.org/officeDocument/2006/relationships/tags" Target="../tags/tag1040.xml"/><Relationship Id="rId1" Type="http://schemas.openxmlformats.org/officeDocument/2006/relationships/image" Target="../media/image113.png"/></Relationships>
</file>

<file path=ppt/slides/_rels/slide16.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18.jpeg"/><Relationship Id="rId3" Type="http://schemas.openxmlformats.org/officeDocument/2006/relationships/tags" Target="../tags/tag60.xml"/><Relationship Id="rId2" Type="http://schemas.openxmlformats.org/officeDocument/2006/relationships/tags" Target="../tags/tag59.xml"/><Relationship Id="rId12" Type="http://schemas.openxmlformats.org/officeDocument/2006/relationships/notesSlide" Target="../notesSlides/notesSlide15.xml"/><Relationship Id="rId11" Type="http://schemas.openxmlformats.org/officeDocument/2006/relationships/slideLayout" Target="../slideLayouts/slideLayout7.xml"/><Relationship Id="rId10" Type="http://schemas.openxmlformats.org/officeDocument/2006/relationships/tags" Target="../tags/tag66.xml"/><Relationship Id="rId1" Type="http://schemas.openxmlformats.org/officeDocument/2006/relationships/tags" Target="../tags/tag58.xml"/></Relationships>
</file>

<file path=ppt/slides/_rels/slide16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45.xml"/><Relationship Id="rId4" Type="http://schemas.openxmlformats.org/officeDocument/2006/relationships/tags" Target="../tags/tag1044.xml"/><Relationship Id="rId3" Type="http://schemas.openxmlformats.org/officeDocument/2006/relationships/tags" Target="../tags/tag1043.xml"/><Relationship Id="rId2" Type="http://schemas.openxmlformats.org/officeDocument/2006/relationships/image" Target="../media/image115.png"/><Relationship Id="rId1" Type="http://schemas.openxmlformats.org/officeDocument/2006/relationships/image" Target="../media/image114.png"/></Relationships>
</file>

<file path=ppt/slides/_rels/slide16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48.xml"/><Relationship Id="rId4" Type="http://schemas.openxmlformats.org/officeDocument/2006/relationships/tags" Target="../tags/tag1047.xml"/><Relationship Id="rId3" Type="http://schemas.openxmlformats.org/officeDocument/2006/relationships/tags" Target="../tags/tag1046.xml"/><Relationship Id="rId2" Type="http://schemas.openxmlformats.org/officeDocument/2006/relationships/image" Target="../media/image117.png"/><Relationship Id="rId1" Type="http://schemas.openxmlformats.org/officeDocument/2006/relationships/image" Target="../media/image116.png"/></Relationships>
</file>

<file path=ppt/slides/_rels/slide1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51.xml"/><Relationship Id="rId4" Type="http://schemas.openxmlformats.org/officeDocument/2006/relationships/tags" Target="../tags/tag1050.xml"/><Relationship Id="rId3" Type="http://schemas.openxmlformats.org/officeDocument/2006/relationships/tags" Target="../tags/tag1049.xml"/><Relationship Id="rId2" Type="http://schemas.openxmlformats.org/officeDocument/2006/relationships/image" Target="../media/image114.png"/><Relationship Id="rId1" Type="http://schemas.openxmlformats.org/officeDocument/2006/relationships/image" Target="../media/image118.png"/></Relationships>
</file>

<file path=ppt/slides/_rels/slide16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54.xml"/><Relationship Id="rId4" Type="http://schemas.openxmlformats.org/officeDocument/2006/relationships/tags" Target="../tags/tag1053.xml"/><Relationship Id="rId3" Type="http://schemas.openxmlformats.org/officeDocument/2006/relationships/tags" Target="../tags/tag1052.xml"/><Relationship Id="rId2" Type="http://schemas.openxmlformats.org/officeDocument/2006/relationships/image" Target="../media/image114.png"/><Relationship Id="rId1" Type="http://schemas.openxmlformats.org/officeDocument/2006/relationships/image" Target="../media/image118.png"/></Relationships>
</file>

<file path=ppt/slides/_rels/slide1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57.xml"/><Relationship Id="rId3" Type="http://schemas.openxmlformats.org/officeDocument/2006/relationships/tags" Target="../tags/tag1056.xml"/><Relationship Id="rId2" Type="http://schemas.openxmlformats.org/officeDocument/2006/relationships/tags" Target="../tags/tag1055.xml"/><Relationship Id="rId1" Type="http://schemas.openxmlformats.org/officeDocument/2006/relationships/image" Target="../media/image119.png"/></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60.xml"/><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image" Target="../media/image120.png"/></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63.xml"/><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image" Target="../media/image121.png"/></Relationships>
</file>

<file path=ppt/slides/_rels/slide167.xml.rels><?xml version="1.0" encoding="UTF-8" standalone="yes"?>
<Relationships xmlns="http://schemas.openxmlformats.org/package/2006/relationships"><Relationship Id="rId9" Type="http://schemas.openxmlformats.org/officeDocument/2006/relationships/tags" Target="../tags/tag1071.xml"/><Relationship Id="rId8" Type="http://schemas.openxmlformats.org/officeDocument/2006/relationships/tags" Target="../tags/tag1070.xml"/><Relationship Id="rId7" Type="http://schemas.openxmlformats.org/officeDocument/2006/relationships/tags" Target="../tags/tag1069.xml"/><Relationship Id="rId6" Type="http://schemas.openxmlformats.org/officeDocument/2006/relationships/tags" Target="../tags/tag1068.xml"/><Relationship Id="rId5" Type="http://schemas.openxmlformats.org/officeDocument/2006/relationships/tags" Target="../tags/tag1067.xml"/><Relationship Id="rId4" Type="http://schemas.openxmlformats.org/officeDocument/2006/relationships/image" Target="../media/image18.jpeg"/><Relationship Id="rId3" Type="http://schemas.openxmlformats.org/officeDocument/2006/relationships/tags" Target="../tags/tag1066.xml"/><Relationship Id="rId2" Type="http://schemas.openxmlformats.org/officeDocument/2006/relationships/tags" Target="../tags/tag1065.xml"/><Relationship Id="rId12" Type="http://schemas.openxmlformats.org/officeDocument/2006/relationships/notesSlide" Target="../notesSlides/notesSlide140.xml"/><Relationship Id="rId11" Type="http://schemas.openxmlformats.org/officeDocument/2006/relationships/slideLayout" Target="../slideLayouts/slideLayout7.xml"/><Relationship Id="rId10" Type="http://schemas.openxmlformats.org/officeDocument/2006/relationships/tags" Target="../tags/tag1072.xml"/><Relationship Id="rId1" Type="http://schemas.openxmlformats.org/officeDocument/2006/relationships/tags" Target="../tags/tag1064.xml"/></Relationships>
</file>

<file path=ppt/slides/_rels/slide1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75.xml"/><Relationship Id="rId2" Type="http://schemas.openxmlformats.org/officeDocument/2006/relationships/tags" Target="../tags/tag1074.xml"/><Relationship Id="rId1" Type="http://schemas.openxmlformats.org/officeDocument/2006/relationships/tags" Target="../tags/tag1073.xml"/></Relationships>
</file>

<file path=ppt/slides/_rels/slide169.xml.rels><?xml version="1.0" encoding="UTF-8" standalone="yes"?>
<Relationships xmlns="http://schemas.openxmlformats.org/package/2006/relationships"><Relationship Id="rId9" Type="http://schemas.openxmlformats.org/officeDocument/2006/relationships/tags" Target="../tags/tag1083.xml"/><Relationship Id="rId8" Type="http://schemas.openxmlformats.org/officeDocument/2006/relationships/tags" Target="../tags/tag1082.xml"/><Relationship Id="rId7" Type="http://schemas.openxmlformats.org/officeDocument/2006/relationships/tags" Target="../tags/tag1081.xml"/><Relationship Id="rId6" Type="http://schemas.openxmlformats.org/officeDocument/2006/relationships/tags" Target="../tags/tag1080.xml"/><Relationship Id="rId5" Type="http://schemas.openxmlformats.org/officeDocument/2006/relationships/tags" Target="../tags/tag1079.xml"/><Relationship Id="rId4" Type="http://schemas.openxmlformats.org/officeDocument/2006/relationships/tags" Target="../tags/tag1078.xml"/><Relationship Id="rId3" Type="http://schemas.openxmlformats.org/officeDocument/2006/relationships/tags" Target="../tags/tag1077.xml"/><Relationship Id="rId2" Type="http://schemas.openxmlformats.org/officeDocument/2006/relationships/tags" Target="../tags/tag1076.xml"/><Relationship Id="rId17" Type="http://schemas.openxmlformats.org/officeDocument/2006/relationships/slideLayout" Target="../slideLayouts/slideLayout7.xml"/><Relationship Id="rId16" Type="http://schemas.openxmlformats.org/officeDocument/2006/relationships/image" Target="../media/image123.png"/><Relationship Id="rId15" Type="http://schemas.openxmlformats.org/officeDocument/2006/relationships/tags" Target="../tags/tag1089.xml"/><Relationship Id="rId14" Type="http://schemas.openxmlformats.org/officeDocument/2006/relationships/tags" Target="../tags/tag1088.xml"/><Relationship Id="rId13" Type="http://schemas.openxmlformats.org/officeDocument/2006/relationships/tags" Target="../tags/tag1087.xml"/><Relationship Id="rId12" Type="http://schemas.openxmlformats.org/officeDocument/2006/relationships/tags" Target="../tags/tag1086.xml"/><Relationship Id="rId11" Type="http://schemas.openxmlformats.org/officeDocument/2006/relationships/tags" Target="../tags/tag1085.xml"/><Relationship Id="rId10" Type="http://schemas.openxmlformats.org/officeDocument/2006/relationships/tags" Target="../tags/tag1084.xml"/><Relationship Id="rId1"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91.xml"/><Relationship Id="rId2" Type="http://schemas.openxmlformats.org/officeDocument/2006/relationships/tags" Target="../tags/tag1090.xml"/><Relationship Id="rId1" Type="http://schemas.openxmlformats.org/officeDocument/2006/relationships/image" Target="../media/image124.png"/></Relationships>
</file>

<file path=ppt/slides/_rels/slide171.xml.rels><?xml version="1.0" encoding="UTF-8" standalone="yes"?>
<Relationships xmlns="http://schemas.openxmlformats.org/package/2006/relationships"><Relationship Id="rId6" Type="http://schemas.openxmlformats.org/officeDocument/2006/relationships/notesSlide" Target="../notesSlides/notesSlide141.xml"/><Relationship Id="rId5" Type="http://schemas.openxmlformats.org/officeDocument/2006/relationships/slideLayout" Target="../slideLayouts/slideLayout7.xml"/><Relationship Id="rId4" Type="http://schemas.openxmlformats.org/officeDocument/2006/relationships/tags" Target="../tags/tag1094.xml"/><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image" Target="../media/image125.png"/></Relationships>
</file>

<file path=ppt/slides/_rels/slide17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97.xml"/><Relationship Id="rId4" Type="http://schemas.openxmlformats.org/officeDocument/2006/relationships/tags" Target="../tags/tag1096.xml"/><Relationship Id="rId3" Type="http://schemas.openxmlformats.org/officeDocument/2006/relationships/tags" Target="../tags/tag1095.xml"/><Relationship Id="rId2" Type="http://schemas.openxmlformats.org/officeDocument/2006/relationships/image" Target="../media/image127.png"/><Relationship Id="rId1" Type="http://schemas.openxmlformats.org/officeDocument/2006/relationships/image" Target="../media/image126.png"/></Relationships>
</file>

<file path=ppt/slides/_rels/slide17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00.xml"/><Relationship Id="rId4" Type="http://schemas.openxmlformats.org/officeDocument/2006/relationships/tags" Target="../tags/tag1099.xml"/><Relationship Id="rId3" Type="http://schemas.openxmlformats.org/officeDocument/2006/relationships/tags" Target="../tags/tag1098.xml"/><Relationship Id="rId2" Type="http://schemas.openxmlformats.org/officeDocument/2006/relationships/image" Target="../media/image126.png"/><Relationship Id="rId1" Type="http://schemas.openxmlformats.org/officeDocument/2006/relationships/image" Target="../media/image127.png"/></Relationships>
</file>

<file path=ppt/slides/_rels/slide1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03.xml"/><Relationship Id="rId3" Type="http://schemas.openxmlformats.org/officeDocument/2006/relationships/tags" Target="../tags/tag1102.xml"/><Relationship Id="rId2" Type="http://schemas.openxmlformats.org/officeDocument/2006/relationships/tags" Target="../tags/tag1101.xml"/><Relationship Id="rId1" Type="http://schemas.openxmlformats.org/officeDocument/2006/relationships/image" Target="../media/image128.png"/></Relationships>
</file>

<file path=ppt/slides/_rels/slide1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06.xml"/><Relationship Id="rId3" Type="http://schemas.openxmlformats.org/officeDocument/2006/relationships/tags" Target="../tags/tag1105.xml"/><Relationship Id="rId2" Type="http://schemas.openxmlformats.org/officeDocument/2006/relationships/tags" Target="../tags/tag1104.xml"/><Relationship Id="rId1" Type="http://schemas.openxmlformats.org/officeDocument/2006/relationships/image" Target="../media/image129.png"/></Relationships>
</file>

<file path=ppt/slides/_rels/slide176.xml.rels><?xml version="1.0" encoding="UTF-8" standalone="yes"?>
<Relationships xmlns="http://schemas.openxmlformats.org/package/2006/relationships"><Relationship Id="rId9" Type="http://schemas.openxmlformats.org/officeDocument/2006/relationships/tags" Target="../tags/tag1115.xml"/><Relationship Id="rId8" Type="http://schemas.openxmlformats.org/officeDocument/2006/relationships/tags" Target="../tags/tag1114.xml"/><Relationship Id="rId7" Type="http://schemas.openxmlformats.org/officeDocument/2006/relationships/tags" Target="../tags/tag1113.xml"/><Relationship Id="rId6" Type="http://schemas.openxmlformats.org/officeDocument/2006/relationships/tags" Target="../tags/tag1112.xml"/><Relationship Id="rId5" Type="http://schemas.openxmlformats.org/officeDocument/2006/relationships/tags" Target="../tags/tag1111.xml"/><Relationship Id="rId4" Type="http://schemas.openxmlformats.org/officeDocument/2006/relationships/tags" Target="../tags/tag1110.xml"/><Relationship Id="rId3" Type="http://schemas.openxmlformats.org/officeDocument/2006/relationships/tags" Target="../tags/tag1109.xml"/><Relationship Id="rId2" Type="http://schemas.openxmlformats.org/officeDocument/2006/relationships/tags" Target="../tags/tag1108.xml"/><Relationship Id="rId10" Type="http://schemas.openxmlformats.org/officeDocument/2006/relationships/slideLayout" Target="../slideLayouts/slideLayout7.xml"/><Relationship Id="rId1" Type="http://schemas.openxmlformats.org/officeDocument/2006/relationships/tags" Target="../tags/tag1107.xml"/></Relationships>
</file>

<file path=ppt/slides/_rels/slide177.xml.rels><?xml version="1.0" encoding="UTF-8" standalone="yes"?>
<Relationships xmlns="http://schemas.openxmlformats.org/package/2006/relationships"><Relationship Id="rId9" Type="http://schemas.openxmlformats.org/officeDocument/2006/relationships/tags" Target="../tags/tag1123.xml"/><Relationship Id="rId8" Type="http://schemas.openxmlformats.org/officeDocument/2006/relationships/tags" Target="../tags/tag1122.xml"/><Relationship Id="rId7" Type="http://schemas.openxmlformats.org/officeDocument/2006/relationships/tags" Target="../tags/tag1121.xml"/><Relationship Id="rId6" Type="http://schemas.openxmlformats.org/officeDocument/2006/relationships/tags" Target="../tags/tag1120.xml"/><Relationship Id="rId5" Type="http://schemas.openxmlformats.org/officeDocument/2006/relationships/tags" Target="../tags/tag1119.xml"/><Relationship Id="rId4" Type="http://schemas.openxmlformats.org/officeDocument/2006/relationships/image" Target="../media/image18.jpeg"/><Relationship Id="rId3" Type="http://schemas.openxmlformats.org/officeDocument/2006/relationships/tags" Target="../tags/tag1118.xml"/><Relationship Id="rId2" Type="http://schemas.openxmlformats.org/officeDocument/2006/relationships/tags" Target="../tags/tag1117.xml"/><Relationship Id="rId12" Type="http://schemas.openxmlformats.org/officeDocument/2006/relationships/notesSlide" Target="../notesSlides/notesSlide142.xml"/><Relationship Id="rId11" Type="http://schemas.openxmlformats.org/officeDocument/2006/relationships/slideLayout" Target="../slideLayouts/slideLayout7.xml"/><Relationship Id="rId10" Type="http://schemas.openxmlformats.org/officeDocument/2006/relationships/tags" Target="../tags/tag1124.xml"/><Relationship Id="rId1" Type="http://schemas.openxmlformats.org/officeDocument/2006/relationships/tags" Target="../tags/tag1116.xml"/></Relationships>
</file>

<file path=ppt/slides/_rels/slide1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28.xml"/><Relationship Id="rId3" Type="http://schemas.openxmlformats.org/officeDocument/2006/relationships/tags" Target="../tags/tag1127.xml"/><Relationship Id="rId2" Type="http://schemas.openxmlformats.org/officeDocument/2006/relationships/tags" Target="../tags/tag1126.xml"/><Relationship Id="rId1" Type="http://schemas.openxmlformats.org/officeDocument/2006/relationships/tags" Target="../tags/tag1125.xml"/></Relationships>
</file>

<file path=ppt/slides/_rels/slide17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34.xml"/><Relationship Id="rId5" Type="http://schemas.openxmlformats.org/officeDocument/2006/relationships/tags" Target="../tags/tag1133.xml"/><Relationship Id="rId4" Type="http://schemas.openxmlformats.org/officeDocument/2006/relationships/tags" Target="../tags/tag1132.xml"/><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tags" Target="../tags/tag112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80.xml.rels><?xml version="1.0" encoding="UTF-8" standalone="yes"?>
<Relationships xmlns="http://schemas.openxmlformats.org/package/2006/relationships"><Relationship Id="rId7" Type="http://schemas.openxmlformats.org/officeDocument/2006/relationships/notesSlide" Target="../notesSlides/notesSlide143.xml"/><Relationship Id="rId6" Type="http://schemas.openxmlformats.org/officeDocument/2006/relationships/slideLayout" Target="../slideLayouts/slideLayout7.xml"/><Relationship Id="rId5" Type="http://schemas.openxmlformats.org/officeDocument/2006/relationships/image" Target="../media/image131.jpeg"/><Relationship Id="rId4" Type="http://schemas.openxmlformats.org/officeDocument/2006/relationships/tags" Target="../tags/tag1137.xml"/><Relationship Id="rId3" Type="http://schemas.openxmlformats.org/officeDocument/2006/relationships/tags" Target="../tags/tag1136.xml"/><Relationship Id="rId2" Type="http://schemas.openxmlformats.org/officeDocument/2006/relationships/tags" Target="../tags/tag1135.xml"/><Relationship Id="rId1" Type="http://schemas.openxmlformats.org/officeDocument/2006/relationships/image" Target="../media/image130.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9.xml"/><Relationship Id="rId1" Type="http://schemas.openxmlformats.org/officeDocument/2006/relationships/tags" Target="../tags/tag1138.xml"/></Relationships>
</file>

<file path=ppt/slides/_rels/slide1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41.xml"/><Relationship Id="rId2" Type="http://schemas.openxmlformats.org/officeDocument/2006/relationships/tags" Target="../tags/tag1140.xml"/><Relationship Id="rId1" Type="http://schemas.openxmlformats.org/officeDocument/2006/relationships/image" Target="../media/image132.png"/></Relationships>
</file>

<file path=ppt/slides/_rels/slide18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149.xml"/><Relationship Id="rId7" Type="http://schemas.openxmlformats.org/officeDocument/2006/relationships/tags" Target="../tags/tag1148.xml"/><Relationship Id="rId6" Type="http://schemas.openxmlformats.org/officeDocument/2006/relationships/tags" Target="../tags/tag1147.xml"/><Relationship Id="rId5" Type="http://schemas.openxmlformats.org/officeDocument/2006/relationships/tags" Target="../tags/tag1146.xml"/><Relationship Id="rId4" Type="http://schemas.openxmlformats.org/officeDocument/2006/relationships/tags" Target="../tags/tag1145.xml"/><Relationship Id="rId3" Type="http://schemas.openxmlformats.org/officeDocument/2006/relationships/tags" Target="../tags/tag1144.xml"/><Relationship Id="rId2" Type="http://schemas.openxmlformats.org/officeDocument/2006/relationships/tags" Target="../tags/tag1143.xml"/><Relationship Id="rId1" Type="http://schemas.openxmlformats.org/officeDocument/2006/relationships/tags" Target="../tags/tag1142.xml"/></Relationships>
</file>

<file path=ppt/slides/_rels/slide1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53.xml"/><Relationship Id="rId3" Type="http://schemas.openxmlformats.org/officeDocument/2006/relationships/tags" Target="../tags/tag1152.xml"/><Relationship Id="rId2" Type="http://schemas.openxmlformats.org/officeDocument/2006/relationships/tags" Target="../tags/tag1151.xml"/><Relationship Id="rId1" Type="http://schemas.openxmlformats.org/officeDocument/2006/relationships/tags" Target="../tags/tag1150.xml"/></Relationships>
</file>

<file path=ppt/slides/_rels/slide18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57.xml"/><Relationship Id="rId4" Type="http://schemas.openxmlformats.org/officeDocument/2006/relationships/image" Target="../media/image133.png"/><Relationship Id="rId3" Type="http://schemas.openxmlformats.org/officeDocument/2006/relationships/tags" Target="../tags/tag1156.xml"/><Relationship Id="rId2" Type="http://schemas.openxmlformats.org/officeDocument/2006/relationships/tags" Target="../tags/tag1155.xml"/><Relationship Id="rId1" Type="http://schemas.openxmlformats.org/officeDocument/2006/relationships/tags" Target="../tags/tag1154.xml"/></Relationships>
</file>

<file path=ppt/slides/_rels/slide18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tags" Target="../tags/tag1160.xml"/><Relationship Id="rId2" Type="http://schemas.openxmlformats.org/officeDocument/2006/relationships/tags" Target="../tags/tag1159.xml"/><Relationship Id="rId1" Type="http://schemas.openxmlformats.org/officeDocument/2006/relationships/tags" Target="../tags/tag1158.xml"/></Relationships>
</file>

<file path=ppt/slides/_rels/slide187.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slideLayout" Target="../slideLayouts/slideLayout7.xml"/><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tags" Target="../tags/tag1161.xml"/></Relationships>
</file>

<file path=ppt/slides/_rels/slide188.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slideLayout" Target="../slideLayouts/slideLayout7.xml"/><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tags" Target="../tags/tag1164.xml"/></Relationships>
</file>

<file path=ppt/slides/_rels/slide189.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slideLayout" Target="../slideLayouts/slideLayout7.xml"/><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tags" Target="../tags/tag11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slideLayout" Target="../slideLayouts/slideLayout7.xml"/><Relationship Id="rId3" Type="http://schemas.openxmlformats.org/officeDocument/2006/relationships/tags" Target="../tags/tag1172.xml"/><Relationship Id="rId2" Type="http://schemas.openxmlformats.org/officeDocument/2006/relationships/tags" Target="../tags/tag1171.xml"/><Relationship Id="rId1" Type="http://schemas.openxmlformats.org/officeDocument/2006/relationships/tags" Target="../tags/tag1170.xml"/></Relationships>
</file>

<file path=ppt/slides/_rels/slide191.xml.rels><?xml version="1.0" encoding="UTF-8" standalone="yes"?>
<Relationships xmlns="http://schemas.openxmlformats.org/package/2006/relationships"><Relationship Id="rId9" Type="http://schemas.openxmlformats.org/officeDocument/2006/relationships/tags" Target="../tags/tag1180.xml"/><Relationship Id="rId8" Type="http://schemas.openxmlformats.org/officeDocument/2006/relationships/tags" Target="../tags/tag1179.xml"/><Relationship Id="rId7" Type="http://schemas.openxmlformats.org/officeDocument/2006/relationships/tags" Target="../tags/tag1178.xml"/><Relationship Id="rId6" Type="http://schemas.openxmlformats.org/officeDocument/2006/relationships/tags" Target="../tags/tag1177.xml"/><Relationship Id="rId5" Type="http://schemas.openxmlformats.org/officeDocument/2006/relationships/tags" Target="../tags/tag1176.xml"/><Relationship Id="rId4" Type="http://schemas.openxmlformats.org/officeDocument/2006/relationships/image" Target="../media/image18.jpeg"/><Relationship Id="rId3" Type="http://schemas.openxmlformats.org/officeDocument/2006/relationships/tags" Target="../tags/tag1175.xml"/><Relationship Id="rId2" Type="http://schemas.openxmlformats.org/officeDocument/2006/relationships/tags" Target="../tags/tag1174.xml"/><Relationship Id="rId12" Type="http://schemas.openxmlformats.org/officeDocument/2006/relationships/notesSlide" Target="../notesSlides/notesSlide148.xml"/><Relationship Id="rId11" Type="http://schemas.openxmlformats.org/officeDocument/2006/relationships/slideLayout" Target="../slideLayouts/slideLayout7.xml"/><Relationship Id="rId10" Type="http://schemas.openxmlformats.org/officeDocument/2006/relationships/tags" Target="../tags/tag1181.xml"/><Relationship Id="rId1" Type="http://schemas.openxmlformats.org/officeDocument/2006/relationships/tags" Target="../tags/tag1173.xml"/></Relationships>
</file>

<file path=ppt/slides/_rels/slide192.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slideLayout" Target="../slideLayouts/slideLayout7.xml"/><Relationship Id="rId5" Type="http://schemas.openxmlformats.org/officeDocument/2006/relationships/tags" Target="../tags/tag1185.xml"/><Relationship Id="rId4" Type="http://schemas.openxmlformats.org/officeDocument/2006/relationships/image" Target="../media/image18.jpeg"/><Relationship Id="rId3" Type="http://schemas.openxmlformats.org/officeDocument/2006/relationships/tags" Target="../tags/tag1184.xml"/><Relationship Id="rId2" Type="http://schemas.openxmlformats.org/officeDocument/2006/relationships/tags" Target="../tags/tag1183.xml"/><Relationship Id="rId1" Type="http://schemas.openxmlformats.org/officeDocument/2006/relationships/tags" Target="../tags/tag1182.xml"/></Relationships>
</file>

<file path=ppt/slides/_rels/slide193.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slideLayout" Target="../slideLayouts/slideLayout7.xml"/><Relationship Id="rId5" Type="http://schemas.openxmlformats.org/officeDocument/2006/relationships/tags" Target="../tags/tag1189.xml"/><Relationship Id="rId4" Type="http://schemas.openxmlformats.org/officeDocument/2006/relationships/image" Target="../media/image18.jpeg"/><Relationship Id="rId3" Type="http://schemas.openxmlformats.org/officeDocument/2006/relationships/tags" Target="../tags/tag1188.xml"/><Relationship Id="rId2" Type="http://schemas.openxmlformats.org/officeDocument/2006/relationships/tags" Target="../tags/tag1187.xml"/><Relationship Id="rId1" Type="http://schemas.openxmlformats.org/officeDocument/2006/relationships/tags" Target="../tags/tag1186.xml"/></Relationships>
</file>

<file path=ppt/slides/_rels/slide194.xml.rels><?xml version="1.0" encoding="UTF-8" standalone="yes"?>
<Relationships xmlns="http://schemas.openxmlformats.org/package/2006/relationships"><Relationship Id="rId7" Type="http://schemas.openxmlformats.org/officeDocument/2006/relationships/notesSlide" Target="../notesSlides/notesSlide151.xml"/><Relationship Id="rId6" Type="http://schemas.openxmlformats.org/officeDocument/2006/relationships/slideLayout" Target="../slideLayouts/slideLayout7.xml"/><Relationship Id="rId5" Type="http://schemas.openxmlformats.org/officeDocument/2006/relationships/tags" Target="../tags/tag1193.xml"/><Relationship Id="rId4" Type="http://schemas.openxmlformats.org/officeDocument/2006/relationships/image" Target="../media/image18.jpeg"/><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95.xml"/><Relationship Id="rId1" Type="http://schemas.openxmlformats.org/officeDocument/2006/relationships/tags" Target="../tags/tag1194.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97.xml"/><Relationship Id="rId1" Type="http://schemas.openxmlformats.org/officeDocument/2006/relationships/tags" Target="../tags/tag1196.xml"/></Relationships>
</file>

<file path=ppt/slides/_rels/slide197.xml.rels><?xml version="1.0" encoding="UTF-8" standalone="yes"?>
<Relationships xmlns="http://schemas.openxmlformats.org/package/2006/relationships"><Relationship Id="rId4" Type="http://schemas.openxmlformats.org/officeDocument/2006/relationships/notesSlide" Target="../notesSlides/notesSlide152.xml"/><Relationship Id="rId3" Type="http://schemas.openxmlformats.org/officeDocument/2006/relationships/slideLayout" Target="../slideLayouts/slideLayout7.xml"/><Relationship Id="rId2" Type="http://schemas.openxmlformats.org/officeDocument/2006/relationships/tags" Target="../tags/tag1199.xml"/><Relationship Id="rId1" Type="http://schemas.openxmlformats.org/officeDocument/2006/relationships/tags" Target="../tags/tag1198.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1.xml"/><Relationship Id="rId1" Type="http://schemas.openxmlformats.org/officeDocument/2006/relationships/tags" Target="../tags/tag1200.xml"/></Relationships>
</file>

<file path=ppt/slides/_rels/slide199.xml.rels><?xml version="1.0" encoding="UTF-8" standalone="yes"?>
<Relationships xmlns="http://schemas.openxmlformats.org/package/2006/relationships"><Relationship Id="rId9" Type="http://schemas.openxmlformats.org/officeDocument/2006/relationships/tags" Target="../tags/tag1209.xml"/><Relationship Id="rId8" Type="http://schemas.openxmlformats.org/officeDocument/2006/relationships/tags" Target="../tags/tag1208.xml"/><Relationship Id="rId7" Type="http://schemas.openxmlformats.org/officeDocument/2006/relationships/tags" Target="../tags/tag1207.xml"/><Relationship Id="rId6" Type="http://schemas.openxmlformats.org/officeDocument/2006/relationships/tags" Target="../tags/tag1206.xml"/><Relationship Id="rId5" Type="http://schemas.openxmlformats.org/officeDocument/2006/relationships/tags" Target="../tags/tag1205.xml"/><Relationship Id="rId4" Type="http://schemas.openxmlformats.org/officeDocument/2006/relationships/image" Target="../media/image18.jpeg"/><Relationship Id="rId3" Type="http://schemas.openxmlformats.org/officeDocument/2006/relationships/tags" Target="../tags/tag1204.xml"/><Relationship Id="rId2" Type="http://schemas.openxmlformats.org/officeDocument/2006/relationships/tags" Target="../tags/tag1203.xml"/><Relationship Id="rId12" Type="http://schemas.openxmlformats.org/officeDocument/2006/relationships/notesSlide" Target="../notesSlides/notesSlide153.xml"/><Relationship Id="rId11" Type="http://schemas.openxmlformats.org/officeDocument/2006/relationships/slideLayout" Target="../slideLayouts/slideLayout7.xml"/><Relationship Id="rId10" Type="http://schemas.openxmlformats.org/officeDocument/2006/relationships/tags" Target="../tags/tag1210.xml"/><Relationship Id="rId1" Type="http://schemas.openxmlformats.org/officeDocument/2006/relationships/tags" Target="../tags/tag120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0" Type="http://schemas.openxmlformats.org/officeDocument/2006/relationships/notesSlide" Target="../notesSlides/notesSlide2.xml"/><Relationship Id="rId3" Type="http://schemas.openxmlformats.org/officeDocument/2006/relationships/tags" Target="../tags/tag4.xml"/><Relationship Id="rId29" Type="http://schemas.openxmlformats.org/officeDocument/2006/relationships/slideLayout" Target="../slideLayouts/slideLayout7.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18.jpeg"/><Relationship Id="rId3" Type="http://schemas.openxmlformats.org/officeDocument/2006/relationships/tags" Target="../tags/tag69.xml"/><Relationship Id="rId2" Type="http://schemas.openxmlformats.org/officeDocument/2006/relationships/tags" Target="../tags/tag68.xml"/><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tags" Target="../tags/tag75.xml"/><Relationship Id="rId1" Type="http://schemas.openxmlformats.org/officeDocument/2006/relationships/tags" Target="../tags/tag67.xml"/></Relationships>
</file>

<file path=ppt/slides/_rels/slide20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14.xml"/><Relationship Id="rId3" Type="http://schemas.openxmlformats.org/officeDocument/2006/relationships/tags" Target="../tags/tag1213.xml"/><Relationship Id="rId2" Type="http://schemas.openxmlformats.org/officeDocument/2006/relationships/tags" Target="../tags/tag1212.xml"/><Relationship Id="rId1" Type="http://schemas.openxmlformats.org/officeDocument/2006/relationships/tags" Target="../tags/tag1211.xml"/></Relationships>
</file>

<file path=ppt/slides/_rels/slide20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18.xml"/><Relationship Id="rId3" Type="http://schemas.openxmlformats.org/officeDocument/2006/relationships/tags" Target="../tags/tag1217.xml"/><Relationship Id="rId2" Type="http://schemas.openxmlformats.org/officeDocument/2006/relationships/tags" Target="../tags/tag1216.xml"/><Relationship Id="rId1" Type="http://schemas.openxmlformats.org/officeDocument/2006/relationships/tags" Target="../tags/tag1215.xml"/></Relationships>
</file>

<file path=ppt/slides/_rels/slide2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22.xml"/><Relationship Id="rId3" Type="http://schemas.openxmlformats.org/officeDocument/2006/relationships/tags" Target="../tags/tag1221.xml"/><Relationship Id="rId2" Type="http://schemas.openxmlformats.org/officeDocument/2006/relationships/tags" Target="../tags/tag1220.xml"/><Relationship Id="rId1" Type="http://schemas.openxmlformats.org/officeDocument/2006/relationships/tags" Target="../tags/tag1219.xml"/></Relationships>
</file>

<file path=ppt/slides/_rels/slide203.xml.rels><?xml version="1.0" encoding="UTF-8" standalone="yes"?>
<Relationships xmlns="http://schemas.openxmlformats.org/package/2006/relationships"><Relationship Id="rId9" Type="http://schemas.openxmlformats.org/officeDocument/2006/relationships/notesSlide" Target="../notesSlides/notesSlide154.xml"/><Relationship Id="rId8" Type="http://schemas.openxmlformats.org/officeDocument/2006/relationships/slideLayout" Target="../slideLayouts/slideLayout7.xml"/><Relationship Id="rId7" Type="http://schemas.openxmlformats.org/officeDocument/2006/relationships/tags" Target="../tags/tag1228.xml"/><Relationship Id="rId6" Type="http://schemas.openxmlformats.org/officeDocument/2006/relationships/image" Target="../media/image18.jpeg"/><Relationship Id="rId5" Type="http://schemas.openxmlformats.org/officeDocument/2006/relationships/tags" Target="../tags/tag1227.xml"/><Relationship Id="rId4" Type="http://schemas.openxmlformats.org/officeDocument/2006/relationships/tags" Target="../tags/tag1226.xml"/><Relationship Id="rId3" Type="http://schemas.openxmlformats.org/officeDocument/2006/relationships/tags" Target="../tags/tag1225.xml"/><Relationship Id="rId2" Type="http://schemas.openxmlformats.org/officeDocument/2006/relationships/tags" Target="../tags/tag1224.xml"/><Relationship Id="rId1" Type="http://schemas.openxmlformats.org/officeDocument/2006/relationships/tags" Target="../tags/tag1223.xml"/></Relationships>
</file>

<file path=ppt/slides/_rels/slide204.xml.rels><?xml version="1.0" encoding="UTF-8" standalone="yes"?>
<Relationships xmlns="http://schemas.openxmlformats.org/package/2006/relationships"><Relationship Id="rId9" Type="http://schemas.openxmlformats.org/officeDocument/2006/relationships/notesSlide" Target="../notesSlides/notesSlide155.xml"/><Relationship Id="rId8" Type="http://schemas.openxmlformats.org/officeDocument/2006/relationships/slideLayout" Target="../slideLayouts/slideLayout7.xml"/><Relationship Id="rId7" Type="http://schemas.openxmlformats.org/officeDocument/2006/relationships/tags" Target="../tags/tag1233.xml"/><Relationship Id="rId6" Type="http://schemas.openxmlformats.org/officeDocument/2006/relationships/image" Target="../media/image138.png"/><Relationship Id="rId5" Type="http://schemas.openxmlformats.org/officeDocument/2006/relationships/image" Target="../media/image18.jpeg"/><Relationship Id="rId4" Type="http://schemas.openxmlformats.org/officeDocument/2006/relationships/tags" Target="../tags/tag1232.xml"/><Relationship Id="rId3" Type="http://schemas.openxmlformats.org/officeDocument/2006/relationships/tags" Target="../tags/tag1231.xml"/><Relationship Id="rId2" Type="http://schemas.openxmlformats.org/officeDocument/2006/relationships/tags" Target="../tags/tag1230.xml"/><Relationship Id="rId1" Type="http://schemas.openxmlformats.org/officeDocument/2006/relationships/tags" Target="../tags/tag1229.xml"/></Relationships>
</file>

<file path=ppt/slides/_rels/slide21.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6" Type="http://schemas.openxmlformats.org/officeDocument/2006/relationships/notesSlide" Target="../notesSlides/notesSlide20.xml"/><Relationship Id="rId15" Type="http://schemas.openxmlformats.org/officeDocument/2006/relationships/vmlDrawing" Target="../drawings/vmlDrawing1.vml"/><Relationship Id="rId14" Type="http://schemas.openxmlformats.org/officeDocument/2006/relationships/slideLayout" Target="../slideLayouts/slideLayout7.xml"/><Relationship Id="rId13" Type="http://schemas.openxmlformats.org/officeDocument/2006/relationships/tags" Target="../tags/tag85.xml"/><Relationship Id="rId12" Type="http://schemas.openxmlformats.org/officeDocument/2006/relationships/image" Target="../media/image18.jpeg"/><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6.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tags" Target="../tags/tag88.xml"/><Relationship Id="rId5" Type="http://schemas.openxmlformats.org/officeDocument/2006/relationships/image" Target="../media/image18.jpeg"/><Relationship Id="rId4" Type="http://schemas.openxmlformats.org/officeDocument/2006/relationships/tags" Target="../tags/tag87.xml"/><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tags" Target="../tags/tag8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7" Type="http://schemas.openxmlformats.org/officeDocument/2006/relationships/notesSlide" Target="../notesSlides/notesSlide23.xml"/><Relationship Id="rId16" Type="http://schemas.openxmlformats.org/officeDocument/2006/relationships/vmlDrawing" Target="../drawings/vmlDrawing3.vml"/><Relationship Id="rId15" Type="http://schemas.openxmlformats.org/officeDocument/2006/relationships/slideLayout" Target="../slideLayouts/slideLayout7.xml"/><Relationship Id="rId14" Type="http://schemas.openxmlformats.org/officeDocument/2006/relationships/tags" Target="../tags/tag99.xml"/><Relationship Id="rId13" Type="http://schemas.openxmlformats.org/officeDocument/2006/relationships/image" Target="../media/image18.jpeg"/><Relationship Id="rId12" Type="http://schemas.openxmlformats.org/officeDocument/2006/relationships/tags" Target="../tags/tag98.xml"/><Relationship Id="rId11" Type="http://schemas.openxmlformats.org/officeDocument/2006/relationships/image" Target="../media/image27.wmf"/><Relationship Id="rId10" Type="http://schemas.openxmlformats.org/officeDocument/2006/relationships/oleObject" Target="../embeddings/oleObject3.bin"/><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9.xml"/><Relationship Id="rId3" Type="http://schemas.openxmlformats.org/officeDocument/2006/relationships/tags" Target="../tags/tag100.xml"/><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30.e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image" Target="../media/image18.jpeg"/><Relationship Id="rId3" Type="http://schemas.openxmlformats.org/officeDocument/2006/relationships/tags" Target="../tags/tag103.xml"/><Relationship Id="rId2" Type="http://schemas.openxmlformats.org/officeDocument/2006/relationships/tags" Target="../tags/tag102.xml"/><Relationship Id="rId12" Type="http://schemas.openxmlformats.org/officeDocument/2006/relationships/notesSlide" Target="../notesSlides/notesSlide26.xml"/><Relationship Id="rId11" Type="http://schemas.openxmlformats.org/officeDocument/2006/relationships/slideLayout" Target="../slideLayouts/slideLayout7.xml"/><Relationship Id="rId10" Type="http://schemas.openxmlformats.org/officeDocument/2006/relationships/tags" Target="../tags/tag109.xml"/><Relationship Id="rId1" Type="http://schemas.openxmlformats.org/officeDocument/2006/relationships/tags" Target="../tags/tag10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7.xml"/><Relationship Id="rId2" Type="http://schemas.openxmlformats.org/officeDocument/2006/relationships/tags" Target="../tags/tag31.xml"/><Relationship Id="rId1" Type="http://schemas.openxmlformats.org/officeDocument/2006/relationships/tags" Target="../tags/tag3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image" Target="../media/image18.jpeg"/><Relationship Id="rId3" Type="http://schemas.openxmlformats.org/officeDocument/2006/relationships/tags" Target="../tags/tag112.xml"/><Relationship Id="rId2" Type="http://schemas.openxmlformats.org/officeDocument/2006/relationships/tags" Target="../tags/tag111.xml"/><Relationship Id="rId10" Type="http://schemas.openxmlformats.org/officeDocument/2006/relationships/notesSlide" Target="../notesSlides/notesSlide28.xml"/><Relationship Id="rId1" Type="http://schemas.openxmlformats.org/officeDocument/2006/relationships/tags" Target="../tags/tag11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1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9" Type="http://schemas.openxmlformats.org/officeDocument/2006/relationships/tags" Target="../tags/tag126.xml"/><Relationship Id="rId86" Type="http://schemas.openxmlformats.org/officeDocument/2006/relationships/notesSlide" Target="../notesSlides/notesSlide31.xml"/><Relationship Id="rId85" Type="http://schemas.openxmlformats.org/officeDocument/2006/relationships/slideLayout" Target="../slideLayouts/slideLayout7.xml"/><Relationship Id="rId84" Type="http://schemas.openxmlformats.org/officeDocument/2006/relationships/tags" Target="../tags/tag200.xml"/><Relationship Id="rId83" Type="http://schemas.openxmlformats.org/officeDocument/2006/relationships/image" Target="../media/image18.jpeg"/><Relationship Id="rId82" Type="http://schemas.openxmlformats.org/officeDocument/2006/relationships/tags" Target="../tags/tag199.xml"/><Relationship Id="rId81" Type="http://schemas.openxmlformats.org/officeDocument/2006/relationships/tags" Target="../tags/tag198.xml"/><Relationship Id="rId80" Type="http://schemas.openxmlformats.org/officeDocument/2006/relationships/tags" Target="../tags/tag197.xml"/><Relationship Id="rId8" Type="http://schemas.openxmlformats.org/officeDocument/2006/relationships/tags" Target="../tags/tag125.xml"/><Relationship Id="rId79" Type="http://schemas.openxmlformats.org/officeDocument/2006/relationships/tags" Target="../tags/tag196.xml"/><Relationship Id="rId78" Type="http://schemas.openxmlformats.org/officeDocument/2006/relationships/tags" Target="../tags/tag195.xml"/><Relationship Id="rId77" Type="http://schemas.openxmlformats.org/officeDocument/2006/relationships/tags" Target="../tags/tag194.xml"/><Relationship Id="rId76" Type="http://schemas.openxmlformats.org/officeDocument/2006/relationships/tags" Target="../tags/tag193.xml"/><Relationship Id="rId75" Type="http://schemas.openxmlformats.org/officeDocument/2006/relationships/tags" Target="../tags/tag192.xml"/><Relationship Id="rId74" Type="http://schemas.openxmlformats.org/officeDocument/2006/relationships/tags" Target="../tags/tag191.xml"/><Relationship Id="rId73" Type="http://schemas.openxmlformats.org/officeDocument/2006/relationships/tags" Target="../tags/tag190.xml"/><Relationship Id="rId72" Type="http://schemas.openxmlformats.org/officeDocument/2006/relationships/tags" Target="../tags/tag189.xml"/><Relationship Id="rId71" Type="http://schemas.openxmlformats.org/officeDocument/2006/relationships/tags" Target="../tags/tag188.xml"/><Relationship Id="rId70" Type="http://schemas.openxmlformats.org/officeDocument/2006/relationships/tags" Target="../tags/tag187.xml"/><Relationship Id="rId7" Type="http://schemas.openxmlformats.org/officeDocument/2006/relationships/tags" Target="../tags/tag124.xml"/><Relationship Id="rId69" Type="http://schemas.openxmlformats.org/officeDocument/2006/relationships/tags" Target="../tags/tag186.xml"/><Relationship Id="rId68" Type="http://schemas.openxmlformats.org/officeDocument/2006/relationships/tags" Target="../tags/tag185.xml"/><Relationship Id="rId67" Type="http://schemas.openxmlformats.org/officeDocument/2006/relationships/tags" Target="../tags/tag184.xml"/><Relationship Id="rId66" Type="http://schemas.openxmlformats.org/officeDocument/2006/relationships/tags" Target="../tags/tag183.xml"/><Relationship Id="rId65" Type="http://schemas.openxmlformats.org/officeDocument/2006/relationships/tags" Target="../tags/tag182.xml"/><Relationship Id="rId64" Type="http://schemas.openxmlformats.org/officeDocument/2006/relationships/tags" Target="../tags/tag181.xml"/><Relationship Id="rId63" Type="http://schemas.openxmlformats.org/officeDocument/2006/relationships/tags" Target="../tags/tag180.xml"/><Relationship Id="rId62" Type="http://schemas.openxmlformats.org/officeDocument/2006/relationships/tags" Target="../tags/tag179.xml"/><Relationship Id="rId61" Type="http://schemas.openxmlformats.org/officeDocument/2006/relationships/tags" Target="../tags/tag178.xml"/><Relationship Id="rId60" Type="http://schemas.openxmlformats.org/officeDocument/2006/relationships/tags" Target="../tags/tag177.xml"/><Relationship Id="rId6" Type="http://schemas.openxmlformats.org/officeDocument/2006/relationships/tags" Target="../tags/tag123.xml"/><Relationship Id="rId59" Type="http://schemas.openxmlformats.org/officeDocument/2006/relationships/tags" Target="../tags/tag176.xml"/><Relationship Id="rId58" Type="http://schemas.openxmlformats.org/officeDocument/2006/relationships/tags" Target="../tags/tag175.xml"/><Relationship Id="rId57" Type="http://schemas.openxmlformats.org/officeDocument/2006/relationships/tags" Target="../tags/tag174.xml"/><Relationship Id="rId56" Type="http://schemas.openxmlformats.org/officeDocument/2006/relationships/tags" Target="../tags/tag173.xml"/><Relationship Id="rId55" Type="http://schemas.openxmlformats.org/officeDocument/2006/relationships/tags" Target="../tags/tag172.xml"/><Relationship Id="rId54" Type="http://schemas.openxmlformats.org/officeDocument/2006/relationships/tags" Target="../tags/tag171.xml"/><Relationship Id="rId53" Type="http://schemas.openxmlformats.org/officeDocument/2006/relationships/tags" Target="../tags/tag170.xml"/><Relationship Id="rId52" Type="http://schemas.openxmlformats.org/officeDocument/2006/relationships/tags" Target="../tags/tag169.xml"/><Relationship Id="rId51" Type="http://schemas.openxmlformats.org/officeDocument/2006/relationships/tags" Target="../tags/tag168.xml"/><Relationship Id="rId50" Type="http://schemas.openxmlformats.org/officeDocument/2006/relationships/tags" Target="../tags/tag167.xml"/><Relationship Id="rId5" Type="http://schemas.openxmlformats.org/officeDocument/2006/relationships/tags" Target="../tags/tag122.xml"/><Relationship Id="rId49" Type="http://schemas.openxmlformats.org/officeDocument/2006/relationships/tags" Target="../tags/tag166.xml"/><Relationship Id="rId48" Type="http://schemas.openxmlformats.org/officeDocument/2006/relationships/tags" Target="../tags/tag165.xml"/><Relationship Id="rId47" Type="http://schemas.openxmlformats.org/officeDocument/2006/relationships/tags" Target="../tags/tag164.xml"/><Relationship Id="rId46" Type="http://schemas.openxmlformats.org/officeDocument/2006/relationships/tags" Target="../tags/tag163.xml"/><Relationship Id="rId45" Type="http://schemas.openxmlformats.org/officeDocument/2006/relationships/tags" Target="../tags/tag162.xml"/><Relationship Id="rId44" Type="http://schemas.openxmlformats.org/officeDocument/2006/relationships/tags" Target="../tags/tag161.xml"/><Relationship Id="rId43" Type="http://schemas.openxmlformats.org/officeDocument/2006/relationships/tags" Target="../tags/tag160.xml"/><Relationship Id="rId42" Type="http://schemas.openxmlformats.org/officeDocument/2006/relationships/tags" Target="../tags/tag159.xml"/><Relationship Id="rId41" Type="http://schemas.openxmlformats.org/officeDocument/2006/relationships/tags" Target="../tags/tag158.xml"/><Relationship Id="rId40" Type="http://schemas.openxmlformats.org/officeDocument/2006/relationships/tags" Target="../tags/tag157.xml"/><Relationship Id="rId4" Type="http://schemas.openxmlformats.org/officeDocument/2006/relationships/tags" Target="../tags/tag121.xml"/><Relationship Id="rId39" Type="http://schemas.openxmlformats.org/officeDocument/2006/relationships/tags" Target="../tags/tag156.xml"/><Relationship Id="rId38" Type="http://schemas.openxmlformats.org/officeDocument/2006/relationships/tags" Target="../tags/tag155.xml"/><Relationship Id="rId37" Type="http://schemas.openxmlformats.org/officeDocument/2006/relationships/tags" Target="../tags/tag154.xml"/><Relationship Id="rId36" Type="http://schemas.openxmlformats.org/officeDocument/2006/relationships/tags" Target="../tags/tag153.xml"/><Relationship Id="rId35" Type="http://schemas.openxmlformats.org/officeDocument/2006/relationships/tags" Target="../tags/tag152.xml"/><Relationship Id="rId34" Type="http://schemas.openxmlformats.org/officeDocument/2006/relationships/tags" Target="../tags/tag151.xml"/><Relationship Id="rId33" Type="http://schemas.openxmlformats.org/officeDocument/2006/relationships/tags" Target="../tags/tag150.xml"/><Relationship Id="rId32" Type="http://schemas.openxmlformats.org/officeDocument/2006/relationships/tags" Target="../tags/tag149.xml"/><Relationship Id="rId31" Type="http://schemas.openxmlformats.org/officeDocument/2006/relationships/tags" Target="../tags/tag148.xml"/><Relationship Id="rId30" Type="http://schemas.openxmlformats.org/officeDocument/2006/relationships/tags" Target="../tags/tag147.xml"/><Relationship Id="rId3" Type="http://schemas.openxmlformats.org/officeDocument/2006/relationships/tags" Target="../tags/tag120.xml"/><Relationship Id="rId29" Type="http://schemas.openxmlformats.org/officeDocument/2006/relationships/tags" Target="../tags/tag146.xml"/><Relationship Id="rId28" Type="http://schemas.openxmlformats.org/officeDocument/2006/relationships/tags" Target="../tags/tag145.xml"/><Relationship Id="rId27" Type="http://schemas.openxmlformats.org/officeDocument/2006/relationships/tags" Target="../tags/tag144.xml"/><Relationship Id="rId26" Type="http://schemas.openxmlformats.org/officeDocument/2006/relationships/tags" Target="../tags/tag143.xml"/><Relationship Id="rId25" Type="http://schemas.openxmlformats.org/officeDocument/2006/relationships/tags" Target="../tags/tag14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19.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1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7" Type="http://schemas.openxmlformats.org/officeDocument/2006/relationships/notesSlide" Target="../notesSlides/notesSlide33.xml"/><Relationship Id="rId16" Type="http://schemas.openxmlformats.org/officeDocument/2006/relationships/slideLayout" Target="../slideLayouts/slideLayout7.xml"/><Relationship Id="rId15" Type="http://schemas.openxmlformats.org/officeDocument/2006/relationships/tags" Target="../tags/tag214.xml"/><Relationship Id="rId14" Type="http://schemas.openxmlformats.org/officeDocument/2006/relationships/image" Target="../media/image18.jpeg"/><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1.xml"/></Relationships>
</file>

<file path=ppt/slides/_rels/slide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18.jpeg"/><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notesSlide" Target="../notesSlides/notesSlide4.xml"/><Relationship Id="rId11" Type="http://schemas.openxmlformats.org/officeDocument/2006/relationships/slideLayout" Target="../slideLayouts/slideLayout7.xml"/><Relationship Id="rId10" Type="http://schemas.openxmlformats.org/officeDocument/2006/relationships/tags" Target="../tags/tag40.xml"/><Relationship Id="rId1" Type="http://schemas.openxmlformats.org/officeDocument/2006/relationships/tags" Target="../tags/tag32.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1.xml"/><Relationship Id="rId7" Type="http://schemas.openxmlformats.org/officeDocument/2006/relationships/image" Target="../media/image18.jpeg"/><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0" Type="http://schemas.openxmlformats.org/officeDocument/2006/relationships/notesSlide" Target="../notesSlides/notesSlide34.xml"/><Relationship Id="rId1" Type="http://schemas.openxmlformats.org/officeDocument/2006/relationships/tags" Target="../tags/tag215.xml"/></Relationships>
</file>

<file path=ppt/slides/_rels/slide41.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image" Target="../media/image36.png"/><Relationship Id="rId4" Type="http://schemas.openxmlformats.org/officeDocument/2006/relationships/tags" Target="../tags/tag224.xml"/><Relationship Id="rId38" Type="http://schemas.openxmlformats.org/officeDocument/2006/relationships/notesSlide" Target="../notesSlides/notesSlide35.xml"/><Relationship Id="rId37" Type="http://schemas.openxmlformats.org/officeDocument/2006/relationships/slideLayout" Target="../slideLayouts/slideLayout7.xml"/><Relationship Id="rId36" Type="http://schemas.openxmlformats.org/officeDocument/2006/relationships/tags" Target="../tags/tag254.xml"/><Relationship Id="rId35" Type="http://schemas.openxmlformats.org/officeDocument/2006/relationships/image" Target="../media/image18.jpeg"/><Relationship Id="rId34" Type="http://schemas.openxmlformats.org/officeDocument/2006/relationships/tags" Target="../tags/tag253.xml"/><Relationship Id="rId33" Type="http://schemas.openxmlformats.org/officeDocument/2006/relationships/tags" Target="../tags/tag252.xml"/><Relationship Id="rId32" Type="http://schemas.openxmlformats.org/officeDocument/2006/relationships/tags" Target="../tags/tag251.xml"/><Relationship Id="rId31" Type="http://schemas.openxmlformats.org/officeDocument/2006/relationships/tags" Target="../tags/tag250.xml"/><Relationship Id="rId30" Type="http://schemas.openxmlformats.org/officeDocument/2006/relationships/tags" Target="../tags/tag249.xml"/><Relationship Id="rId3" Type="http://schemas.openxmlformats.org/officeDocument/2006/relationships/tags" Target="../tags/tag223.xml"/><Relationship Id="rId29" Type="http://schemas.openxmlformats.org/officeDocument/2006/relationships/tags" Target="../tags/tag248.xml"/><Relationship Id="rId28" Type="http://schemas.openxmlformats.org/officeDocument/2006/relationships/tags" Target="../tags/tag247.xml"/><Relationship Id="rId27" Type="http://schemas.openxmlformats.org/officeDocument/2006/relationships/tags" Target="../tags/tag246.xml"/><Relationship Id="rId26" Type="http://schemas.openxmlformats.org/officeDocument/2006/relationships/tags" Target="../tags/tag245.xml"/><Relationship Id="rId25" Type="http://schemas.openxmlformats.org/officeDocument/2006/relationships/tags" Target="../tags/tag244.xml"/><Relationship Id="rId24" Type="http://schemas.openxmlformats.org/officeDocument/2006/relationships/tags" Target="../tags/tag243.xml"/><Relationship Id="rId23" Type="http://schemas.openxmlformats.org/officeDocument/2006/relationships/tags" Target="../tags/tag242.xml"/><Relationship Id="rId22" Type="http://schemas.openxmlformats.org/officeDocument/2006/relationships/tags" Target="../tags/tag241.xml"/><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2.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6" Type="http://schemas.openxmlformats.org/officeDocument/2006/relationships/notesSlide" Target="../notesSlides/notesSlide36.xml"/><Relationship Id="rId15" Type="http://schemas.openxmlformats.org/officeDocument/2006/relationships/slideLayout" Target="../slideLayouts/slideLayout7.xml"/><Relationship Id="rId14" Type="http://schemas.openxmlformats.org/officeDocument/2006/relationships/tags" Target="../tags/tag267.xml"/><Relationship Id="rId13" Type="http://schemas.openxmlformats.org/officeDocument/2006/relationships/image" Target="../media/image18.jpeg"/><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5.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image" Target="../media/image41.png"/><Relationship Id="rId7" Type="http://schemas.openxmlformats.org/officeDocument/2006/relationships/tags" Target="../tags/tag273.xml"/><Relationship Id="rId6" Type="http://schemas.openxmlformats.org/officeDocument/2006/relationships/tags" Target="../tags/tag272.xml"/><Relationship Id="rId50" Type="http://schemas.openxmlformats.org/officeDocument/2006/relationships/notesSlide" Target="../notesSlides/notesSlide41.xml"/><Relationship Id="rId5" Type="http://schemas.openxmlformats.org/officeDocument/2006/relationships/tags" Target="../tags/tag271.xml"/><Relationship Id="rId49" Type="http://schemas.openxmlformats.org/officeDocument/2006/relationships/slideLayout" Target="../slideLayouts/slideLayout7.xml"/><Relationship Id="rId48" Type="http://schemas.openxmlformats.org/officeDocument/2006/relationships/tags" Target="../tags/tag312.xml"/><Relationship Id="rId47" Type="http://schemas.openxmlformats.org/officeDocument/2006/relationships/image" Target="../media/image18.jpeg"/><Relationship Id="rId46" Type="http://schemas.openxmlformats.org/officeDocument/2006/relationships/tags" Target="../tags/tag311.xml"/><Relationship Id="rId45" Type="http://schemas.openxmlformats.org/officeDocument/2006/relationships/tags" Target="../tags/tag310.xml"/><Relationship Id="rId44" Type="http://schemas.openxmlformats.org/officeDocument/2006/relationships/tags" Target="../tags/tag309.xml"/><Relationship Id="rId43" Type="http://schemas.openxmlformats.org/officeDocument/2006/relationships/tags" Target="../tags/tag308.xml"/><Relationship Id="rId42" Type="http://schemas.openxmlformats.org/officeDocument/2006/relationships/tags" Target="../tags/tag307.xml"/><Relationship Id="rId41" Type="http://schemas.openxmlformats.org/officeDocument/2006/relationships/tags" Target="../tags/tag306.xml"/><Relationship Id="rId40" Type="http://schemas.openxmlformats.org/officeDocument/2006/relationships/tags" Target="../tags/tag305.xml"/><Relationship Id="rId4" Type="http://schemas.openxmlformats.org/officeDocument/2006/relationships/tags" Target="../tags/tag270.xml"/><Relationship Id="rId39" Type="http://schemas.openxmlformats.org/officeDocument/2006/relationships/tags" Target="../tags/tag304.xml"/><Relationship Id="rId38" Type="http://schemas.openxmlformats.org/officeDocument/2006/relationships/tags" Target="../tags/tag303.xml"/><Relationship Id="rId37" Type="http://schemas.openxmlformats.org/officeDocument/2006/relationships/tags" Target="../tags/tag302.xml"/><Relationship Id="rId36" Type="http://schemas.openxmlformats.org/officeDocument/2006/relationships/tags" Target="../tags/tag301.xml"/><Relationship Id="rId35" Type="http://schemas.openxmlformats.org/officeDocument/2006/relationships/tags" Target="../tags/tag300.xml"/><Relationship Id="rId34" Type="http://schemas.openxmlformats.org/officeDocument/2006/relationships/tags" Target="../tags/tag299.xml"/><Relationship Id="rId33" Type="http://schemas.openxmlformats.org/officeDocument/2006/relationships/tags" Target="../tags/tag298.xml"/><Relationship Id="rId32" Type="http://schemas.openxmlformats.org/officeDocument/2006/relationships/tags" Target="../tags/tag297.xml"/><Relationship Id="rId31" Type="http://schemas.openxmlformats.org/officeDocument/2006/relationships/tags" Target="../tags/tag296.xml"/><Relationship Id="rId30" Type="http://schemas.openxmlformats.org/officeDocument/2006/relationships/tags" Target="../tags/tag295.xml"/><Relationship Id="rId3" Type="http://schemas.openxmlformats.org/officeDocument/2006/relationships/tags" Target="../tags/tag269.xml"/><Relationship Id="rId29" Type="http://schemas.openxmlformats.org/officeDocument/2006/relationships/tags" Target="../tags/tag294.xml"/><Relationship Id="rId28" Type="http://schemas.openxmlformats.org/officeDocument/2006/relationships/tags" Target="../tags/tag293.xml"/><Relationship Id="rId27" Type="http://schemas.openxmlformats.org/officeDocument/2006/relationships/tags" Target="../tags/tag292.xml"/><Relationship Id="rId26" Type="http://schemas.openxmlformats.org/officeDocument/2006/relationships/tags" Target="../tags/tag291.xml"/><Relationship Id="rId25" Type="http://schemas.openxmlformats.org/officeDocument/2006/relationships/tags" Target="../tags/tag290.xml"/><Relationship Id="rId24" Type="http://schemas.openxmlformats.org/officeDocument/2006/relationships/tags" Target="../tags/tag289.xml"/><Relationship Id="rId23" Type="http://schemas.openxmlformats.org/officeDocument/2006/relationships/tags" Target="../tags/tag288.xml"/><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image" Target="../media/image40.png"/><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tags" Target="../tags/tag282.xml"/><Relationship Id="rId16" Type="http://schemas.openxmlformats.org/officeDocument/2006/relationships/tags" Target="../tags/tag281.xml"/><Relationship Id="rId15" Type="http://schemas.openxmlformats.org/officeDocument/2006/relationships/tags" Target="../tags/tag280.xml"/><Relationship Id="rId14" Type="http://schemas.openxmlformats.org/officeDocument/2006/relationships/tags" Target="../tags/tag279.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tags" Target="../tags/tag268.xml"/></Relationships>
</file>

<file path=ppt/slides/_rels/slide48.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6" Type="http://schemas.openxmlformats.org/officeDocument/2006/relationships/notesSlide" Target="../notesSlides/notesSlide42.xml"/><Relationship Id="rId15" Type="http://schemas.openxmlformats.org/officeDocument/2006/relationships/slideLayout" Target="../slideLayouts/slideLayout7.xml"/><Relationship Id="rId14" Type="http://schemas.openxmlformats.org/officeDocument/2006/relationships/tags" Target="../tags/tag325.xml"/><Relationship Id="rId13" Type="http://schemas.openxmlformats.org/officeDocument/2006/relationships/image" Target="../media/image18.jpeg"/><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tags" Target="../tags/tag313.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9" Type="http://schemas.openxmlformats.org/officeDocument/2006/relationships/tags" Target="../tags/tag424.xml"/><Relationship Id="rId98" Type="http://schemas.openxmlformats.org/officeDocument/2006/relationships/tags" Target="../tags/tag423.xml"/><Relationship Id="rId97" Type="http://schemas.openxmlformats.org/officeDocument/2006/relationships/tags" Target="../tags/tag422.xml"/><Relationship Id="rId96" Type="http://schemas.openxmlformats.org/officeDocument/2006/relationships/tags" Target="../tags/tag421.xml"/><Relationship Id="rId95" Type="http://schemas.openxmlformats.org/officeDocument/2006/relationships/tags" Target="../tags/tag420.xml"/><Relationship Id="rId94" Type="http://schemas.openxmlformats.org/officeDocument/2006/relationships/tags" Target="../tags/tag419.xml"/><Relationship Id="rId93" Type="http://schemas.openxmlformats.org/officeDocument/2006/relationships/tags" Target="../tags/tag418.xml"/><Relationship Id="rId92" Type="http://schemas.openxmlformats.org/officeDocument/2006/relationships/tags" Target="../tags/tag417.xml"/><Relationship Id="rId91" Type="http://schemas.openxmlformats.org/officeDocument/2006/relationships/tags" Target="../tags/tag416.xml"/><Relationship Id="rId90" Type="http://schemas.openxmlformats.org/officeDocument/2006/relationships/tags" Target="../tags/tag415.xml"/><Relationship Id="rId9" Type="http://schemas.openxmlformats.org/officeDocument/2006/relationships/tags" Target="../tags/tag334.xml"/><Relationship Id="rId89" Type="http://schemas.openxmlformats.org/officeDocument/2006/relationships/tags" Target="../tags/tag414.xml"/><Relationship Id="rId88" Type="http://schemas.openxmlformats.org/officeDocument/2006/relationships/tags" Target="../tags/tag413.xml"/><Relationship Id="rId87" Type="http://schemas.openxmlformats.org/officeDocument/2006/relationships/tags" Target="../tags/tag412.xml"/><Relationship Id="rId86" Type="http://schemas.openxmlformats.org/officeDocument/2006/relationships/tags" Target="../tags/tag411.xml"/><Relationship Id="rId85" Type="http://schemas.openxmlformats.org/officeDocument/2006/relationships/tags" Target="../tags/tag410.xml"/><Relationship Id="rId84" Type="http://schemas.openxmlformats.org/officeDocument/2006/relationships/tags" Target="../tags/tag409.xml"/><Relationship Id="rId83" Type="http://schemas.openxmlformats.org/officeDocument/2006/relationships/tags" Target="../tags/tag408.xml"/><Relationship Id="rId82" Type="http://schemas.openxmlformats.org/officeDocument/2006/relationships/tags" Target="../tags/tag407.xml"/><Relationship Id="rId81" Type="http://schemas.openxmlformats.org/officeDocument/2006/relationships/tags" Target="../tags/tag406.xml"/><Relationship Id="rId80" Type="http://schemas.openxmlformats.org/officeDocument/2006/relationships/tags" Target="../tags/tag405.xml"/><Relationship Id="rId8" Type="http://schemas.openxmlformats.org/officeDocument/2006/relationships/tags" Target="../tags/tag333.xml"/><Relationship Id="rId79" Type="http://schemas.openxmlformats.org/officeDocument/2006/relationships/tags" Target="../tags/tag404.xml"/><Relationship Id="rId78" Type="http://schemas.openxmlformats.org/officeDocument/2006/relationships/tags" Target="../tags/tag403.xml"/><Relationship Id="rId77" Type="http://schemas.openxmlformats.org/officeDocument/2006/relationships/tags" Target="../tags/tag402.xml"/><Relationship Id="rId76" Type="http://schemas.openxmlformats.org/officeDocument/2006/relationships/tags" Target="../tags/tag401.xml"/><Relationship Id="rId75" Type="http://schemas.openxmlformats.org/officeDocument/2006/relationships/tags" Target="../tags/tag400.xml"/><Relationship Id="rId74" Type="http://schemas.openxmlformats.org/officeDocument/2006/relationships/tags" Target="../tags/tag399.xml"/><Relationship Id="rId73" Type="http://schemas.openxmlformats.org/officeDocument/2006/relationships/tags" Target="../tags/tag398.xml"/><Relationship Id="rId72" Type="http://schemas.openxmlformats.org/officeDocument/2006/relationships/tags" Target="../tags/tag397.xml"/><Relationship Id="rId71" Type="http://schemas.openxmlformats.org/officeDocument/2006/relationships/tags" Target="../tags/tag396.xml"/><Relationship Id="rId70" Type="http://schemas.openxmlformats.org/officeDocument/2006/relationships/tags" Target="../tags/tag395.xml"/><Relationship Id="rId7" Type="http://schemas.openxmlformats.org/officeDocument/2006/relationships/tags" Target="../tags/tag332.xml"/><Relationship Id="rId69" Type="http://schemas.openxmlformats.org/officeDocument/2006/relationships/tags" Target="../tags/tag394.xml"/><Relationship Id="rId68" Type="http://schemas.openxmlformats.org/officeDocument/2006/relationships/tags" Target="../tags/tag393.xml"/><Relationship Id="rId67" Type="http://schemas.openxmlformats.org/officeDocument/2006/relationships/tags" Target="../tags/tag392.xml"/><Relationship Id="rId66" Type="http://schemas.openxmlformats.org/officeDocument/2006/relationships/tags" Target="../tags/tag391.xml"/><Relationship Id="rId65" Type="http://schemas.openxmlformats.org/officeDocument/2006/relationships/tags" Target="../tags/tag390.xml"/><Relationship Id="rId64" Type="http://schemas.openxmlformats.org/officeDocument/2006/relationships/tags" Target="../tags/tag389.xml"/><Relationship Id="rId63" Type="http://schemas.openxmlformats.org/officeDocument/2006/relationships/tags" Target="../tags/tag388.xml"/><Relationship Id="rId62" Type="http://schemas.openxmlformats.org/officeDocument/2006/relationships/tags" Target="../tags/tag387.xml"/><Relationship Id="rId61" Type="http://schemas.openxmlformats.org/officeDocument/2006/relationships/tags" Target="../tags/tag386.xml"/><Relationship Id="rId60" Type="http://schemas.openxmlformats.org/officeDocument/2006/relationships/tags" Target="../tags/tag385.xml"/><Relationship Id="rId6" Type="http://schemas.openxmlformats.org/officeDocument/2006/relationships/tags" Target="../tags/tag331.xml"/><Relationship Id="rId59" Type="http://schemas.openxmlformats.org/officeDocument/2006/relationships/tags" Target="../tags/tag384.xml"/><Relationship Id="rId58" Type="http://schemas.openxmlformats.org/officeDocument/2006/relationships/tags" Target="../tags/tag383.xml"/><Relationship Id="rId57" Type="http://schemas.openxmlformats.org/officeDocument/2006/relationships/tags" Target="../tags/tag382.xml"/><Relationship Id="rId56" Type="http://schemas.openxmlformats.org/officeDocument/2006/relationships/tags" Target="../tags/tag381.xml"/><Relationship Id="rId55" Type="http://schemas.openxmlformats.org/officeDocument/2006/relationships/tags" Target="../tags/tag380.xml"/><Relationship Id="rId54" Type="http://schemas.openxmlformats.org/officeDocument/2006/relationships/tags" Target="../tags/tag379.xml"/><Relationship Id="rId53" Type="http://schemas.openxmlformats.org/officeDocument/2006/relationships/tags" Target="../tags/tag378.xml"/><Relationship Id="rId52" Type="http://schemas.openxmlformats.org/officeDocument/2006/relationships/tags" Target="../tags/tag377.xml"/><Relationship Id="rId51" Type="http://schemas.openxmlformats.org/officeDocument/2006/relationships/tags" Target="../tags/tag376.xml"/><Relationship Id="rId50" Type="http://schemas.openxmlformats.org/officeDocument/2006/relationships/tags" Target="../tags/tag375.xml"/><Relationship Id="rId5" Type="http://schemas.openxmlformats.org/officeDocument/2006/relationships/tags" Target="../tags/tag330.xml"/><Relationship Id="rId49" Type="http://schemas.openxmlformats.org/officeDocument/2006/relationships/tags" Target="../tags/tag374.xml"/><Relationship Id="rId48" Type="http://schemas.openxmlformats.org/officeDocument/2006/relationships/tags" Target="../tags/tag373.xml"/><Relationship Id="rId47" Type="http://schemas.openxmlformats.org/officeDocument/2006/relationships/tags" Target="../tags/tag372.xml"/><Relationship Id="rId46" Type="http://schemas.openxmlformats.org/officeDocument/2006/relationships/tags" Target="../tags/tag371.xml"/><Relationship Id="rId45" Type="http://schemas.openxmlformats.org/officeDocument/2006/relationships/tags" Target="../tags/tag370.xml"/><Relationship Id="rId44" Type="http://schemas.openxmlformats.org/officeDocument/2006/relationships/tags" Target="../tags/tag369.xml"/><Relationship Id="rId43" Type="http://schemas.openxmlformats.org/officeDocument/2006/relationships/tags" Target="../tags/tag368.xml"/><Relationship Id="rId42" Type="http://schemas.openxmlformats.org/officeDocument/2006/relationships/tags" Target="../tags/tag367.xml"/><Relationship Id="rId41" Type="http://schemas.openxmlformats.org/officeDocument/2006/relationships/tags" Target="../tags/tag366.xml"/><Relationship Id="rId40" Type="http://schemas.openxmlformats.org/officeDocument/2006/relationships/tags" Target="../tags/tag365.xml"/><Relationship Id="rId4" Type="http://schemas.openxmlformats.org/officeDocument/2006/relationships/tags" Target="../tags/tag329.xml"/><Relationship Id="rId39" Type="http://schemas.openxmlformats.org/officeDocument/2006/relationships/tags" Target="../tags/tag364.xml"/><Relationship Id="rId38" Type="http://schemas.openxmlformats.org/officeDocument/2006/relationships/tags" Target="../tags/tag363.xml"/><Relationship Id="rId37" Type="http://schemas.openxmlformats.org/officeDocument/2006/relationships/tags" Target="../tags/tag362.xml"/><Relationship Id="rId36" Type="http://schemas.openxmlformats.org/officeDocument/2006/relationships/tags" Target="../tags/tag361.xml"/><Relationship Id="rId35" Type="http://schemas.openxmlformats.org/officeDocument/2006/relationships/tags" Target="../tags/tag360.xml"/><Relationship Id="rId34" Type="http://schemas.openxmlformats.org/officeDocument/2006/relationships/tags" Target="../tags/tag359.xml"/><Relationship Id="rId33" Type="http://schemas.openxmlformats.org/officeDocument/2006/relationships/tags" Target="../tags/tag358.xml"/><Relationship Id="rId32" Type="http://schemas.openxmlformats.org/officeDocument/2006/relationships/tags" Target="../tags/tag357.xml"/><Relationship Id="rId31" Type="http://schemas.openxmlformats.org/officeDocument/2006/relationships/tags" Target="../tags/tag356.xml"/><Relationship Id="rId30" Type="http://schemas.openxmlformats.org/officeDocument/2006/relationships/tags" Target="../tags/tag355.xml"/><Relationship Id="rId3" Type="http://schemas.openxmlformats.org/officeDocument/2006/relationships/tags" Target="../tags/tag328.xml"/><Relationship Id="rId29" Type="http://schemas.openxmlformats.org/officeDocument/2006/relationships/tags" Target="../tags/tag354.xml"/><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tags" Target="../tags/tag327.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5" Type="http://schemas.openxmlformats.org/officeDocument/2006/relationships/notesSlide" Target="../notesSlides/notesSlide44.xml"/><Relationship Id="rId114" Type="http://schemas.openxmlformats.org/officeDocument/2006/relationships/slideLayout" Target="../slideLayouts/slideLayout7.xml"/><Relationship Id="rId113" Type="http://schemas.openxmlformats.org/officeDocument/2006/relationships/tags" Target="../tags/tag437.xml"/><Relationship Id="rId112" Type="http://schemas.openxmlformats.org/officeDocument/2006/relationships/image" Target="../media/image18.jpeg"/><Relationship Id="rId111" Type="http://schemas.openxmlformats.org/officeDocument/2006/relationships/tags" Target="../tags/tag436.xml"/><Relationship Id="rId110" Type="http://schemas.openxmlformats.org/officeDocument/2006/relationships/tags" Target="../tags/tag435.xml"/><Relationship Id="rId11" Type="http://schemas.openxmlformats.org/officeDocument/2006/relationships/tags" Target="../tags/tag336.xml"/><Relationship Id="rId109" Type="http://schemas.openxmlformats.org/officeDocument/2006/relationships/tags" Target="../tags/tag434.xml"/><Relationship Id="rId108" Type="http://schemas.openxmlformats.org/officeDocument/2006/relationships/tags" Target="../tags/tag433.xml"/><Relationship Id="rId107" Type="http://schemas.openxmlformats.org/officeDocument/2006/relationships/tags" Target="../tags/tag432.xml"/><Relationship Id="rId106" Type="http://schemas.openxmlformats.org/officeDocument/2006/relationships/tags" Target="../tags/tag431.xml"/><Relationship Id="rId105" Type="http://schemas.openxmlformats.org/officeDocument/2006/relationships/tags" Target="../tags/tag430.xml"/><Relationship Id="rId104" Type="http://schemas.openxmlformats.org/officeDocument/2006/relationships/tags" Target="../tags/tag429.xml"/><Relationship Id="rId103" Type="http://schemas.openxmlformats.org/officeDocument/2006/relationships/tags" Target="../tags/tag428.xml"/><Relationship Id="rId102" Type="http://schemas.openxmlformats.org/officeDocument/2006/relationships/tags" Target="../tags/tag427.xml"/><Relationship Id="rId101" Type="http://schemas.openxmlformats.org/officeDocument/2006/relationships/tags" Target="../tags/tag426.xml"/><Relationship Id="rId100" Type="http://schemas.openxmlformats.org/officeDocument/2006/relationships/tags" Target="../tags/tag425.xml"/><Relationship Id="rId10" Type="http://schemas.openxmlformats.org/officeDocument/2006/relationships/tags" Target="../tags/tag335.xml"/><Relationship Id="rId1" Type="http://schemas.openxmlformats.org/officeDocument/2006/relationships/tags" Target="../tags/tag326.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tags" Target="../tags/tag441.xml"/><Relationship Id="rId3" Type="http://schemas.openxmlformats.org/officeDocument/2006/relationships/tags" Target="../tags/tag440.xml"/><Relationship Id="rId20" Type="http://schemas.openxmlformats.org/officeDocument/2006/relationships/notesSlide" Target="../notesSlides/notesSlide46.xml"/><Relationship Id="rId2" Type="http://schemas.openxmlformats.org/officeDocument/2006/relationships/tags" Target="../tags/tag439.xml"/><Relationship Id="rId19" Type="http://schemas.openxmlformats.org/officeDocument/2006/relationships/slideLayout" Target="../slideLayouts/slideLayout7.xml"/><Relationship Id="rId18" Type="http://schemas.openxmlformats.org/officeDocument/2006/relationships/tags" Target="../tags/tag454.xml"/><Relationship Id="rId17" Type="http://schemas.openxmlformats.org/officeDocument/2006/relationships/image" Target="../media/image18.jpeg"/><Relationship Id="rId16" Type="http://schemas.openxmlformats.org/officeDocument/2006/relationships/tags" Target="../tags/tag453.xml"/><Relationship Id="rId15" Type="http://schemas.openxmlformats.org/officeDocument/2006/relationships/tags" Target="../tags/tag452.xml"/><Relationship Id="rId14" Type="http://schemas.openxmlformats.org/officeDocument/2006/relationships/tags" Target="../tags/tag451.xml"/><Relationship Id="rId13" Type="http://schemas.openxmlformats.org/officeDocument/2006/relationships/tags" Target="../tags/tag450.xml"/><Relationship Id="rId12" Type="http://schemas.openxmlformats.org/officeDocument/2006/relationships/tags" Target="../tags/tag449.xml"/><Relationship Id="rId11" Type="http://schemas.openxmlformats.org/officeDocument/2006/relationships/tags" Target="../tags/tag448.xml"/><Relationship Id="rId10" Type="http://schemas.openxmlformats.org/officeDocument/2006/relationships/tags" Target="../tags/tag447.xml"/><Relationship Id="rId1" Type="http://schemas.openxmlformats.org/officeDocument/2006/relationships/tags" Target="../tags/tag438.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1.wmf"/><Relationship Id="rId7" Type="http://schemas.openxmlformats.org/officeDocument/2006/relationships/oleObject" Target="../embeddings/oleObject8.bin"/><Relationship Id="rId6" Type="http://schemas.openxmlformats.org/officeDocument/2006/relationships/image" Target="../media/image50.wmf"/><Relationship Id="rId5" Type="http://schemas.openxmlformats.org/officeDocument/2006/relationships/oleObject" Target="../embeddings/oleObject7.bin"/><Relationship Id="rId4" Type="http://schemas.openxmlformats.org/officeDocument/2006/relationships/image" Target="../media/image49.wmf"/><Relationship Id="rId3" Type="http://schemas.openxmlformats.org/officeDocument/2006/relationships/oleObject" Target="../embeddings/oleObject6.bin"/><Relationship Id="rId2" Type="http://schemas.openxmlformats.org/officeDocument/2006/relationships/image" Target="../media/image48.wmf"/><Relationship Id="rId11" Type="http://schemas.openxmlformats.org/officeDocument/2006/relationships/notesSlide" Target="../notesSlides/notesSlide47.xml"/><Relationship Id="rId10" Type="http://schemas.openxmlformats.org/officeDocument/2006/relationships/vmlDrawing" Target="../drawings/vmlDrawing5.vml"/><Relationship Id="rId1"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9" Type="http://schemas.openxmlformats.org/officeDocument/2006/relationships/tags" Target="../tags/tag463.xml"/><Relationship Id="rId8" Type="http://schemas.openxmlformats.org/officeDocument/2006/relationships/tags" Target="../tags/tag462.xml"/><Relationship Id="rId7" Type="http://schemas.openxmlformats.org/officeDocument/2006/relationships/tags" Target="../tags/tag461.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6" Type="http://schemas.openxmlformats.org/officeDocument/2006/relationships/notesSlide" Target="../notesSlides/notesSlide48.xml"/><Relationship Id="rId15" Type="http://schemas.openxmlformats.org/officeDocument/2006/relationships/slideLayout" Target="../slideLayouts/slideLayout7.xml"/><Relationship Id="rId14" Type="http://schemas.openxmlformats.org/officeDocument/2006/relationships/tags" Target="../tags/tag467.xml"/><Relationship Id="rId13" Type="http://schemas.openxmlformats.org/officeDocument/2006/relationships/image" Target="../media/image18.jpeg"/><Relationship Id="rId12" Type="http://schemas.openxmlformats.org/officeDocument/2006/relationships/tags" Target="../tags/tag466.xml"/><Relationship Id="rId11" Type="http://schemas.openxmlformats.org/officeDocument/2006/relationships/tags" Target="../tags/tag465.xml"/><Relationship Id="rId10" Type="http://schemas.openxmlformats.org/officeDocument/2006/relationships/tags" Target="../tags/tag464.xml"/><Relationship Id="rId1" Type="http://schemas.openxmlformats.org/officeDocument/2006/relationships/tags" Target="../tags/tag4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tags" Target="../tags/tag475.xml"/><Relationship Id="rId7" Type="http://schemas.openxmlformats.org/officeDocument/2006/relationships/tags" Target="../tags/tag474.xml"/><Relationship Id="rId6" Type="http://schemas.openxmlformats.org/officeDocument/2006/relationships/tags" Target="../tags/tag473.xml"/><Relationship Id="rId5" Type="http://schemas.openxmlformats.org/officeDocument/2006/relationships/tags" Target="../tags/tag472.xml"/><Relationship Id="rId4" Type="http://schemas.openxmlformats.org/officeDocument/2006/relationships/tags" Target="../tags/tag471.xml"/><Relationship Id="rId3" Type="http://schemas.openxmlformats.org/officeDocument/2006/relationships/tags" Target="../tags/tag470.xml"/><Relationship Id="rId2" Type="http://schemas.openxmlformats.org/officeDocument/2006/relationships/tags" Target="../tags/tag469.xml"/><Relationship Id="rId12" Type="http://schemas.openxmlformats.org/officeDocument/2006/relationships/notesSlide" Target="../notesSlides/notesSlide49.xml"/><Relationship Id="rId11" Type="http://schemas.openxmlformats.org/officeDocument/2006/relationships/slideLayout" Target="../slideLayouts/slideLayout7.xml"/><Relationship Id="rId10" Type="http://schemas.openxmlformats.org/officeDocument/2006/relationships/tags" Target="../tags/tag476.xml"/><Relationship Id="rId1" Type="http://schemas.openxmlformats.org/officeDocument/2006/relationships/tags" Target="../tags/tag468.xml"/></Relationships>
</file>

<file path=ppt/slides/_rels/slide59.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5" Type="http://schemas.openxmlformats.org/officeDocument/2006/relationships/notesSlide" Target="../notesSlides/notesSlide50.xml"/><Relationship Id="rId14" Type="http://schemas.openxmlformats.org/officeDocument/2006/relationships/slideLayout" Target="../slideLayouts/slideLayout7.xml"/><Relationship Id="rId13" Type="http://schemas.openxmlformats.org/officeDocument/2006/relationships/tags" Target="../tags/tag488.xml"/><Relationship Id="rId12" Type="http://schemas.openxmlformats.org/officeDocument/2006/relationships/image" Target="../media/image18.jpeg"/><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tags" Target="../tags/tag477.xml"/></Relationships>
</file>

<file path=ppt/slides/_rels/slide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0" Type="http://schemas.openxmlformats.org/officeDocument/2006/relationships/notesSlide" Target="../notesSlides/notesSlide6.xml"/><Relationship Id="rId2" Type="http://schemas.openxmlformats.org/officeDocument/2006/relationships/tags" Target="../tags/tag42.xml"/><Relationship Id="rId19" Type="http://schemas.openxmlformats.org/officeDocument/2006/relationships/slideLayout" Target="../slideLayouts/slideLayout7.xml"/><Relationship Id="rId18" Type="http://schemas.openxmlformats.org/officeDocument/2006/relationships/tags" Target="../tags/tag57.xml"/><Relationship Id="rId17" Type="http://schemas.openxmlformats.org/officeDocument/2006/relationships/image" Target="../media/image18.jpeg"/><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95.xml"/><Relationship Id="rId7" Type="http://schemas.openxmlformats.org/officeDocument/2006/relationships/tags" Target="../tags/tag494.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image" Target="../media/image18.jpeg"/><Relationship Id="rId3" Type="http://schemas.openxmlformats.org/officeDocument/2006/relationships/tags" Target="../tags/tag491.xml"/><Relationship Id="rId2" Type="http://schemas.openxmlformats.org/officeDocument/2006/relationships/tags" Target="../tags/tag490.xml"/><Relationship Id="rId10" Type="http://schemas.openxmlformats.org/officeDocument/2006/relationships/notesSlide" Target="../notesSlides/notesSlide51.xml"/><Relationship Id="rId1" Type="http://schemas.openxmlformats.org/officeDocument/2006/relationships/tags" Target="../tags/tag489.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2.xml"/><Relationship Id="rId3" Type="http://schemas.openxmlformats.org/officeDocument/2006/relationships/tags" Target="../tags/tag496.xml"/><Relationship Id="rId2" Type="http://schemas.openxmlformats.org/officeDocument/2006/relationships/image" Target="../media/image53.png"/><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0" Type="http://schemas.openxmlformats.org/officeDocument/2006/relationships/notesSlide" Target="../notesSlides/notesSlide55.xml"/><Relationship Id="rId2" Type="http://schemas.openxmlformats.org/officeDocument/2006/relationships/tags" Target="../tags/tag498.xml"/><Relationship Id="rId19" Type="http://schemas.openxmlformats.org/officeDocument/2006/relationships/slideLayout" Target="../slideLayouts/slideLayout7.xml"/><Relationship Id="rId18" Type="http://schemas.openxmlformats.org/officeDocument/2006/relationships/tags" Target="../tags/tag513.xml"/><Relationship Id="rId17" Type="http://schemas.openxmlformats.org/officeDocument/2006/relationships/image" Target="../media/image18.jpeg"/><Relationship Id="rId16" Type="http://schemas.openxmlformats.org/officeDocument/2006/relationships/tags" Target="../tags/tag512.xml"/><Relationship Id="rId15" Type="http://schemas.openxmlformats.org/officeDocument/2006/relationships/tags" Target="../tags/tag511.xml"/><Relationship Id="rId14" Type="http://schemas.openxmlformats.org/officeDocument/2006/relationships/tags" Target="../tags/tag510.xml"/><Relationship Id="rId13" Type="http://schemas.openxmlformats.org/officeDocument/2006/relationships/tags" Target="../tags/tag509.xml"/><Relationship Id="rId12" Type="http://schemas.openxmlformats.org/officeDocument/2006/relationships/tags" Target="../tags/tag508.xml"/><Relationship Id="rId11" Type="http://schemas.openxmlformats.org/officeDocument/2006/relationships/tags" Target="../tags/tag507.xml"/><Relationship Id="rId10" Type="http://schemas.openxmlformats.org/officeDocument/2006/relationships/tags" Target="../tags/tag506.xml"/><Relationship Id="rId1" Type="http://schemas.openxmlformats.org/officeDocument/2006/relationships/tags" Target="../tags/tag49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9" Type="http://schemas.openxmlformats.org/officeDocument/2006/relationships/tags" Target="../tags/tag522.xml"/><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 Type="http://schemas.openxmlformats.org/officeDocument/2006/relationships/tags" Target="../tags/tag515.xml"/><Relationship Id="rId17" Type="http://schemas.openxmlformats.org/officeDocument/2006/relationships/notesSlide" Target="../notesSlides/notesSlide57.xml"/><Relationship Id="rId16" Type="http://schemas.openxmlformats.org/officeDocument/2006/relationships/slideLayout" Target="../slideLayouts/slideLayout7.xml"/><Relationship Id="rId15" Type="http://schemas.openxmlformats.org/officeDocument/2006/relationships/tags" Target="../tags/tag527.xml"/><Relationship Id="rId14" Type="http://schemas.openxmlformats.org/officeDocument/2006/relationships/image" Target="../media/image18.jpeg"/><Relationship Id="rId13" Type="http://schemas.openxmlformats.org/officeDocument/2006/relationships/tags" Target="../tags/tag526.xml"/><Relationship Id="rId12" Type="http://schemas.openxmlformats.org/officeDocument/2006/relationships/tags" Target="../tags/tag525.xml"/><Relationship Id="rId11" Type="http://schemas.openxmlformats.org/officeDocument/2006/relationships/tags" Target="../tags/tag524.xml"/><Relationship Id="rId10" Type="http://schemas.openxmlformats.org/officeDocument/2006/relationships/tags" Target="../tags/tag523.xml"/><Relationship Id="rId1" Type="http://schemas.openxmlformats.org/officeDocument/2006/relationships/tags" Target="../tags/tag514.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7.xml"/><Relationship Id="rId6" Type="http://schemas.openxmlformats.org/officeDocument/2006/relationships/tags" Target="../tags/tag531.xml"/><Relationship Id="rId5" Type="http://schemas.openxmlformats.org/officeDocument/2006/relationships/image" Target="../media/image55.png"/><Relationship Id="rId4" Type="http://schemas.openxmlformats.org/officeDocument/2006/relationships/image" Target="../media/image18.jpeg"/><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tags" Target="../tags/tag535.xml"/><Relationship Id="rId5" Type="http://schemas.openxmlformats.org/officeDocument/2006/relationships/image" Target="../media/image56.png"/><Relationship Id="rId4" Type="http://schemas.openxmlformats.org/officeDocument/2006/relationships/image" Target="../media/image18.jpeg"/><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7.xml"/><Relationship Id="rId6" Type="http://schemas.openxmlformats.org/officeDocument/2006/relationships/tags" Target="../tags/tag540.xml"/><Relationship Id="rId5" Type="http://schemas.openxmlformats.org/officeDocument/2006/relationships/image" Target="../media/image18.jpeg"/><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7.xml"/><Relationship Id="rId6" Type="http://schemas.openxmlformats.org/officeDocument/2006/relationships/tags" Target="../tags/tag545.xml"/><Relationship Id="rId5" Type="http://schemas.openxmlformats.org/officeDocument/2006/relationships/image" Target="../media/image18.jpeg"/><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7.xml"/><Relationship Id="rId6" Type="http://schemas.openxmlformats.org/officeDocument/2006/relationships/tags" Target="../tags/tag550.xml"/><Relationship Id="rId5" Type="http://schemas.openxmlformats.org/officeDocument/2006/relationships/image" Target="../media/image18.jpeg"/><Relationship Id="rId4" Type="http://schemas.openxmlformats.org/officeDocument/2006/relationships/tags" Target="../tags/tag549.xml"/><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63.xml"/><Relationship Id="rId8" Type="http://schemas.openxmlformats.org/officeDocument/2006/relationships/slideLayout" Target="../slideLayouts/slideLayout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image" Target="../media/image18.jpeg"/><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 Type="http://schemas.openxmlformats.org/officeDocument/2006/relationships/tags" Target="../tags/tag551.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7.xml"/><Relationship Id="rId5" Type="http://schemas.openxmlformats.org/officeDocument/2006/relationships/tags" Target="../tags/tag560.xml"/><Relationship Id="rId4" Type="http://schemas.openxmlformats.org/officeDocument/2006/relationships/image" Target="../media/image18.jpeg"/><Relationship Id="rId3" Type="http://schemas.openxmlformats.org/officeDocument/2006/relationships/tags" Target="../tags/tag559.xml"/><Relationship Id="rId2" Type="http://schemas.openxmlformats.org/officeDocument/2006/relationships/tags" Target="../tags/tag558.xml"/><Relationship Id="rId1" Type="http://schemas.openxmlformats.org/officeDocument/2006/relationships/tags" Target="../tags/tag557.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7.xml"/><Relationship Id="rId6" Type="http://schemas.openxmlformats.org/officeDocument/2006/relationships/tags" Target="../tags/tag564.xml"/><Relationship Id="rId5" Type="http://schemas.openxmlformats.org/officeDocument/2006/relationships/image" Target="../media/image57.png"/><Relationship Id="rId4" Type="http://schemas.openxmlformats.org/officeDocument/2006/relationships/image" Target="../media/image18.jpeg"/><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tags" Target="../tags/tag561.xm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66.xml"/><Relationship Id="rId7" Type="http://schemas.openxmlformats.org/officeDocument/2006/relationships/slideLayout" Target="../slideLayouts/slideLayout7.xml"/><Relationship Id="rId6" Type="http://schemas.openxmlformats.org/officeDocument/2006/relationships/tags" Target="../tags/tag569.xml"/><Relationship Id="rId5" Type="http://schemas.openxmlformats.org/officeDocument/2006/relationships/image" Target="../media/image18.jpeg"/><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7.xml"/><Relationship Id="rId6" Type="http://schemas.openxmlformats.org/officeDocument/2006/relationships/tags" Target="../tags/tag574.xml"/><Relationship Id="rId5" Type="http://schemas.openxmlformats.org/officeDocument/2006/relationships/image" Target="../media/image18.jpeg"/><Relationship Id="rId4" Type="http://schemas.openxmlformats.org/officeDocument/2006/relationships/tags" Target="../tags/tag573.xml"/><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tags" Target="../tags/tag570.xml"/></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7.xml"/><Relationship Id="rId5" Type="http://schemas.openxmlformats.org/officeDocument/2006/relationships/tags" Target="../tags/tag578.xml"/><Relationship Id="rId4" Type="http://schemas.openxmlformats.org/officeDocument/2006/relationships/image" Target="../media/image18.jpeg"/><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xml"/><Relationship Id="rId5" Type="http://schemas.openxmlformats.org/officeDocument/2006/relationships/tags" Target="../tags/tag582.xml"/><Relationship Id="rId4" Type="http://schemas.openxmlformats.org/officeDocument/2006/relationships/image" Target="../media/image18.jpeg"/><Relationship Id="rId3" Type="http://schemas.openxmlformats.org/officeDocument/2006/relationships/tags" Target="../tags/tag581.xml"/><Relationship Id="rId2" Type="http://schemas.openxmlformats.org/officeDocument/2006/relationships/tags" Target="../tags/tag580.xml"/><Relationship Id="rId1" Type="http://schemas.openxmlformats.org/officeDocument/2006/relationships/tags" Target="../tags/tag5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7.xml"/><Relationship Id="rId5" Type="http://schemas.openxmlformats.org/officeDocument/2006/relationships/tags" Target="../tags/tag586.xml"/><Relationship Id="rId4" Type="http://schemas.openxmlformats.org/officeDocument/2006/relationships/image" Target="../media/image18.jpeg"/><Relationship Id="rId3" Type="http://schemas.openxmlformats.org/officeDocument/2006/relationships/tags" Target="../tags/tag585.xml"/><Relationship Id="rId2" Type="http://schemas.openxmlformats.org/officeDocument/2006/relationships/tags" Target="../tags/tag584.xml"/><Relationship Id="rId1" Type="http://schemas.openxmlformats.org/officeDocument/2006/relationships/tags" Target="../tags/tag583.xml"/></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7.xml"/><Relationship Id="rId5" Type="http://schemas.openxmlformats.org/officeDocument/2006/relationships/tags" Target="../tags/tag590.xml"/><Relationship Id="rId4" Type="http://schemas.openxmlformats.org/officeDocument/2006/relationships/image" Target="../media/image18.jpeg"/><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7.xml"/><Relationship Id="rId5" Type="http://schemas.openxmlformats.org/officeDocument/2006/relationships/tags" Target="../tags/tag594.xml"/><Relationship Id="rId4" Type="http://schemas.openxmlformats.org/officeDocument/2006/relationships/image" Target="../media/image18.jpeg"/><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73.xml"/><Relationship Id="rId7" Type="http://schemas.openxmlformats.org/officeDocument/2006/relationships/slideLayout" Target="../slideLayouts/slideLayout7.xml"/><Relationship Id="rId6" Type="http://schemas.openxmlformats.org/officeDocument/2006/relationships/tags" Target="../tags/tag598.xml"/><Relationship Id="rId5" Type="http://schemas.openxmlformats.org/officeDocument/2006/relationships/image" Target="../media/image58.emf"/><Relationship Id="rId4" Type="http://schemas.openxmlformats.org/officeDocument/2006/relationships/image" Target="../media/image18.jpeg"/><Relationship Id="rId3" Type="http://schemas.openxmlformats.org/officeDocument/2006/relationships/tags" Target="../tags/tag597.xml"/><Relationship Id="rId2" Type="http://schemas.openxmlformats.org/officeDocument/2006/relationships/tags" Target="../tags/tag596.xml"/><Relationship Id="rId1" Type="http://schemas.openxmlformats.org/officeDocument/2006/relationships/tags" Target="../tags/tag595.xml"/></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7.xml"/><Relationship Id="rId5" Type="http://schemas.openxmlformats.org/officeDocument/2006/relationships/tags" Target="../tags/tag602.xml"/><Relationship Id="rId4" Type="http://schemas.openxmlformats.org/officeDocument/2006/relationships/image" Target="../media/image18.jpeg"/><Relationship Id="rId3" Type="http://schemas.openxmlformats.org/officeDocument/2006/relationships/tags" Target="../tags/tag601.xml"/><Relationship Id="rId2" Type="http://schemas.openxmlformats.org/officeDocument/2006/relationships/tags" Target="../tags/tag600.xml"/><Relationship Id="rId1" Type="http://schemas.openxmlformats.org/officeDocument/2006/relationships/tags" Target="../tags/tag599.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75.xml"/><Relationship Id="rId7" Type="http://schemas.openxmlformats.org/officeDocument/2006/relationships/slideLayout" Target="../slideLayouts/slideLayout7.xml"/><Relationship Id="rId6" Type="http://schemas.openxmlformats.org/officeDocument/2006/relationships/tags" Target="../tags/tag606.xml"/><Relationship Id="rId5" Type="http://schemas.openxmlformats.org/officeDocument/2006/relationships/image" Target="../media/image59.emf"/><Relationship Id="rId4" Type="http://schemas.openxmlformats.org/officeDocument/2006/relationships/image" Target="../media/image18.jpeg"/><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slideLayout" Target="../slideLayouts/slideLayout7.xml"/><Relationship Id="rId6" Type="http://schemas.openxmlformats.org/officeDocument/2006/relationships/tags" Target="../tags/tag610.xml"/><Relationship Id="rId5" Type="http://schemas.openxmlformats.org/officeDocument/2006/relationships/image" Target="../media/image60.png"/><Relationship Id="rId4" Type="http://schemas.openxmlformats.org/officeDocument/2006/relationships/image" Target="../media/image18.jpeg"/><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tags" Target="../tags/tag607.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77.xml"/><Relationship Id="rId7" Type="http://schemas.openxmlformats.org/officeDocument/2006/relationships/slideLayout" Target="../slideLayouts/slideLayout7.xml"/><Relationship Id="rId6" Type="http://schemas.openxmlformats.org/officeDocument/2006/relationships/tags" Target="../tags/tag614.xml"/><Relationship Id="rId5" Type="http://schemas.openxmlformats.org/officeDocument/2006/relationships/image" Target="../media/image61.png"/><Relationship Id="rId4" Type="http://schemas.openxmlformats.org/officeDocument/2006/relationships/image" Target="../media/image18.jpeg"/><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tags" Target="../tags/tag611.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78.xml"/><Relationship Id="rId7" Type="http://schemas.openxmlformats.org/officeDocument/2006/relationships/slideLayout" Target="../slideLayouts/slideLayout7.xml"/><Relationship Id="rId6" Type="http://schemas.openxmlformats.org/officeDocument/2006/relationships/tags" Target="../tags/tag618.xml"/><Relationship Id="rId5" Type="http://schemas.openxmlformats.org/officeDocument/2006/relationships/image" Target="../media/image62.png"/><Relationship Id="rId4" Type="http://schemas.openxmlformats.org/officeDocument/2006/relationships/image" Target="../media/image18.jpeg"/><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s>
</file>

<file path=ppt/slides/_rels/slide89.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image" Target="../media/image18.jpeg"/><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tags" Target="../tags/tag621.xml"/><Relationship Id="rId2" Type="http://schemas.openxmlformats.org/officeDocument/2006/relationships/tags" Target="../tags/tag620.xml"/><Relationship Id="rId11" Type="http://schemas.openxmlformats.org/officeDocument/2006/relationships/notesSlide" Target="../notesSlides/notesSlide79.xml"/><Relationship Id="rId10" Type="http://schemas.openxmlformats.org/officeDocument/2006/relationships/slideLayout" Target="../slideLayouts/slideLayout7.xml"/><Relationship Id="rId1" Type="http://schemas.openxmlformats.org/officeDocument/2006/relationships/tags" Target="../tags/tag6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33.xml"/><Relationship Id="rId7" Type="http://schemas.openxmlformats.org/officeDocument/2006/relationships/image" Target="../media/image18.jpeg"/><Relationship Id="rId6" Type="http://schemas.openxmlformats.org/officeDocument/2006/relationships/tags" Target="../tags/tag632.xml"/><Relationship Id="rId5" Type="http://schemas.openxmlformats.org/officeDocument/2006/relationships/tags" Target="../tags/tag631.xml"/><Relationship Id="rId4" Type="http://schemas.openxmlformats.org/officeDocument/2006/relationships/tags" Target="../tags/tag630.xml"/><Relationship Id="rId3" Type="http://schemas.openxmlformats.org/officeDocument/2006/relationships/tags" Target="../tags/tag629.xml"/><Relationship Id="rId2" Type="http://schemas.openxmlformats.org/officeDocument/2006/relationships/tags" Target="../tags/tag628.xml"/><Relationship Id="rId10" Type="http://schemas.openxmlformats.org/officeDocument/2006/relationships/notesSlide" Target="../notesSlides/notesSlide80.xml"/><Relationship Id="rId1" Type="http://schemas.openxmlformats.org/officeDocument/2006/relationships/tags" Target="../tags/tag627.xml"/></Relationships>
</file>

<file path=ppt/slides/_rels/slide91.xml.rels><?xml version="1.0" encoding="UTF-8" standalone="yes"?>
<Relationships xmlns="http://schemas.openxmlformats.org/package/2006/relationships"><Relationship Id="rId9" Type="http://schemas.openxmlformats.org/officeDocument/2006/relationships/tags" Target="../tags/tag640.xml"/><Relationship Id="rId8" Type="http://schemas.openxmlformats.org/officeDocument/2006/relationships/image" Target="../media/image63.png"/><Relationship Id="rId7" Type="http://schemas.openxmlformats.org/officeDocument/2006/relationships/image" Target="../media/image18.jpeg"/><Relationship Id="rId6" Type="http://schemas.openxmlformats.org/officeDocument/2006/relationships/tags" Target="../tags/tag639.xml"/><Relationship Id="rId5" Type="http://schemas.openxmlformats.org/officeDocument/2006/relationships/tags" Target="../tags/tag638.xml"/><Relationship Id="rId4" Type="http://schemas.openxmlformats.org/officeDocument/2006/relationships/tags" Target="../tags/tag637.xml"/><Relationship Id="rId3" Type="http://schemas.openxmlformats.org/officeDocument/2006/relationships/tags" Target="../tags/tag636.xml"/><Relationship Id="rId2" Type="http://schemas.openxmlformats.org/officeDocument/2006/relationships/tags" Target="../tags/tag635.xml"/><Relationship Id="rId11" Type="http://schemas.openxmlformats.org/officeDocument/2006/relationships/notesSlide" Target="../notesSlides/notesSlide81.xml"/><Relationship Id="rId10" Type="http://schemas.openxmlformats.org/officeDocument/2006/relationships/slideLayout" Target="../slideLayouts/slideLayout7.xml"/><Relationship Id="rId1" Type="http://schemas.openxmlformats.org/officeDocument/2006/relationships/tags" Target="../tags/tag634.xml"/></Relationships>
</file>

<file path=ppt/slides/_rels/slide92.xml.rels><?xml version="1.0" encoding="UTF-8" standalone="yes"?>
<Relationships xmlns="http://schemas.openxmlformats.org/package/2006/relationships"><Relationship Id="rId9" Type="http://schemas.openxmlformats.org/officeDocument/2006/relationships/notesSlide" Target="../notesSlides/notesSlide82.xml"/><Relationship Id="rId8" Type="http://schemas.openxmlformats.org/officeDocument/2006/relationships/slideLayout" Target="../slideLayouts/slideLayout7.xml"/><Relationship Id="rId7" Type="http://schemas.openxmlformats.org/officeDocument/2006/relationships/tags" Target="../tags/tag645.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44.xml"/><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s>
</file>

<file path=ppt/slides/_rels/slide93.xml.rels><?xml version="1.0" encoding="UTF-8" standalone="yes"?>
<Relationships xmlns="http://schemas.openxmlformats.org/package/2006/relationships"><Relationship Id="rId9" Type="http://schemas.openxmlformats.org/officeDocument/2006/relationships/notesSlide" Target="../notesSlides/notesSlide83.xml"/><Relationship Id="rId8" Type="http://schemas.openxmlformats.org/officeDocument/2006/relationships/slideLayout" Target="../slideLayouts/slideLayout7.xml"/><Relationship Id="rId7" Type="http://schemas.openxmlformats.org/officeDocument/2006/relationships/tags" Target="../tags/tag650.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49.xml"/><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tags" Target="../tags/tag646.xml"/></Relationships>
</file>

<file path=ppt/slides/_rels/slide94.xml.rels><?xml version="1.0" encoding="UTF-8" standalone="yes"?>
<Relationships xmlns="http://schemas.openxmlformats.org/package/2006/relationships"><Relationship Id="rId9" Type="http://schemas.openxmlformats.org/officeDocument/2006/relationships/notesSlide" Target="../notesSlides/notesSlide84.xml"/><Relationship Id="rId8" Type="http://schemas.openxmlformats.org/officeDocument/2006/relationships/slideLayout" Target="../slideLayouts/slideLayout7.xml"/><Relationship Id="rId7" Type="http://schemas.openxmlformats.org/officeDocument/2006/relationships/tags" Target="../tags/tag655.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54.xml"/><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tags" Target="../tags/tag651.xml"/></Relationships>
</file>

<file path=ppt/slides/_rels/slide95.xml.rels><?xml version="1.0" encoding="UTF-8" standalone="yes"?>
<Relationships xmlns="http://schemas.openxmlformats.org/package/2006/relationships"><Relationship Id="rId9" Type="http://schemas.openxmlformats.org/officeDocument/2006/relationships/notesSlide" Target="../notesSlides/notesSlide85.xml"/><Relationship Id="rId8" Type="http://schemas.openxmlformats.org/officeDocument/2006/relationships/slideLayout" Target="../slideLayouts/slideLayout7.xml"/><Relationship Id="rId7" Type="http://schemas.openxmlformats.org/officeDocument/2006/relationships/tags" Target="../tags/tag660.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86.xml"/><Relationship Id="rId8" Type="http://schemas.openxmlformats.org/officeDocument/2006/relationships/slideLayout" Target="../slideLayouts/slideLayout7.xml"/><Relationship Id="rId7" Type="http://schemas.openxmlformats.org/officeDocument/2006/relationships/tags" Target="../tags/tag665.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64.xml"/><Relationship Id="rId3" Type="http://schemas.openxmlformats.org/officeDocument/2006/relationships/tags" Target="../tags/tag663.xml"/><Relationship Id="rId2" Type="http://schemas.openxmlformats.org/officeDocument/2006/relationships/tags" Target="../tags/tag662.xml"/><Relationship Id="rId1" Type="http://schemas.openxmlformats.org/officeDocument/2006/relationships/tags" Target="../tags/tag661.xml"/></Relationships>
</file>

<file path=ppt/slides/_rels/slide97.xml.rels><?xml version="1.0" encoding="UTF-8" standalone="yes"?>
<Relationships xmlns="http://schemas.openxmlformats.org/package/2006/relationships"><Relationship Id="rId9" Type="http://schemas.openxmlformats.org/officeDocument/2006/relationships/notesSlide" Target="../notesSlides/notesSlide87.xml"/><Relationship Id="rId8" Type="http://schemas.openxmlformats.org/officeDocument/2006/relationships/slideLayout" Target="../slideLayouts/slideLayout7.xml"/><Relationship Id="rId7" Type="http://schemas.openxmlformats.org/officeDocument/2006/relationships/tags" Target="../tags/tag670.xml"/><Relationship Id="rId6" Type="http://schemas.openxmlformats.org/officeDocument/2006/relationships/image" Target="../media/image63.png"/><Relationship Id="rId5" Type="http://schemas.openxmlformats.org/officeDocument/2006/relationships/image" Target="../media/image18.jpeg"/><Relationship Id="rId4" Type="http://schemas.openxmlformats.org/officeDocument/2006/relationships/tags" Target="../tags/tag669.xml"/><Relationship Id="rId3" Type="http://schemas.openxmlformats.org/officeDocument/2006/relationships/tags" Target="../tags/tag668.xml"/><Relationship Id="rId2" Type="http://schemas.openxmlformats.org/officeDocument/2006/relationships/tags" Target="../tags/tag667.xml"/><Relationship Id="rId1" Type="http://schemas.openxmlformats.org/officeDocument/2006/relationships/tags" Target="../tags/tag666.xml"/></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76.xml"/><Relationship Id="rId7" Type="http://schemas.openxmlformats.org/officeDocument/2006/relationships/image" Target="../media/image18.jpeg"/><Relationship Id="rId6" Type="http://schemas.openxmlformats.org/officeDocument/2006/relationships/tags" Target="../tags/tag675.xml"/><Relationship Id="rId5" Type="http://schemas.openxmlformats.org/officeDocument/2006/relationships/tags" Target="../tags/tag674.xml"/><Relationship Id="rId4" Type="http://schemas.openxmlformats.org/officeDocument/2006/relationships/image" Target="../media/image64.png"/><Relationship Id="rId3" Type="http://schemas.openxmlformats.org/officeDocument/2006/relationships/tags" Target="../tags/tag673.xml"/><Relationship Id="rId2" Type="http://schemas.openxmlformats.org/officeDocument/2006/relationships/tags" Target="../tags/tag672.xml"/><Relationship Id="rId10" Type="http://schemas.openxmlformats.org/officeDocument/2006/relationships/notesSlide" Target="../notesSlides/notesSlide88.xml"/><Relationship Id="rId1" Type="http://schemas.openxmlformats.org/officeDocument/2006/relationships/tags" Target="../tags/tag671.xm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83.xml"/><Relationship Id="rId7" Type="http://schemas.openxmlformats.org/officeDocument/2006/relationships/tags" Target="../tags/tag682.xml"/><Relationship Id="rId6" Type="http://schemas.openxmlformats.org/officeDocument/2006/relationships/tags" Target="../tags/tag681.xml"/><Relationship Id="rId5" Type="http://schemas.openxmlformats.org/officeDocument/2006/relationships/tags" Target="../tags/tag680.xml"/><Relationship Id="rId4" Type="http://schemas.openxmlformats.org/officeDocument/2006/relationships/image" Target="../media/image18.jpeg"/><Relationship Id="rId3" Type="http://schemas.openxmlformats.org/officeDocument/2006/relationships/tags" Target="../tags/tag679.xml"/><Relationship Id="rId2" Type="http://schemas.openxmlformats.org/officeDocument/2006/relationships/tags" Target="../tags/tag678.xml"/><Relationship Id="rId10" Type="http://schemas.openxmlformats.org/officeDocument/2006/relationships/notesSlide" Target="../notesSlides/notesSlide89.xml"/><Relationship Id="rId1" Type="http://schemas.openxmlformats.org/officeDocument/2006/relationships/tags" Target="../tags/tag6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rPr>
              <a:t>         </a:t>
            </a:r>
            <a:endPar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endParaRP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503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计算机系统结构</a:t>
            </a:r>
            <a:endParaRPr kumimoji="0" lang="zh-CN" altLang="en-US" sz="503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吴艳霞 教授</a:t>
            </a:r>
            <a:endParaRPr kumimoji="0" lang="en-US" altLang="zh-CN"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计算机科学与技术学院</a:t>
            </a:r>
            <a:endPar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68943" y="218243"/>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27651" name="Rectangle 3"/>
          <p:cNvSpPr>
            <a:spLocks noGrp="1" noChangeArrowheads="1"/>
          </p:cNvSpPr>
          <p:nvPr>
            <p:ph type="body" idx="1"/>
          </p:nvPr>
        </p:nvSpPr>
        <p:spPr>
          <a:xfrm>
            <a:off x="1111988" y="1099148"/>
            <a:ext cx="7776210" cy="1288535"/>
          </a:xfrm>
        </p:spPr>
        <p:txBody>
          <a:bodyPr/>
          <a:lstStyle/>
          <a:p>
            <a:pPr>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）虚拟存储器（容量）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p:txBody>
      </p:sp>
      <p:sp>
        <p:nvSpPr>
          <p:cNvPr id="2" name="矩形 1"/>
          <p:cNvSpPr/>
          <p:nvPr/>
        </p:nvSpPr>
        <p:spPr>
          <a:xfrm>
            <a:off x="1374783" y="4761101"/>
            <a:ext cx="9531711" cy="1359346"/>
          </a:xfrm>
          <a:prstGeom prst="rect">
            <a:avLst/>
          </a:prstGeom>
        </p:spPr>
        <p:txBody>
          <a:bodyPr wrap="square">
            <a:spAutoFit/>
          </a:bodyPr>
          <a:lstStyle/>
          <a:p>
            <a:pPr marL="864235" lvl="1" indent="-431800">
              <a:lnSpc>
                <a:spcPct val="90000"/>
              </a:lnSpc>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看，速度接近于主存，容量是辅存的，每位价格是接近于辅存的；</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864235" lvl="1" indent="-431800">
              <a:lnSpc>
                <a:spcPct val="90000"/>
              </a:lnSpc>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从速度上看，主存的访问时间约为磁盘的</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20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，即快</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10000</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倍；</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864235" lvl="1" indent="-431800">
              <a:lnSpc>
                <a:spcPct val="90000"/>
              </a:lnSpc>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从价格上看，主存的每位价格约为磁盘的每位价格的</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20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，即贵</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1000</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倍。</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653" name="Group 3"/>
          <p:cNvGrpSpPr/>
          <p:nvPr/>
        </p:nvGrpSpPr>
        <p:grpSpPr bwMode="auto">
          <a:xfrm>
            <a:off x="2716361" y="2113733"/>
            <a:ext cx="5895460" cy="1968053"/>
            <a:chOff x="574" y="1728"/>
            <a:chExt cx="4466" cy="1632"/>
          </a:xfrm>
        </p:grpSpPr>
        <p:sp>
          <p:nvSpPr>
            <p:cNvPr id="27654" name="Rectangle 4"/>
            <p:cNvSpPr>
              <a:spLocks noChangeArrowheads="1"/>
            </p:cNvSpPr>
            <p:nvPr/>
          </p:nvSpPr>
          <p:spPr bwMode="auto">
            <a:xfrm>
              <a:off x="2304"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主存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7655" name="Rectangle 5"/>
            <p:cNvSpPr>
              <a:spLocks noChangeArrowheads="1"/>
            </p:cNvSpPr>
            <p:nvPr/>
          </p:nvSpPr>
          <p:spPr bwMode="auto">
            <a:xfrm>
              <a:off x="4176"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7656" name="Line 6"/>
            <p:cNvSpPr>
              <a:spLocks noChangeShapeType="1"/>
            </p:cNvSpPr>
            <p:nvPr/>
          </p:nvSpPr>
          <p:spPr bwMode="auto">
            <a:xfrm>
              <a:off x="3168" y="3024"/>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 name="Line 7"/>
            <p:cNvSpPr>
              <a:spLocks noChangeShapeType="1"/>
            </p:cNvSpPr>
            <p:nvPr/>
          </p:nvSpPr>
          <p:spPr bwMode="auto">
            <a:xfrm flipH="1">
              <a:off x="3168" y="3216"/>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 name="Rectangle 8"/>
            <p:cNvSpPr>
              <a:spLocks noChangeArrowheads="1"/>
            </p:cNvSpPr>
            <p:nvPr/>
          </p:nvSpPr>
          <p:spPr bwMode="auto">
            <a:xfrm>
              <a:off x="2976" y="1728"/>
              <a:ext cx="1392"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辅助软硬设备</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7659" name="Line 9"/>
            <p:cNvSpPr>
              <a:spLocks noChangeShapeType="1"/>
            </p:cNvSpPr>
            <p:nvPr/>
          </p:nvSpPr>
          <p:spPr bwMode="auto">
            <a:xfrm flipH="1">
              <a:off x="2688" y="2208"/>
              <a:ext cx="528"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0" name="Line 10"/>
            <p:cNvSpPr>
              <a:spLocks noChangeShapeType="1"/>
            </p:cNvSpPr>
            <p:nvPr/>
          </p:nvSpPr>
          <p:spPr bwMode="auto">
            <a:xfrm>
              <a:off x="3936" y="2208"/>
              <a:ext cx="672"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1" name="Text Box 11"/>
            <p:cNvSpPr txBox="1">
              <a:spLocks noChangeArrowheads="1"/>
            </p:cNvSpPr>
            <p:nvPr/>
          </p:nvSpPr>
          <p:spPr bwMode="auto">
            <a:xfrm>
              <a:off x="574" y="1762"/>
              <a:ext cx="1500" cy="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从整体上看，</a:t>
              </a:r>
              <a:endParaRPr kumimoji="1" lang="zh-CN" altLang="en-US" sz="2000" b="0" dirty="0">
                <a:latin typeface="微软雅黑" panose="020B0503020204020204" pitchFamily="34" charset="-122"/>
                <a:ea typeface="微软雅黑" panose="020B0503020204020204" pitchFamily="34" charset="-122"/>
              </a:endParaRPr>
            </a:p>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速度是主存的，</a:t>
              </a:r>
              <a:endParaRPr kumimoji="1" lang="zh-CN" altLang="en-US" sz="2000" b="0" dirty="0">
                <a:latin typeface="微软雅黑" panose="020B0503020204020204" pitchFamily="34" charset="-122"/>
                <a:ea typeface="微软雅黑" panose="020B0503020204020204" pitchFamily="34" charset="-122"/>
              </a:endParaRPr>
            </a:p>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容量是辅存的。</a:t>
              </a:r>
              <a:endParaRPr kumimoji="1" lang="zh-CN" altLang="en-US" sz="2000" b="0" dirty="0">
                <a:latin typeface="微软雅黑" panose="020B0503020204020204" pitchFamily="34" charset="-122"/>
                <a:ea typeface="微软雅黑" panose="020B0503020204020204" pitchFamily="34" charset="-122"/>
              </a:endParaRPr>
            </a:p>
          </p:txBody>
        </p:sp>
        <p:sp>
          <p:nvSpPr>
            <p:cNvPr id="27662" name="Line 12"/>
            <p:cNvSpPr>
              <a:spLocks noChangeShapeType="1"/>
            </p:cNvSpPr>
            <p:nvPr/>
          </p:nvSpPr>
          <p:spPr bwMode="auto">
            <a:xfrm>
              <a:off x="864" y="2784"/>
              <a:ext cx="1104" cy="0"/>
            </a:xfrm>
            <a:prstGeom prst="line">
              <a:avLst/>
            </a:prstGeom>
            <a:noFill/>
            <a:ln w="762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med">
    <p:push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476703" y="1273246"/>
            <a:ext cx="10195560" cy="4480560"/>
          </a:xfrm>
          <a:prstGeom prst="rect">
            <a:avLst/>
          </a:prstGeom>
          <a:solidFill>
            <a:schemeClr val="accent1">
              <a:alpha val="5000"/>
            </a:schemeClr>
          </a:solidFill>
          <a:ln w="28575">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矩形 10"/>
          <p:cNvSpPr/>
          <p:nvPr>
            <p:custDataLst>
              <p:tags r:id="rId2"/>
            </p:custDataLst>
          </p:nvPr>
        </p:nvSpPr>
        <p:spPr>
          <a:xfrm>
            <a:off x="3555199" y="3810023"/>
            <a:ext cx="6408712" cy="1789326"/>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spcBef>
                <a:spcPts val="0"/>
              </a:spcBef>
              <a:spcAft>
                <a:spcPts val="1000"/>
              </a:spcAft>
              <a:buClr>
                <a:srgbClr val="000000">
                  <a:lumMod val="75000"/>
                  <a:lumOff val="25000"/>
                </a:srgbClr>
              </a:buClr>
              <a:buSzPct val="90000"/>
            </a:pPr>
            <a:endParaRPr lang="en-US" altLang="zh-CN" sz="2000" b="1" spc="150" dirty="0">
              <a:solidFill>
                <a:srgbClr val="FF0000"/>
              </a:solidFill>
              <a:latin typeface="Arial" panose="020B0604020202020204" pitchFamily="34" charset="0"/>
              <a:ea typeface="微软雅黑" panose="020B0503020204020204" pitchFamily="34" charset="-122"/>
            </a:endParaRPr>
          </a:p>
          <a:p>
            <a:pPr lvl="0" fontAlgn="auto">
              <a:spcBef>
                <a:spcPts val="0"/>
              </a:spcBef>
              <a:spcAft>
                <a:spcPts val="1000"/>
              </a:spcAft>
              <a:buClr>
                <a:srgbClr val="000000">
                  <a:lumMod val="75000"/>
                  <a:lumOff val="25000"/>
                </a:srgbClr>
              </a:buClr>
              <a:buSzPct val="90000"/>
            </a:pPr>
            <a:r>
              <a:rPr lang="zh-CN" altLang="en-US" sz="2000" b="1" spc="150" dirty="0">
                <a:solidFill>
                  <a:srgbClr val="FF0000"/>
                </a:solidFill>
                <a:latin typeface="Arial" panose="020B0604020202020204" pitchFamily="34" charset="0"/>
                <a:ea typeface="微软雅黑" panose="020B0503020204020204" pitchFamily="34" charset="-122"/>
              </a:rPr>
              <a:t>★</a:t>
            </a:r>
            <a:r>
              <a:rPr lang="zh-CN" altLang="en-US" sz="2000" spc="150" dirty="0">
                <a:solidFill>
                  <a:schemeClr val="tx1">
                    <a:lumMod val="50000"/>
                  </a:schemeClr>
                </a:solidFill>
                <a:latin typeface="Arial" panose="020B0604020202020204" pitchFamily="34" charset="0"/>
                <a:ea typeface="微软雅黑" panose="020B0503020204020204" pitchFamily="34" charset="-122"/>
              </a:rPr>
              <a:t>通常的中断都是在每条指令执行的末尾设置一条访中断微操作，检查系统中有否中断，之后决定是否响应和处理。而页面失效不能按一般的中断对待，它是一种故障中断，一旦出现，处理必须立即予以响应和处理。</a:t>
            </a:r>
            <a:endParaRPr lang="zh-CN" altLang="en-US" sz="2000" spc="150" dirty="0">
              <a:solidFill>
                <a:schemeClr val="tx1">
                  <a:lumMod val="50000"/>
                </a:schemeClr>
              </a:solidFill>
              <a:latin typeface="Arial" panose="020B0604020202020204" pitchFamily="34" charset="0"/>
              <a:ea typeface="微软雅黑" panose="020B0503020204020204" pitchFamily="34" charset="-122"/>
            </a:endParaRPr>
          </a:p>
          <a:p>
            <a:pPr lvl="0" fontAlgn="auto">
              <a:spcBef>
                <a:spcPts val="0"/>
              </a:spcBef>
              <a:spcAft>
                <a:spcPts val="1000"/>
              </a:spcAft>
              <a:buClr>
                <a:srgbClr val="000000">
                  <a:lumMod val="75000"/>
                  <a:lumOff val="25000"/>
                </a:srgbClr>
              </a:buClr>
              <a:buSzPct val="90000"/>
            </a:pPr>
            <a:endParaRPr lang="zh-CN" altLang="en-US" sz="2000" b="1" spc="150" dirty="0">
              <a:solidFill>
                <a:srgbClr val="FF0000"/>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页面失效的处理</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99" name="矩形 98"/>
          <p:cNvSpPr/>
          <p:nvPr>
            <p:custDataLst>
              <p:tags r:id="rId7"/>
            </p:custDataLst>
          </p:nvPr>
        </p:nvSpPr>
        <p:spPr>
          <a:xfrm>
            <a:off x="3559073" y="2496993"/>
            <a:ext cx="6397231" cy="1022236"/>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spcBef>
                <a:spcPts val="0"/>
              </a:spcBef>
              <a:spcAft>
                <a:spcPts val="1000"/>
              </a:spcAft>
              <a:buClr>
                <a:srgbClr val="000000">
                  <a:lumMod val="75000"/>
                  <a:lumOff val="25000"/>
                </a:srgbClr>
              </a:buClr>
              <a:buSzPct val="90000"/>
            </a:pPr>
            <a:endParaRPr lang="en-US" altLang="zh-CN" sz="2400" b="1" spc="150" dirty="0">
              <a:solidFill>
                <a:srgbClr val="294A5A">
                  <a:lumMod val="75000"/>
                </a:srgbClr>
              </a:solidFill>
              <a:latin typeface="Arial" panose="020B0604020202020204" pitchFamily="34" charset="0"/>
              <a:ea typeface="微软雅黑" panose="020B0503020204020204" pitchFamily="34" charset="-122"/>
            </a:endParaRPr>
          </a:p>
          <a:p>
            <a:pPr lvl="0" fontAlgn="auto">
              <a:spcBef>
                <a:spcPts val="0"/>
              </a:spcBef>
              <a:spcAft>
                <a:spcPts val="1000"/>
              </a:spcAft>
              <a:buClr>
                <a:srgbClr val="000000">
                  <a:lumMod val="75000"/>
                  <a:lumOff val="25000"/>
                </a:srgbClr>
              </a:buClr>
              <a:buSzPct val="90000"/>
            </a:pPr>
            <a:r>
              <a:rPr lang="zh-CN" altLang="en-US" sz="2000" spc="150" dirty="0">
                <a:solidFill>
                  <a:srgbClr val="4472C4"/>
                </a:solidFill>
                <a:latin typeface="Arial" panose="020B0604020202020204" pitchFamily="34" charset="0"/>
                <a:ea typeface="微软雅黑" panose="020B0503020204020204" pitchFamily="34" charset="-122"/>
              </a:rPr>
              <a:t>①指令、操作数、字符串都可能跨页。</a:t>
            </a:r>
            <a:endParaRPr lang="zh-CN" altLang="en-US" sz="2000" spc="150" dirty="0">
              <a:solidFill>
                <a:srgbClr val="4472C4"/>
              </a:solidFill>
              <a:latin typeface="Arial" panose="020B0604020202020204" pitchFamily="34" charset="0"/>
              <a:ea typeface="微软雅黑" panose="020B0503020204020204" pitchFamily="34" charset="-122"/>
            </a:endParaRPr>
          </a:p>
          <a:p>
            <a:pPr lvl="0" fontAlgn="auto">
              <a:spcBef>
                <a:spcPts val="0"/>
              </a:spcBef>
              <a:spcAft>
                <a:spcPts val="1000"/>
              </a:spcAft>
              <a:buClr>
                <a:srgbClr val="000000">
                  <a:lumMod val="75000"/>
                  <a:lumOff val="25000"/>
                </a:srgbClr>
              </a:buClr>
              <a:buSzPct val="90000"/>
            </a:pPr>
            <a:r>
              <a:rPr lang="zh-CN" altLang="en-US" sz="2000" spc="150" dirty="0">
                <a:solidFill>
                  <a:srgbClr val="4472C4"/>
                </a:solidFill>
                <a:latin typeface="Arial" panose="020B0604020202020204" pitchFamily="34" charset="0"/>
                <a:ea typeface="微软雅黑" panose="020B0503020204020204" pitchFamily="34" charset="-122"/>
              </a:rPr>
              <a:t>②采用间接寻址、或多重间接寻址也可能跨页，甚至连续跨多页。</a:t>
            </a:r>
            <a:endParaRPr lang="en-US" altLang="zh-CN" sz="2000" spc="150" dirty="0">
              <a:solidFill>
                <a:srgbClr val="4472C4"/>
              </a:solidFill>
              <a:latin typeface="Arial" panose="020B0604020202020204" pitchFamily="34" charset="0"/>
              <a:ea typeface="微软雅黑" panose="020B0503020204020204" pitchFamily="34" charset="-122"/>
            </a:endParaRPr>
          </a:p>
        </p:txBody>
      </p:sp>
      <p:sp>
        <p:nvSpPr>
          <p:cNvPr id="100" name="矩形 99"/>
          <p:cNvSpPr/>
          <p:nvPr>
            <p:custDataLst>
              <p:tags r:id="rId8"/>
            </p:custDataLst>
          </p:nvPr>
        </p:nvSpPr>
        <p:spPr>
          <a:xfrm>
            <a:off x="1007716" y="1781901"/>
            <a:ext cx="8557471" cy="407188"/>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spcBef>
                <a:spcPts val="0"/>
              </a:spcBef>
              <a:spcAft>
                <a:spcPts val="1000"/>
              </a:spcAft>
              <a:buClr>
                <a:srgbClr val="000000">
                  <a:lumMod val="75000"/>
                  <a:lumOff val="25000"/>
                </a:srgbClr>
              </a:buClr>
              <a:buSzPct val="90000"/>
            </a:pPr>
            <a:r>
              <a:rPr lang="zh-CN" altLang="en-US" sz="2000" spc="150" dirty="0">
                <a:solidFill>
                  <a:srgbClr val="294A5A">
                    <a:lumMod val="75000"/>
                  </a:srgbClr>
                </a:solidFill>
                <a:latin typeface="Arial" panose="020B0604020202020204" pitchFamily="34" charset="0"/>
                <a:ea typeface="微软雅黑" panose="020B0503020204020204" pitchFamily="34" charset="-122"/>
              </a:rPr>
              <a:t>由于页面的划分是机械的等分，与程序的逻辑结构毫无关系，于是造成了页面失效的种种可能。</a:t>
            </a:r>
            <a:endParaRPr lang="en-US" altLang="zh-CN" sz="2000" spc="150" dirty="0">
              <a:solidFill>
                <a:srgbClr val="294A5A">
                  <a:lumMod val="75000"/>
                </a:srgbClr>
              </a:solidFill>
              <a:latin typeface="Arial" panose="020B0604020202020204" pitchFamily="34" charset="0"/>
              <a:ea typeface="微软雅黑" panose="020B0503020204020204" pitchFamily="34" charset="-122"/>
            </a:endParaRPr>
          </a:p>
          <a:p>
            <a:pPr lvl="0" fontAlgn="auto">
              <a:spcBef>
                <a:spcPts val="0"/>
              </a:spcBef>
              <a:spcAft>
                <a:spcPts val="1000"/>
              </a:spcAft>
              <a:buClr>
                <a:srgbClr val="000000">
                  <a:lumMod val="75000"/>
                  <a:lumOff val="25000"/>
                </a:srgbClr>
              </a:buClr>
              <a:buSzPct val="90000"/>
            </a:pPr>
            <a:endParaRPr lang="zh-CN" altLang="en-US" sz="2000" b="1" spc="150" dirty="0">
              <a:solidFill>
                <a:srgbClr val="FF0000"/>
              </a:solidFill>
              <a:latin typeface="Arial" panose="020B0604020202020204" pitchFamily="34" charset="0"/>
              <a:ea typeface="微软雅黑" panose="020B0503020204020204" pitchFamily="34" charset="-122"/>
            </a:endParaRPr>
          </a:p>
        </p:txBody>
      </p:sp>
      <p:pic>
        <p:nvPicPr>
          <p:cNvPr id="14" name="图片 13"/>
          <p:cNvPicPr>
            <a:picLocks noChangeAspect="1"/>
          </p:cNvPicPr>
          <p:nvPr/>
        </p:nvPicPr>
        <p:blipFill>
          <a:blip r:embed="rId9"/>
          <a:stretch>
            <a:fillRect/>
          </a:stretch>
        </p:blipFill>
        <p:spPr>
          <a:xfrm>
            <a:off x="4176314" y="2125221"/>
            <a:ext cx="5040076" cy="478455"/>
          </a:xfrm>
          <a:prstGeom prst="rect">
            <a:avLst/>
          </a:prstGeom>
        </p:spPr>
      </p:pic>
      <p:pic>
        <p:nvPicPr>
          <p:cNvPr id="16" name="图片 15"/>
          <p:cNvPicPr>
            <a:picLocks noChangeAspect="1"/>
          </p:cNvPicPr>
          <p:nvPr/>
        </p:nvPicPr>
        <p:blipFill>
          <a:blip r:embed="rId10"/>
          <a:stretch>
            <a:fillRect/>
          </a:stretch>
        </p:blipFill>
        <p:spPr>
          <a:xfrm>
            <a:off x="1176897" y="2189090"/>
            <a:ext cx="2069681" cy="3151280"/>
          </a:xfrm>
          <a:prstGeom prst="rect">
            <a:avLst/>
          </a:prstGeom>
        </p:spPr>
      </p:pic>
    </p:spTree>
    <p:custDataLst>
      <p:tags r:id="rId11"/>
    </p:custDataLst>
  </p:cSld>
  <p:clrMapOvr>
    <a:masterClrMapping/>
  </p:clrMapOvr>
  <p:transition spd="med">
    <p:push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935708" y="1484725"/>
            <a:ext cx="9871335" cy="3111514"/>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后援寄存器法</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638300" lvl="3"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发生页面失效时指令的全部现场都保存下来，待调页后再取出后援寄存器内容恢复故障点现场；</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预判技术</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638300" lvl="3"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在执行字符串指令前，预判字符数首尾字符所在页是否都在主存中，是才执行，否则发生页面失效，等到调页完成后才开始执行此指令。</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页面失效的处理</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9" name="文本框 8"/>
          <p:cNvSpPr txBox="1"/>
          <p:nvPr/>
        </p:nvSpPr>
        <p:spPr>
          <a:xfrm>
            <a:off x="1223263" y="1221897"/>
            <a:ext cx="9073008" cy="525657"/>
          </a:xfrm>
          <a:prstGeom prst="rect">
            <a:avLst/>
          </a:prstGeom>
          <a:noFill/>
        </p:spPr>
        <p:txBody>
          <a:bodyPr wrap="square" rtlCol="0" anchor="t">
            <a:spAutoFit/>
          </a:bodyPr>
          <a:lstStyle/>
          <a:p>
            <a:pPr lvl="0">
              <a:lnSpc>
                <a:spcPct val="130000"/>
              </a:lnSpc>
            </a:pP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如何解决指令跨页的现象？</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1223263" y="4694909"/>
            <a:ext cx="9073008" cy="1005788"/>
          </a:xfrm>
          <a:prstGeom prst="rect">
            <a:avLst/>
          </a:prstGeom>
          <a:noFill/>
        </p:spPr>
        <p:txBody>
          <a:bodyPr wrap="square" rtlCol="0" anchor="t">
            <a:spAutoFit/>
          </a:bodyPr>
          <a:lstStyle/>
          <a:p>
            <a:pPr lvl="0">
              <a:lnSpc>
                <a:spcPct val="130000"/>
              </a:lnSpc>
            </a:pP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页面大小的选择也很重要！</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AutoShape 4"/>
          <p:cNvSpPr>
            <a:spLocks noChangeArrowheads="1"/>
          </p:cNvSpPr>
          <p:nvPr/>
        </p:nvSpPr>
        <p:spPr bwMode="auto">
          <a:xfrm>
            <a:off x="3167956" y="1701161"/>
            <a:ext cx="6184667" cy="2895078"/>
          </a:xfrm>
          <a:prstGeom prst="irregularSeal2">
            <a:avLst/>
          </a:prstGeom>
          <a:solidFill>
            <a:srgbClr val="FFFF00"/>
          </a:solidFill>
          <a:ln w="38100"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b="0" dirty="0">
                <a:solidFill>
                  <a:srgbClr val="FF0000"/>
                </a:solidFill>
                <a:latin typeface="Times New Roman" panose="02020603050405020304" pitchFamily="18" charset="0"/>
                <a:ea typeface="宋体" panose="02010600030101010101" pitchFamily="2" charset="-122"/>
              </a:rPr>
              <a:t>操作系统、系统结构设计</a:t>
            </a:r>
            <a:endParaRPr lang="zh-CN" altLang="en-US" b="0" dirty="0">
              <a:solidFill>
                <a:srgbClr val="FF0000"/>
              </a:solidFill>
              <a:latin typeface="Times New Roman" panose="02020603050405020304" pitchFamily="18" charset="0"/>
              <a:ea typeface="宋体" panose="02010600030101010101" pitchFamily="2" charset="-122"/>
            </a:endParaRPr>
          </a:p>
          <a:p>
            <a:pPr algn="ctr">
              <a:spcBef>
                <a:spcPct val="0"/>
              </a:spcBef>
              <a:buClrTx/>
              <a:buFontTx/>
              <a:buNone/>
            </a:pPr>
            <a:r>
              <a:rPr lang="zh-CN" altLang="en-US" b="0" dirty="0">
                <a:solidFill>
                  <a:srgbClr val="FF0000"/>
                </a:solidFill>
                <a:latin typeface="Times New Roman" panose="02020603050405020304" pitchFamily="18" charset="0"/>
                <a:ea typeface="宋体" panose="02010600030101010101" pitchFamily="2" charset="-122"/>
              </a:rPr>
              <a:t>共同要解决的问题</a:t>
            </a:r>
            <a:endParaRPr lang="zh-CN" altLang="en-US" b="0" dirty="0">
              <a:solidFill>
                <a:srgbClr val="FF0000"/>
              </a:solidFill>
              <a:latin typeface="Times New Roman" panose="02020603050405020304" pitchFamily="18" charset="0"/>
              <a:ea typeface="宋体" panose="02010600030101010101" pitchFamily="2" charset="-122"/>
            </a:endParaRPr>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043608" y="1431017"/>
            <a:ext cx="9433045" cy="3901554"/>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Arial" panose="020B0604020202020204" pitchFamily="34" charset="0"/>
                <a:ea typeface="微软雅黑" panose="020B0503020204020204" pitchFamily="34" charset="-122"/>
              </a:rPr>
              <a:t>目标：虚拟存储器等效访问速度提高到接近于主存的访问速度。</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Arial" panose="020B0604020202020204" pitchFamily="34" charset="0"/>
                <a:ea typeface="微软雅黑" panose="020B0503020204020204" pitchFamily="34" charset="-122"/>
              </a:rPr>
              <a:t>要求：提高</a:t>
            </a:r>
            <a:r>
              <a:rPr lang="zh-CN" altLang="en-US" sz="2400" spc="150" dirty="0">
                <a:solidFill>
                  <a:srgbClr val="FF0000"/>
                </a:solidFill>
                <a:latin typeface="Arial" panose="020B0604020202020204" pitchFamily="34" charset="0"/>
                <a:ea typeface="微软雅黑" panose="020B0503020204020204" pitchFamily="34" charset="-122"/>
              </a:rPr>
              <a:t>命中率</a:t>
            </a:r>
            <a:r>
              <a:rPr lang="zh-CN" altLang="en-US" sz="2400" spc="150" dirty="0">
                <a:solidFill>
                  <a:schemeClr val="dk1">
                    <a:lumMod val="75000"/>
                  </a:schemeClr>
                </a:solidFill>
                <a:latin typeface="Arial" panose="020B0604020202020204" pitchFamily="34" charset="0"/>
                <a:ea typeface="微软雅黑" panose="020B0503020204020204" pitchFamily="34" charset="-122"/>
              </a:rPr>
              <a:t>，</a:t>
            </a:r>
            <a:r>
              <a:rPr lang="zh-CN" altLang="en-US" sz="2400" spc="150" dirty="0">
                <a:solidFill>
                  <a:srgbClr val="FF0000"/>
                </a:solidFill>
                <a:latin typeface="Arial" panose="020B0604020202020204" pitchFamily="34" charset="0"/>
                <a:ea typeface="微软雅黑" panose="020B0503020204020204" pitchFamily="34" charset="-122"/>
              </a:rPr>
              <a:t>加快访存时间</a:t>
            </a:r>
            <a:r>
              <a:rPr lang="zh-CN" altLang="en-US" sz="2400" spc="150" dirty="0">
                <a:solidFill>
                  <a:schemeClr val="dk1">
                    <a:lumMod val="75000"/>
                  </a:schemeClr>
                </a:solidFill>
                <a:latin typeface="Arial" panose="020B0604020202020204" pitchFamily="34" charset="0"/>
                <a:ea typeface="微软雅黑" panose="020B0503020204020204" pitchFamily="34" charset="-122"/>
              </a:rPr>
              <a:t>；</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rgbClr val="FF0000"/>
                </a:solidFill>
                <a:latin typeface="Arial" panose="020B0604020202020204" pitchFamily="34" charset="0"/>
                <a:ea typeface="微软雅黑" panose="020B0503020204020204" pitchFamily="34" charset="-122"/>
              </a:rPr>
              <a:t>命中率</a:t>
            </a:r>
            <a:r>
              <a:rPr lang="zh-CN" altLang="en-US" sz="2400" spc="150" dirty="0">
                <a:solidFill>
                  <a:schemeClr val="dk1">
                    <a:lumMod val="75000"/>
                  </a:schemeClr>
                </a:solidFill>
                <a:latin typeface="Arial" panose="020B0604020202020204" pitchFamily="34" charset="0"/>
                <a:ea typeface="微软雅黑" panose="020B0503020204020204" pitchFamily="34" charset="-122"/>
              </a:rPr>
              <a:t>受很多因素影响，如：地址流、页面调度策略、替换算法、页面大小、主存容量等。</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rgbClr val="FF0000"/>
                </a:solidFill>
                <a:latin typeface="Arial" panose="020B0604020202020204" pitchFamily="34" charset="0"/>
                <a:ea typeface="微软雅黑" panose="020B0503020204020204" pitchFamily="34" charset="-122"/>
              </a:rPr>
              <a:t>访存时间</a:t>
            </a:r>
            <a:r>
              <a:rPr lang="zh-CN" altLang="en-US" sz="2400" spc="150" dirty="0">
                <a:solidFill>
                  <a:schemeClr val="dk1">
                    <a:lumMod val="75000"/>
                  </a:schemeClr>
                </a:solidFill>
                <a:latin typeface="Arial" panose="020B0604020202020204" pitchFamily="34" charset="0"/>
                <a:ea typeface="微软雅黑" panose="020B0503020204020204" pitchFamily="34" charset="-122"/>
              </a:rPr>
              <a:t>，解决</a:t>
            </a:r>
            <a:r>
              <a:rPr lang="en-US" altLang="zh-CN" sz="2400" spc="150" dirty="0">
                <a:solidFill>
                  <a:schemeClr val="dk1">
                    <a:lumMod val="75000"/>
                  </a:schemeClr>
                </a:solidFill>
                <a:latin typeface="Arial" panose="020B0604020202020204" pitchFamily="34" charset="0"/>
                <a:ea typeface="微软雅黑" panose="020B0503020204020204" pitchFamily="34" charset="-122"/>
              </a:rPr>
              <a:t>Ns     np</a:t>
            </a:r>
            <a:r>
              <a:rPr lang="zh-CN" altLang="en-US" sz="2400" spc="150" dirty="0">
                <a:solidFill>
                  <a:schemeClr val="dk1">
                    <a:lumMod val="75000"/>
                  </a:schemeClr>
                </a:solidFill>
                <a:latin typeface="Arial" panose="020B0604020202020204" pitchFamily="34" charset="0"/>
                <a:ea typeface="微软雅黑" panose="020B0503020204020204" pitchFamily="34" charset="-122"/>
              </a:rPr>
              <a:t>的转换。</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4472C4"/>
                </a:solidFill>
                <a:latin typeface="Arial" panose="020B0604020202020204" pitchFamily="34" charset="0"/>
                <a:ea typeface="微软雅黑" panose="020B0503020204020204" pitchFamily="34" charset="-122"/>
              </a:rPr>
              <a:t>用小容量快速存储器或寄存器组存放页表</a:t>
            </a:r>
            <a:endParaRPr lang="zh-CN" altLang="en-US" sz="2000" spc="150" dirty="0">
              <a:solidFill>
                <a:srgbClr val="4472C4"/>
              </a:solidFill>
              <a:latin typeface="Arial" panose="020B0604020202020204" pitchFamily="34" charset="0"/>
              <a:ea typeface="微软雅黑" panose="020B0503020204020204" pitchFamily="34" charset="-122"/>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4472C4"/>
                </a:solidFill>
                <a:latin typeface="Arial" panose="020B0604020202020204" pitchFamily="34" charset="0"/>
                <a:ea typeface="微软雅黑" panose="020B0503020204020204" pitchFamily="34" charset="-122"/>
              </a:rPr>
              <a:t>快慢表</a:t>
            </a:r>
            <a:endParaRPr lang="zh-CN" altLang="en-US" sz="2000" spc="150" dirty="0">
              <a:solidFill>
                <a:srgbClr val="4472C4"/>
              </a:solidFill>
              <a:latin typeface="Arial" panose="020B0604020202020204" pitchFamily="34" charset="0"/>
              <a:ea typeface="微软雅黑" panose="020B0503020204020204" pitchFamily="34" charset="-122"/>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4472C4"/>
                </a:solidFill>
                <a:latin typeface="Arial" panose="020B0604020202020204" pitchFamily="34" charset="0"/>
                <a:ea typeface="微软雅黑" panose="020B0503020204020204" pitchFamily="34" charset="-122"/>
              </a:rPr>
              <a:t>大容量快表</a:t>
            </a:r>
            <a:endParaRPr lang="zh-CN" altLang="en-US" sz="2000" spc="150" dirty="0">
              <a:solidFill>
                <a:srgbClr val="4472C4"/>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提高虚拟存储器等效访问速度的措施</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2" name="箭头: 右 1"/>
          <p:cNvSpPr/>
          <p:nvPr/>
        </p:nvSpPr>
        <p:spPr bwMode="auto">
          <a:xfrm>
            <a:off x="4249115" y="3653455"/>
            <a:ext cx="288032" cy="288032"/>
          </a:xfrm>
          <a:prstGeom prst="rightArrow">
            <a:avLst/>
          </a:prstGeom>
          <a:solidFill>
            <a:srgbClr val="000000"/>
          </a:solidFill>
          <a:ln>
            <a:solidFill>
              <a:srgbClr val="000000"/>
            </a:solidFill>
          </a:ln>
        </p:spPr>
        <p:txBody>
          <a:bodyPr vert="horz" wrap="square" lIns="91440" tIns="45720" rIns="91440" bIns="45720" numCol="1" rtlCol="0" anchor="t" anchorCtr="0" compatLnSpc="1"/>
          <a:lstStyle/>
          <a:p>
            <a:pPr algn="l"/>
            <a:endParaRPr lang="zh-CN" altLang="en-US"/>
          </a:p>
        </p:txBody>
      </p:sp>
    </p:spTree>
    <p:custDataLst>
      <p:tags r:id="rId7"/>
    </p:custDataLst>
  </p:cSld>
  <p:clrMapOvr>
    <a:masterClrMapping/>
  </p:clrMapOvr>
  <p:transition spd="med">
    <p:push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876059"/>
            <a:ext cx="10195560" cy="5017676"/>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002384" y="1429620"/>
            <a:ext cx="9433045"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spc="150" dirty="0">
                <a:solidFill>
                  <a:schemeClr val="dk1">
                    <a:lumMod val="75000"/>
                  </a:schemeClr>
                </a:solidFill>
                <a:latin typeface="Arial" panose="020B0604020202020204" pitchFamily="34" charset="0"/>
                <a:ea typeface="微软雅黑" panose="020B0503020204020204" pitchFamily="34" charset="-122"/>
              </a:rPr>
              <a:t>用小容量快速存储器或寄存器组来存放页表，以加快查页表的速度。例如：</a:t>
            </a:r>
            <a:r>
              <a:rPr lang="en-US" altLang="zh-CN" sz="2400" spc="150" dirty="0" err="1">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Xereox</a:t>
            </a: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Sigma 7</a:t>
            </a:r>
            <a:r>
              <a:rPr lang="zh-CN" altLang="en-US" sz="2400" spc="150" dirty="0">
                <a:solidFill>
                  <a:schemeClr val="dk1">
                    <a:lumMod val="75000"/>
                  </a:schemeClr>
                </a:solidFill>
                <a:latin typeface="Arial" panose="020B0604020202020204" pitchFamily="34" charset="0"/>
                <a:ea typeface="微软雅黑" panose="020B0503020204020204" pitchFamily="34" charset="-122"/>
              </a:rPr>
              <a:t>机器</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提高虚拟存储器等效访问速度的措施</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11" name="左大括号 10"/>
          <p:cNvSpPr/>
          <p:nvPr/>
        </p:nvSpPr>
        <p:spPr bwMode="auto">
          <a:xfrm rot="10800000">
            <a:off x="9673606" y="2680468"/>
            <a:ext cx="288270" cy="2650704"/>
          </a:xfrm>
          <a:prstGeom prst="leftBrace">
            <a:avLst>
              <a:gd name="adj1" fmla="val 89616"/>
              <a:gd name="adj2" fmla="val 50322"/>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noFill/>
              <a:effectLst/>
              <a:latin typeface="Arial" panose="020B0604020202020204" pitchFamily="34" charset="0"/>
              <a:ea typeface="宋体" panose="02010600030101010101" pitchFamily="2" charset="-122"/>
            </a:endParaRPr>
          </a:p>
        </p:txBody>
      </p:sp>
      <p:sp>
        <p:nvSpPr>
          <p:cNvPr id="12" name="文本框 11"/>
          <p:cNvSpPr txBox="1"/>
          <p:nvPr/>
        </p:nvSpPr>
        <p:spPr>
          <a:xfrm>
            <a:off x="9961876" y="3811175"/>
            <a:ext cx="863858" cy="369332"/>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128K</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7"/>
          <a:stretch>
            <a:fillRect/>
          </a:stretch>
        </p:blipFill>
        <p:spPr>
          <a:xfrm>
            <a:off x="5070948" y="2450471"/>
            <a:ext cx="4278669" cy="3035186"/>
          </a:xfrm>
          <a:prstGeom prst="rect">
            <a:avLst/>
          </a:prstGeom>
        </p:spPr>
      </p:pic>
      <p:sp>
        <p:nvSpPr>
          <p:cNvPr id="17" name="矩形 16"/>
          <p:cNvSpPr/>
          <p:nvPr>
            <p:custDataLst>
              <p:tags r:id="rId8"/>
            </p:custDataLst>
          </p:nvPr>
        </p:nvSpPr>
        <p:spPr>
          <a:xfrm>
            <a:off x="951029" y="2251887"/>
            <a:ext cx="4278669" cy="306834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虚拟存储器存储空间容量是</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217</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，页面大小</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28</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个字，每个字</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位的寄存器组存放页表，一定程度上缩短内部地址变换时间。</a:t>
            </a:r>
            <a:endPar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9"/>
    </p:custDataLst>
  </p:cSld>
  <p:clrMapOvr>
    <a:masterClrMapping/>
  </p:clrMapOvr>
  <p:transition spd="med">
    <p:push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51732" y="1714562"/>
            <a:ext cx="9324921"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快慢表层</a:t>
            </a:r>
            <a:r>
              <a:rPr lang="zh-CN" altLang="en-US" sz="2400" b="1" spc="150" dirty="0">
                <a:solidFill>
                  <a:schemeClr val="dk1">
                    <a:lumMod val="75000"/>
                  </a:schemeClr>
                </a:solidFill>
                <a:latin typeface="Arial" panose="020B0604020202020204" pitchFamily="34" charset="0"/>
                <a:ea typeface="微软雅黑" panose="020B0503020204020204" pitchFamily="34" charset="-122"/>
              </a:rPr>
              <a:t>次</a:t>
            </a:r>
            <a:r>
              <a:rPr lang="en-US" altLang="zh-CN" sz="2400" b="1" spc="150" dirty="0">
                <a:solidFill>
                  <a:schemeClr val="dk1">
                    <a:lumMod val="75000"/>
                  </a:schemeClr>
                </a:solidFill>
                <a:latin typeface="Arial" panose="020B0604020202020204" pitchFamily="34" charset="0"/>
                <a:ea typeface="微软雅黑" panose="020B0503020204020204" pitchFamily="34" charset="-122"/>
              </a:rPr>
              <a:t> </a:t>
            </a: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提高虚拟存储器等效访问速度的措施</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17" name="矩形 16"/>
          <p:cNvSpPr/>
          <p:nvPr>
            <p:custDataLst>
              <p:tags r:id="rId7"/>
            </p:custDataLst>
          </p:nvPr>
        </p:nvSpPr>
        <p:spPr>
          <a:xfrm>
            <a:off x="932871" y="2250935"/>
            <a:ext cx="4278669" cy="323377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）同时查快表和慢表</a:t>
            </a:r>
            <a:endPar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）若在快表查到，立即终止查慢表，此时主存速度几乎没有下降</a:t>
            </a:r>
            <a:endPar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）若快表的命中率不高，系统效率会下降。</a:t>
            </a:r>
            <a:endPar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1481" y="1750214"/>
            <a:ext cx="4995050" cy="393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9"/>
    </p:custDataLst>
  </p:cSld>
  <p:clrMapOvr>
    <a:masterClrMapping/>
  </p:clrMapOvr>
  <p:transition spd="med">
    <p:push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mc:AlternateContent xmlns:mc="http://schemas.openxmlformats.org/markup-compatibility/2006">
        <mc:Choice xmlns:a14="http://schemas.microsoft.com/office/drawing/2010/main" Requires="a14">
          <p:sp>
            <p:nvSpPr>
              <p:cNvPr id="8" name="矩形 7"/>
              <p:cNvSpPr/>
              <p:nvPr>
                <p:custDataLst>
                  <p:tags r:id="rId2"/>
                </p:custDataLst>
              </p:nvPr>
            </p:nvSpPr>
            <p:spPr>
              <a:xfrm>
                <a:off x="1433061" y="2159967"/>
                <a:ext cx="9433045" cy="252028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Arial" panose="020B0604020202020204" pitchFamily="34" charset="0"/>
                    <a:ea typeface="微软雅黑" panose="020B0503020204020204" pitchFamily="34" charset="-122"/>
                  </a:rPr>
                  <a:t>散列函数</a:t>
                </a:r>
                <a:endParaRPr lang="zh-CN" altLang="en-US" sz="2400" spc="150" dirty="0">
                  <a:solidFill>
                    <a:schemeClr val="dk1">
                      <a:lumMod val="75000"/>
                    </a:schemeClr>
                  </a:solidFill>
                  <a:latin typeface="Arial" panose="020B0604020202020204" pitchFamily="34" charset="0"/>
                  <a:ea typeface="微软雅黑" panose="020B0503020204020204" pitchFamily="34" charset="-122"/>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目的：</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把相联访问变成按地址访问，从而加大快表容量</a:t>
                </a:r>
                <a:endPar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散列（</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Hashing</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Ah</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spc="150" dirty="0" err="1">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Pv</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 20</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位左右</a:t>
                </a:r>
                <a14:m>
                  <m:oMath xmlns:m="http://schemas.openxmlformats.org/officeDocument/2006/math">
                    <m:r>
                      <a:rPr lang="en-US" altLang="zh-CN" sz="2000" b="0" i="1" spc="150" smtClean="0">
                        <a:solidFill>
                          <a:srgbClr val="4472C4"/>
                        </a:solidFill>
                        <a:latin typeface="Cambria Math" panose="02040503050406030204" pitchFamily="18" charset="0"/>
                        <a:ea typeface="Cambria Math" panose="02040503050406030204" pitchFamily="18" charset="0"/>
                      </a:rPr>
                      <m:t>=&gt;</m:t>
                    </m:r>
                  </m:oMath>
                </a14:m>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5-8</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位</a:t>
                </a:r>
                <a:endPar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采用散列变换实现快表按地址访问</a:t>
                </a:r>
                <a:b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避免散列冲突：采用相等比较器</a:t>
                </a:r>
                <a:b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地址变换过程：相等比较与访问存储器同时进行</a:t>
                </a:r>
                <a:endPar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custDataLst>
                  <p:tags r:id="rId3"/>
                </p:custDataLst>
              </p:nvPr>
            </p:nvSpPr>
            <p:spPr>
              <a:xfrm>
                <a:off x="1433061" y="2159967"/>
                <a:ext cx="9433045" cy="2520280"/>
              </a:xfrm>
              <a:prstGeom prst="rect">
                <a:avLst/>
              </a:prstGeom>
              <a:blipFill rotWithShape="1">
                <a:blip r:embed="rId4"/>
                <a:stretch>
                  <a:fillRect l="-5" t="-13" r="7" b="12"/>
                </a:stretch>
              </a:blipFill>
            </p:spPr>
            <p:txBody>
              <a:bodyPr/>
              <a:lstStyle/>
              <a:p>
                <a:r>
                  <a:rPr lang="zh-CN" altLang="en-US">
                    <a:noFill/>
                  </a:rPr>
                  <a:t> </a:t>
                </a:r>
              </a:p>
            </p:txBody>
          </p:sp>
        </mc:Fallback>
      </mc:AlternateContent>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提高虚拟存储器等效访问速度的措施</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
        <p:nvSpPr>
          <p:cNvPr id="9" name="矩形 8"/>
          <p:cNvSpPr/>
          <p:nvPr>
            <p:custDataLst>
              <p:tags r:id="rId9"/>
            </p:custDataLst>
          </p:nvPr>
        </p:nvSpPr>
        <p:spPr>
          <a:xfrm>
            <a:off x="1217830" y="1566950"/>
            <a:ext cx="9433045"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大容量快表</a:t>
            </a:r>
            <a:endPar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spTree>
    <p:custDataLst>
      <p:tags r:id="rId10"/>
    </p:custDataLst>
  </p:cSld>
  <p:clrMapOvr>
    <a:masterClrMapping/>
  </p:clrMapOvr>
  <p:transition spd="med">
    <p:push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5942860" y="2507885"/>
            <a:ext cx="4746964" cy="1884583"/>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fontAlgn="auto">
              <a:lnSpc>
                <a:spcPct val="130000"/>
              </a:lnSpc>
              <a:spcBef>
                <a:spcPts val="0"/>
              </a:spcBef>
              <a:spcAft>
                <a:spcPts val="0"/>
              </a:spcAft>
              <a:buClr>
                <a:srgbClr val="000000">
                  <a:lumMod val="75000"/>
                  <a:lumOff val="25000"/>
                </a:srgbClr>
              </a:buClr>
              <a:buSzPct val="90000"/>
            </a:pPr>
            <a:r>
              <a:rPr lang="zh-CN" altLang="en-US" b="1" spc="150" dirty="0">
                <a:solidFill>
                  <a:srgbClr val="4472C4"/>
                </a:solidFill>
                <a:latin typeface="Arial" panose="020B0604020202020204" pitchFamily="34" charset="0"/>
                <a:ea typeface="微软雅黑" panose="020B0503020204020204" pitchFamily="34" charset="-122"/>
              </a:rPr>
              <a:t>①</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将现行的</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经由散列函数变换成</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auto">
              <a:lnSpc>
                <a:spcPct val="130000"/>
              </a:lnSpc>
              <a:spcBef>
                <a:spcPts val="0"/>
              </a:spcBef>
              <a:spcAft>
                <a:spcPts val="0"/>
              </a:spcAft>
              <a:buClr>
                <a:srgbClr val="000000">
                  <a:lumMod val="75000"/>
                  <a:lumOff val="25000"/>
                </a:srgbClr>
              </a:buClr>
              <a:buSzPct val="90000"/>
            </a:pP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②</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快表</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中读出</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pc="15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并访问主存</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auto">
              <a:lnSpc>
                <a:spcPct val="130000"/>
              </a:lnSpc>
              <a:spcBef>
                <a:spcPts val="0"/>
              </a:spcBef>
              <a:spcAft>
                <a:spcPts val="0"/>
              </a:spcAft>
              <a:buClr>
                <a:srgbClr val="000000">
                  <a:lumMod val="75000"/>
                  <a:lumOff val="25000"/>
                </a:srgbClr>
              </a:buClr>
              <a:buSzPct val="90000"/>
            </a:pP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③把</a:t>
            </a:r>
            <a:r>
              <a:rPr lang="zh-CN" altLang="en-US"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现行</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与快表中原有</a:t>
            </a:r>
            <a:r>
              <a:rPr lang="en-US" altLang="zh-CN"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对比（防止散列冲突）</a:t>
            </a: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auto">
              <a:lnSpc>
                <a:spcPct val="130000"/>
              </a:lnSpc>
              <a:spcBef>
                <a:spcPts val="0"/>
              </a:spcBef>
              <a:spcAft>
                <a:spcPts val="0"/>
              </a:spcAft>
              <a:buClr>
                <a:srgbClr val="000000">
                  <a:lumMod val="75000"/>
                  <a:lumOff val="25000"/>
                </a:srgbClr>
              </a:buClr>
              <a:buSzPct val="90000"/>
            </a:pP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④若相等用</a:t>
            </a:r>
            <a:r>
              <a:rPr lang="en-US" altLang="zh-CN" spc="15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nv</a:t>
            </a:r>
            <a:r>
              <a:rPr lang="zh-CN" altLang="en-US"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计算主存实地址</a:t>
            </a:r>
            <a:r>
              <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np</a:t>
            </a:r>
            <a:endParaRPr lang="en-US" altLang="zh-CN"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页式虚拟存储器实现中的问题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9" name="矩形 8"/>
          <p:cNvSpPr/>
          <p:nvPr>
            <p:custDataLst>
              <p:tags r:id="rId7"/>
            </p:custDataLst>
          </p:nvPr>
        </p:nvSpPr>
        <p:spPr>
          <a:xfrm>
            <a:off x="1217830" y="1566950"/>
            <a:ext cx="9433045"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大容量快表</a:t>
            </a:r>
            <a:endPar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grpSp>
        <p:nvGrpSpPr>
          <p:cNvPr id="11" name="组合 2"/>
          <p:cNvGrpSpPr/>
          <p:nvPr/>
        </p:nvGrpSpPr>
        <p:grpSpPr bwMode="auto">
          <a:xfrm>
            <a:off x="869613" y="2332478"/>
            <a:ext cx="5518764" cy="2734522"/>
            <a:chOff x="673100" y="1574800"/>
            <a:chExt cx="8259763" cy="4449763"/>
          </a:xfrm>
        </p:grpSpPr>
        <p:pic>
          <p:nvPicPr>
            <p:cNvPr id="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100" y="1574800"/>
              <a:ext cx="8259763" cy="44497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1"/>
            <p:cNvSpPr txBox="1">
              <a:spLocks noChangeArrowheads="1"/>
            </p:cNvSpPr>
            <p:nvPr/>
          </p:nvSpPr>
          <p:spPr bwMode="auto">
            <a:xfrm>
              <a:off x="1971945" y="4958650"/>
              <a:ext cx="603827" cy="5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645" b="0">
                  <a:solidFill>
                    <a:srgbClr val="FF0000"/>
                  </a:solidFill>
                  <a:latin typeface="Times New Roman" panose="02020603050405020304" pitchFamily="18" charset="0"/>
                  <a:ea typeface="宋体" panose="02010600030101010101" pitchFamily="2" charset="-122"/>
                </a:rPr>
                <a:t>①</a:t>
              </a:r>
              <a:endParaRPr lang="zh-CN" altLang="en-US" sz="2645" b="0">
                <a:solidFill>
                  <a:srgbClr val="FF0000"/>
                </a:solidFill>
                <a:latin typeface="Times New Roman" panose="02020603050405020304" pitchFamily="18" charset="0"/>
                <a:ea typeface="宋体" panose="02010600030101010101" pitchFamily="2" charset="-122"/>
              </a:endParaRPr>
            </a:p>
          </p:txBody>
        </p:sp>
        <p:sp>
          <p:nvSpPr>
            <p:cNvPr id="14" name="文本框 5"/>
            <p:cNvSpPr txBox="1">
              <a:spLocks noChangeArrowheads="1"/>
            </p:cNvSpPr>
            <p:nvPr/>
          </p:nvSpPr>
          <p:spPr bwMode="auto">
            <a:xfrm>
              <a:off x="5767076" y="3906719"/>
              <a:ext cx="603827" cy="5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645" b="0">
                  <a:solidFill>
                    <a:srgbClr val="FF0000"/>
                  </a:solidFill>
                  <a:latin typeface="Times New Roman" panose="02020603050405020304" pitchFamily="18" charset="0"/>
                  <a:ea typeface="宋体" panose="02010600030101010101" pitchFamily="2" charset="-122"/>
                </a:rPr>
                <a:t>④</a:t>
              </a:r>
              <a:endParaRPr lang="zh-CN" altLang="en-US" sz="2645" b="0">
                <a:solidFill>
                  <a:srgbClr val="FF0000"/>
                </a:solidFill>
                <a:latin typeface="Times New Roman" panose="02020603050405020304" pitchFamily="18" charset="0"/>
                <a:ea typeface="宋体" panose="02010600030101010101" pitchFamily="2" charset="-122"/>
              </a:endParaRPr>
            </a:p>
          </p:txBody>
        </p:sp>
        <p:sp>
          <p:nvSpPr>
            <p:cNvPr id="15" name="文本框 6"/>
            <p:cNvSpPr txBox="1">
              <a:spLocks noChangeArrowheads="1"/>
            </p:cNvSpPr>
            <p:nvPr/>
          </p:nvSpPr>
          <p:spPr bwMode="auto">
            <a:xfrm>
              <a:off x="3971111" y="5121275"/>
              <a:ext cx="603827" cy="5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645" b="0">
                  <a:solidFill>
                    <a:srgbClr val="FF0000"/>
                  </a:solidFill>
                  <a:latin typeface="Times New Roman" panose="02020603050405020304" pitchFamily="18" charset="0"/>
                  <a:ea typeface="宋体" panose="02010600030101010101" pitchFamily="2" charset="-122"/>
                </a:rPr>
                <a:t>②</a:t>
              </a:r>
              <a:endParaRPr lang="zh-CN" altLang="en-US" sz="2645" b="0">
                <a:solidFill>
                  <a:srgbClr val="FF0000"/>
                </a:solidFill>
                <a:latin typeface="Times New Roman" panose="02020603050405020304" pitchFamily="18" charset="0"/>
                <a:ea typeface="宋体" panose="02010600030101010101" pitchFamily="2" charset="-122"/>
              </a:endParaRPr>
            </a:p>
          </p:txBody>
        </p:sp>
        <p:sp>
          <p:nvSpPr>
            <p:cNvPr id="16" name="文本框 7"/>
            <p:cNvSpPr txBox="1">
              <a:spLocks noChangeArrowheads="1"/>
            </p:cNvSpPr>
            <p:nvPr/>
          </p:nvSpPr>
          <p:spPr bwMode="auto">
            <a:xfrm>
              <a:off x="4088274" y="3823917"/>
              <a:ext cx="603827" cy="5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645" b="0">
                  <a:solidFill>
                    <a:srgbClr val="FF0000"/>
                  </a:solidFill>
                  <a:latin typeface="Times New Roman" panose="02020603050405020304" pitchFamily="18" charset="0"/>
                  <a:ea typeface="宋体" panose="02010600030101010101" pitchFamily="2" charset="-122"/>
                </a:rPr>
                <a:t>③</a:t>
              </a:r>
              <a:endParaRPr lang="zh-CN" altLang="en-US" sz="2645" b="0">
                <a:solidFill>
                  <a:srgbClr val="FF0000"/>
                </a:solidFill>
                <a:latin typeface="Times New Roman" panose="02020603050405020304" pitchFamily="18" charset="0"/>
                <a:ea typeface="宋体" panose="02010600030101010101" pitchFamily="2" charset="-122"/>
              </a:endParaRPr>
            </a:p>
          </p:txBody>
        </p:sp>
      </p:grpSp>
    </p:spTree>
    <p:custDataLst>
      <p:tags r:id="rId9"/>
    </p:custDataLst>
  </p:cSld>
  <p:clrMapOvr>
    <a:masterClrMapping/>
  </p:clrMapOvr>
  <p:transition spd="med">
    <p:push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8287235" y="1751330"/>
            <a:ext cx="2676525" cy="1720215"/>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形状 52"/>
          <p:cNvSpPr/>
          <p:nvPr>
            <p:custDataLst>
              <p:tags r:id="rId2"/>
            </p:custDataLst>
          </p:nvPr>
        </p:nvSpPr>
        <p:spPr>
          <a:xfrm>
            <a:off x="559285" y="1751330"/>
            <a:ext cx="8499475" cy="1720215"/>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IBM370/168</a:t>
            </a:r>
            <a:r>
              <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计算机的虚拟存储器快表结构及地址变换过程。</a:t>
            </a:r>
            <a:r>
              <a:rPr lang="en-US" altLang="zh-CN"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可以对应</a:t>
            </a:r>
            <a:r>
              <a:rPr lang="en-US" altLang="zh-CN"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224</a:t>
            </a:r>
            <a:r>
              <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个任务，但实际较长的时间里只运行几个任务（如</a:t>
            </a:r>
            <a:r>
              <a:rPr lang="en-US" altLang="zh-CN"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个）</a:t>
            </a:r>
            <a:endPar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custDataLst>
              <p:tags r:id="rId3"/>
            </p:custDataLst>
          </p:nvPr>
        </p:nvSpPr>
        <p:spPr>
          <a:xfrm>
            <a:off x="8287235" y="3634105"/>
            <a:ext cx="2676525" cy="17202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p:nvPr>
            <p:custDataLst>
              <p:tags r:id="rId4"/>
            </p:custDataLst>
          </p:nvPr>
        </p:nvSpPr>
        <p:spPr>
          <a:xfrm>
            <a:off x="564365" y="3634105"/>
            <a:ext cx="8756650" cy="1720215"/>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虚拟存储器举例</a:t>
            </a:r>
            <a:endParaRPr lang="en-US" altLang="zh-CN" sz="3400" dirty="0">
              <a:solidFill>
                <a:schemeClr val="dk1">
                  <a:lumMod val="75000"/>
                </a:schemeClr>
              </a:solidFill>
              <a:latin typeface="Arial" panose="020B0604020202020204" pitchFamily="34" charset="0"/>
            </a:endParaRPr>
          </a:p>
        </p:txBody>
      </p:sp>
      <p:sp>
        <p:nvSpPr>
          <p:cNvPr id="2" name="AutoShape 4"/>
          <p:cNvSpPr>
            <a:spLocks noChangeArrowheads="1"/>
          </p:cNvSpPr>
          <p:nvPr/>
        </p:nvSpPr>
        <p:spPr bwMode="gray">
          <a:xfrm flipV="1">
            <a:off x="9058760" y="1911350"/>
            <a:ext cx="1614170" cy="1474470"/>
          </a:xfrm>
          <a:prstGeom prst="upArrow">
            <a:avLst>
              <a:gd name="adj1" fmla="val 66602"/>
              <a:gd name="adj2" fmla="val 48259"/>
            </a:avLst>
          </a:prstGeom>
          <a:gradFill rotWithShape="1">
            <a:gsLst>
              <a:gs pos="0">
                <a:schemeClr val="bg1"/>
              </a:gs>
              <a:gs pos="100000">
                <a:schemeClr val="accent2">
                  <a:lumMod val="95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endParaRPr lang="zh-CN" altLang="en-US" sz="1800" b="0">
              <a:solidFill>
                <a:schemeClr val="tx1"/>
              </a:solidFill>
              <a:latin typeface="Times New Roman" panose="02020603050405020304" pitchFamily="18" charset="0"/>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
        <p:nvSpPr>
          <p:cNvPr id="6" name="矩形 5"/>
          <p:cNvSpPr/>
          <p:nvPr/>
        </p:nvSpPr>
        <p:spPr>
          <a:xfrm>
            <a:off x="564365" y="3607597"/>
            <a:ext cx="6120680" cy="1333185"/>
          </a:xfrm>
          <a:prstGeom prst="rect">
            <a:avLst/>
          </a:prstGeom>
        </p:spPr>
        <p:txBody>
          <a:bodyPr wrap="square">
            <a:spAutoFit/>
          </a:body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采用了两项新的措施</a:t>
            </a:r>
            <a:endParaRPr lang="zh-CN" altLang="en-US" sz="24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a:p>
            <a:pPr marL="7747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采用两个相等比较器</a:t>
            </a:r>
            <a:endPar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a:p>
            <a:pPr marL="7747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用相联寄存器组把</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位用户号</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压缩成</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位</a:t>
            </a:r>
            <a:endPar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9"/>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提高虚拟存储器等效访问速度的措施</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9" name="矩形 8"/>
          <p:cNvSpPr/>
          <p:nvPr>
            <p:custDataLst>
              <p:tags r:id="rId6"/>
            </p:custDataLst>
          </p:nvPr>
        </p:nvSpPr>
        <p:spPr>
          <a:xfrm>
            <a:off x="1217830" y="1566950"/>
            <a:ext cx="9433045"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大容量快表</a:t>
            </a:r>
            <a:endPar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7" name="矩形 16"/>
          <p:cNvSpPr/>
          <p:nvPr>
            <p:custDataLst>
              <p:tags r:id="rId7"/>
            </p:custDataLst>
          </p:nvPr>
        </p:nvSpPr>
        <p:spPr>
          <a:xfrm>
            <a:off x="2015828" y="2265838"/>
            <a:ext cx="2183788"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en-US" altLang="zh-CN"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IBM370/168</a:t>
            </a:r>
            <a:r>
              <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虚拟存储器</a:t>
            </a:r>
            <a:endPar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8" name="矩形 17"/>
          <p:cNvSpPr/>
          <p:nvPr>
            <p:custDataLst>
              <p:tags r:id="rId8"/>
            </p:custDataLst>
          </p:nvPr>
        </p:nvSpPr>
        <p:spPr>
          <a:xfrm>
            <a:off x="8064500" y="4498686"/>
            <a:ext cx="1968611" cy="648072"/>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r>
              <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两对虚</a:t>
            </a:r>
            <a:r>
              <a:rPr lang="en-US" altLang="zh-CN"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实地址映像关系</a:t>
            </a:r>
            <a:endPar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pic>
        <p:nvPicPr>
          <p:cNvPr id="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1678" y="1749480"/>
            <a:ext cx="4122822" cy="394904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a:stCxn id="18" idx="1"/>
          </p:cNvCxnSpPr>
          <p:nvPr/>
        </p:nvCxnSpPr>
        <p:spPr bwMode="auto">
          <a:xfrm flipH="1">
            <a:off x="7214954" y="4822722"/>
            <a:ext cx="849546" cy="324036"/>
          </a:xfrm>
          <a:prstGeom prst="straightConnector1">
            <a:avLst/>
          </a:prstGeom>
          <a:solidFill>
            <a:schemeClr val="accent1"/>
          </a:solidFill>
          <a:ln w="19050" cap="flat" cmpd="sng" algn="ctr">
            <a:solidFill>
              <a:schemeClr val="bg2"/>
            </a:solidFill>
            <a:prstDash val="solid"/>
            <a:round/>
            <a:headEnd type="none" w="med" len="med"/>
            <a:tailEnd type="triangle"/>
          </a:ln>
        </p:spPr>
      </p:cxnSp>
    </p:spTree>
    <p:custDataLst>
      <p:tags r:id="rId10"/>
    </p:custDataLst>
  </p:cSld>
  <p:clrMapOvr>
    <a:masterClrMapping/>
  </p:clrMapOvr>
  <p:transition spd="med">
    <p:push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190056"/>
            <a:ext cx="10195560" cy="475654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629538" y="1296331"/>
            <a:ext cx="9433045" cy="139577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程序地址流、替换算法、实页数、页面调度策略</a:t>
            </a:r>
            <a:endPar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页面大小通常为</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1KB</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到</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4KB </a:t>
            </a:r>
            <a:endPar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4.2.3</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影响主存命中率</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CPU</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效率的某些因素</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9" name="矩形 8"/>
          <p:cNvSpPr/>
          <p:nvPr>
            <p:custDataLst>
              <p:tags r:id="rId7"/>
            </p:custDataLst>
          </p:nvPr>
        </p:nvSpPr>
        <p:spPr>
          <a:xfrm>
            <a:off x="1217830" y="1566950"/>
            <a:ext cx="9433045" cy="94946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30000"/>
              </a:lnSpc>
              <a:spcBef>
                <a:spcPts val="0"/>
              </a:spcBef>
              <a:spcAft>
                <a:spcPts val="0"/>
              </a:spcAft>
              <a:buClr>
                <a:srgbClr val="000000">
                  <a:lumMod val="75000"/>
                  <a:lumOff val="25000"/>
                </a:srgbClr>
              </a:buClr>
              <a:buSzPct val="90000"/>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1" name="文本框 10"/>
          <p:cNvSpPr txBox="1"/>
          <p:nvPr/>
        </p:nvSpPr>
        <p:spPr>
          <a:xfrm>
            <a:off x="1246629" y="2836114"/>
            <a:ext cx="9073008" cy="2454005"/>
          </a:xfrm>
          <a:prstGeom prst="rect">
            <a:avLst/>
          </a:prstGeom>
          <a:noFill/>
        </p:spPr>
        <p:txBody>
          <a:bodyPr wrap="square" rtlCol="0" anchor="t">
            <a:spAutoFit/>
          </a:bodyPr>
          <a:lstStyle/>
          <a:p>
            <a:pPr lvl="0">
              <a:lnSpc>
                <a:spcPct val="130000"/>
              </a:lnSpc>
            </a:pP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：某道程序的主存容量</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Sp</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：页面大小</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一定时，</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Sp</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由小增大，</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H</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逐渐增大</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增达到最大值，下降。</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增大</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，可普遍提高命中率，达到最高命中率</a:t>
            </a:r>
            <a:endPar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时的页面大小</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Sp</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也可以增大一些。</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2" name="Line 4"/>
          <p:cNvSpPr>
            <a:spLocks noChangeShapeType="1"/>
          </p:cNvSpPr>
          <p:nvPr/>
        </p:nvSpPr>
        <p:spPr bwMode="auto">
          <a:xfrm>
            <a:off x="7041816" y="5311151"/>
            <a:ext cx="3240088" cy="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Line 5"/>
          <p:cNvSpPr>
            <a:spLocks noChangeShapeType="1"/>
          </p:cNvSpPr>
          <p:nvPr/>
        </p:nvSpPr>
        <p:spPr bwMode="auto">
          <a:xfrm flipV="1">
            <a:off x="7041817" y="2719081"/>
            <a:ext cx="0" cy="259207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6"/>
          <p:cNvSpPr/>
          <p:nvPr/>
        </p:nvSpPr>
        <p:spPr bwMode="auto">
          <a:xfrm>
            <a:off x="7581831" y="3439100"/>
            <a:ext cx="1908052" cy="1056029"/>
          </a:xfrm>
          <a:custGeom>
            <a:avLst/>
            <a:gdLst>
              <a:gd name="T0" fmla="*/ 2147483646 w 1272"/>
              <a:gd name="T1" fmla="*/ 2147483646 h 704"/>
              <a:gd name="T2" fmla="*/ 2147483646 w 1272"/>
              <a:gd name="T3" fmla="*/ 2147483646 h 704"/>
              <a:gd name="T4" fmla="*/ 2147483646 w 1272"/>
              <a:gd name="T5" fmla="*/ 2147483646 h 704"/>
              <a:gd name="T6" fmla="*/ 2147483646 w 1272"/>
              <a:gd name="T7" fmla="*/ 2147483646 h 7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2" h="704">
                <a:moveTo>
                  <a:pt x="24" y="272"/>
                </a:moveTo>
                <a:cubicBezTo>
                  <a:pt x="12" y="264"/>
                  <a:pt x="0" y="256"/>
                  <a:pt x="72" y="224"/>
                </a:cubicBezTo>
                <a:cubicBezTo>
                  <a:pt x="144" y="192"/>
                  <a:pt x="256" y="0"/>
                  <a:pt x="456" y="80"/>
                </a:cubicBezTo>
                <a:cubicBezTo>
                  <a:pt x="656" y="160"/>
                  <a:pt x="964" y="432"/>
                  <a:pt x="1272" y="704"/>
                </a:cubicBezTo>
              </a:path>
            </a:pathLst>
          </a:custGeom>
          <a:noFill/>
          <a:ln w="31750" cap="flat" cmpd="sng">
            <a:solidFill>
              <a:sysClr val="windowText" lastClr="00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7"/>
          <p:cNvSpPr/>
          <p:nvPr/>
        </p:nvSpPr>
        <p:spPr bwMode="auto">
          <a:xfrm>
            <a:off x="7473828" y="3199094"/>
            <a:ext cx="2376064" cy="864023"/>
          </a:xfrm>
          <a:custGeom>
            <a:avLst/>
            <a:gdLst>
              <a:gd name="T0" fmla="*/ 0 w 1584"/>
              <a:gd name="T1" fmla="*/ 2147483646 h 576"/>
              <a:gd name="T2" fmla="*/ 2147483646 w 1584"/>
              <a:gd name="T3" fmla="*/ 0 h 576"/>
              <a:gd name="T4" fmla="*/ 2147483646 w 1584"/>
              <a:gd name="T5" fmla="*/ 2147483646 h 576"/>
              <a:gd name="T6" fmla="*/ 2147483646 w 1584"/>
              <a:gd name="T7" fmla="*/ 214748364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 h="576">
                <a:moveTo>
                  <a:pt x="0" y="192"/>
                </a:moveTo>
                <a:cubicBezTo>
                  <a:pt x="84" y="96"/>
                  <a:pt x="168" y="0"/>
                  <a:pt x="336" y="0"/>
                </a:cubicBezTo>
                <a:cubicBezTo>
                  <a:pt x="504" y="0"/>
                  <a:pt x="800" y="96"/>
                  <a:pt x="1008" y="192"/>
                </a:cubicBezTo>
                <a:cubicBezTo>
                  <a:pt x="1216" y="288"/>
                  <a:pt x="1400" y="432"/>
                  <a:pt x="1584" y="576"/>
                </a:cubicBezTo>
              </a:path>
            </a:pathLst>
          </a:custGeom>
          <a:noFill/>
          <a:ln w="31750" cap="flat" cmpd="sng">
            <a:solidFill>
              <a:sysClr val="windowText" lastClr="00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Text Box 8"/>
          <p:cNvSpPr txBox="1">
            <a:spLocks noChangeArrowheads="1"/>
          </p:cNvSpPr>
          <p:nvPr/>
        </p:nvSpPr>
        <p:spPr bwMode="auto">
          <a:xfrm>
            <a:off x="6154458" y="2674080"/>
            <a:ext cx="838691" cy="61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FontTx/>
              <a:buNone/>
            </a:pPr>
            <a:r>
              <a:rPr kumimoji="1" lang="zh-CN" altLang="en-US" sz="1700" b="0" dirty="0">
                <a:latin typeface="Times New Roman" panose="02020603050405020304" pitchFamily="18" charset="0"/>
                <a:ea typeface="宋体" panose="02010600030101010101" pitchFamily="2" charset="-122"/>
              </a:rPr>
              <a:t>命中率</a:t>
            </a:r>
            <a:endParaRPr kumimoji="1" lang="zh-CN" altLang="en-US" sz="1700" b="0" dirty="0">
              <a:latin typeface="Times New Roman" panose="02020603050405020304" pitchFamily="18" charset="0"/>
              <a:ea typeface="宋体" panose="02010600030101010101" pitchFamily="2" charset="-122"/>
            </a:endParaRPr>
          </a:p>
          <a:p>
            <a:pPr algn="ctr" fontAlgn="ctr">
              <a:spcBef>
                <a:spcPct val="0"/>
              </a:spcBef>
              <a:buClrTx/>
              <a:buFontTx/>
              <a:buNone/>
            </a:pPr>
            <a:r>
              <a:rPr kumimoji="1" lang="en-US" altLang="zh-CN" sz="1700" b="0" dirty="0">
                <a:latin typeface="Times New Roman" panose="02020603050405020304" pitchFamily="18" charset="0"/>
                <a:ea typeface="宋体" panose="02010600030101010101" pitchFamily="2" charset="-122"/>
              </a:rPr>
              <a:t>H</a:t>
            </a:r>
            <a:endParaRPr kumimoji="1" lang="en-US" altLang="zh-CN" sz="1700" b="0" dirty="0">
              <a:latin typeface="Times New Roman" panose="02020603050405020304" pitchFamily="18" charset="0"/>
              <a:ea typeface="宋体" panose="02010600030101010101" pitchFamily="2" charset="-122"/>
            </a:endParaRPr>
          </a:p>
        </p:txBody>
      </p:sp>
      <p:sp>
        <p:nvSpPr>
          <p:cNvPr id="17" name="Text Box 9"/>
          <p:cNvSpPr txBox="1">
            <a:spLocks noChangeArrowheads="1"/>
          </p:cNvSpPr>
          <p:nvPr/>
        </p:nvSpPr>
        <p:spPr bwMode="auto">
          <a:xfrm>
            <a:off x="9479311" y="5455156"/>
            <a:ext cx="1258678" cy="35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FontTx/>
              <a:buNone/>
            </a:pPr>
            <a:r>
              <a:rPr kumimoji="1" lang="zh-CN" altLang="en-US" sz="1700" b="0" dirty="0">
                <a:latin typeface="Times New Roman" panose="02020603050405020304" pitchFamily="18" charset="0"/>
                <a:ea typeface="宋体" panose="02010600030101010101" pitchFamily="2" charset="-122"/>
              </a:rPr>
              <a:t>页面大小</a:t>
            </a:r>
            <a:r>
              <a:rPr kumimoji="1" lang="en-US" altLang="zh-CN" sz="1700" b="0" dirty="0" err="1">
                <a:latin typeface="Times New Roman" panose="02020603050405020304" pitchFamily="18" charset="0"/>
                <a:ea typeface="宋体" panose="02010600030101010101" pitchFamily="2" charset="-122"/>
              </a:rPr>
              <a:t>S</a:t>
            </a:r>
            <a:r>
              <a:rPr kumimoji="1" lang="en-US" altLang="zh-CN" sz="1700" b="0" baseline="-25000" dirty="0" err="1">
                <a:latin typeface="Times New Roman" panose="02020603050405020304" pitchFamily="18" charset="0"/>
                <a:ea typeface="宋体" panose="02010600030101010101" pitchFamily="2" charset="-122"/>
              </a:rPr>
              <a:t>p</a:t>
            </a:r>
            <a:endParaRPr kumimoji="1" lang="en-US" altLang="zh-CN" sz="1700" b="0" baseline="-25000" dirty="0">
              <a:latin typeface="Times New Roman" panose="02020603050405020304" pitchFamily="18" charset="0"/>
              <a:ea typeface="宋体" panose="02010600030101010101" pitchFamily="2" charset="-122"/>
            </a:endParaRPr>
          </a:p>
        </p:txBody>
      </p:sp>
      <p:sp>
        <p:nvSpPr>
          <p:cNvPr id="18" name="Text Box 10"/>
          <p:cNvSpPr txBox="1">
            <a:spLocks noChangeArrowheads="1"/>
          </p:cNvSpPr>
          <p:nvPr/>
        </p:nvSpPr>
        <p:spPr bwMode="auto">
          <a:xfrm>
            <a:off x="8409854" y="3943114"/>
            <a:ext cx="452368" cy="44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fontAlgn="ctr">
              <a:spcBef>
                <a:spcPct val="0"/>
              </a:spcBef>
              <a:buClrTx/>
              <a:buFontTx/>
              <a:buNone/>
            </a:pPr>
            <a:r>
              <a:rPr kumimoji="1" lang="en-US" altLang="zh-CN" sz="2270" b="0">
                <a:latin typeface="Times New Roman" panose="02020603050405020304" pitchFamily="18" charset="0"/>
                <a:ea typeface="宋体" panose="02010600030101010101" pitchFamily="2" charset="-122"/>
              </a:rPr>
              <a:t>S</a:t>
            </a:r>
            <a:r>
              <a:rPr kumimoji="1" lang="en-US" altLang="zh-CN" sz="2270" b="0" baseline="-25000">
                <a:latin typeface="Times New Roman" panose="02020603050405020304" pitchFamily="18" charset="0"/>
                <a:ea typeface="宋体" panose="02010600030101010101" pitchFamily="2" charset="-122"/>
              </a:rPr>
              <a:t>1</a:t>
            </a:r>
            <a:endParaRPr kumimoji="1" lang="en-US" altLang="zh-CN" sz="2270" b="0" baseline="-25000">
              <a:latin typeface="Times New Roman" panose="02020603050405020304" pitchFamily="18" charset="0"/>
              <a:ea typeface="宋体" panose="02010600030101010101" pitchFamily="2" charset="-122"/>
            </a:endParaRPr>
          </a:p>
        </p:txBody>
      </p:sp>
      <p:sp>
        <p:nvSpPr>
          <p:cNvPr id="19" name="Text Box 11"/>
          <p:cNvSpPr txBox="1">
            <a:spLocks noChangeArrowheads="1"/>
          </p:cNvSpPr>
          <p:nvPr/>
        </p:nvSpPr>
        <p:spPr bwMode="auto">
          <a:xfrm>
            <a:off x="9273877" y="3079091"/>
            <a:ext cx="611065" cy="44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fontAlgn="ctr">
              <a:spcBef>
                <a:spcPct val="0"/>
              </a:spcBef>
              <a:buClrTx/>
              <a:buFontTx/>
              <a:buNone/>
            </a:pPr>
            <a:r>
              <a:rPr kumimoji="1" lang="en-US" altLang="zh-CN" sz="2270" b="0">
                <a:latin typeface="Times New Roman" panose="02020603050405020304" pitchFamily="18" charset="0"/>
                <a:ea typeface="宋体" panose="02010600030101010101" pitchFamily="2" charset="-122"/>
              </a:rPr>
              <a:t>2S</a:t>
            </a:r>
            <a:r>
              <a:rPr kumimoji="1" lang="en-US" altLang="zh-CN" sz="2270" b="0" baseline="-25000">
                <a:latin typeface="Times New Roman" panose="02020603050405020304" pitchFamily="18" charset="0"/>
                <a:ea typeface="宋体" panose="02010600030101010101" pitchFamily="2" charset="-122"/>
              </a:rPr>
              <a:t>1</a:t>
            </a:r>
            <a:endParaRPr kumimoji="1" lang="en-US" altLang="zh-CN" sz="2270" b="0" baseline="-25000">
              <a:latin typeface="Times New Roman" panose="02020603050405020304" pitchFamily="18" charset="0"/>
              <a:ea typeface="宋体" panose="02010600030101010101" pitchFamily="2" charset="-122"/>
            </a:endParaRPr>
          </a:p>
        </p:txBody>
      </p:sp>
    </p:spTree>
    <p:custDataLst>
      <p:tags r:id="rId8"/>
    </p:custDataLst>
  </p:cSld>
  <p:clrMapOvr>
    <a:masterClrMapping/>
  </p:clrMapOvr>
  <p:transition spd="med">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98353" y="278319"/>
            <a:ext cx="7416200" cy="576016"/>
          </a:xfrm>
        </p:spPr>
        <p:txBody>
          <a:bodyPr>
            <a:normAutofit/>
          </a:bodyPr>
          <a:lstStyle/>
          <a:p>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29699" name="Rectangle 3"/>
          <p:cNvSpPr>
            <a:spLocks noGrp="1" noChangeArrowheads="1"/>
          </p:cNvSpPr>
          <p:nvPr>
            <p:ph type="body" idx="1"/>
          </p:nvPr>
        </p:nvSpPr>
        <p:spPr>
          <a:xfrm>
            <a:off x="1264416" y="1032028"/>
            <a:ext cx="8991655" cy="2826076"/>
          </a:xfrm>
        </p:spPr>
        <p:txBody>
          <a:bodyPr>
            <a:normAutofit/>
          </a:bodyPr>
          <a:lstStyle/>
          <a:p>
            <a:pPr>
              <a:spcAft>
                <a:spcPts val="565"/>
              </a:spcAft>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基本的二级存储体系是虚拟存储器和</a:t>
            </a: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存储器。</a:t>
            </a:r>
            <a:endParaRPr lang="en-US" altLang="zh-CN" sz="2400" dirty="0">
              <a:latin typeface="微软雅黑" panose="020B0503020204020204" pitchFamily="34" charset="-122"/>
              <a:ea typeface="微软雅黑" panose="020B0503020204020204" pitchFamily="34" charset="-122"/>
            </a:endParaRPr>
          </a:p>
          <a:p>
            <a:pPr>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Cache</a:t>
            </a:r>
            <a:r>
              <a:rPr lang="zh-CN" altLang="en-US" sz="2400" b="1" dirty="0">
                <a:solidFill>
                  <a:srgbClr val="FF0000"/>
                </a:solidFill>
                <a:latin typeface="微软雅黑" panose="020B0503020204020204" pitchFamily="34" charset="-122"/>
                <a:ea typeface="微软雅黑" panose="020B0503020204020204" pitchFamily="34" charset="-122"/>
              </a:rPr>
              <a:t>存储器（速度）</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647700" lvl="2" algn="just">
              <a:spcBef>
                <a:spcPts val="1700"/>
              </a:spcBef>
              <a:spcAft>
                <a:spcPts val="565"/>
              </a:spcAft>
              <a:buClr>
                <a:schemeClr val="tx1"/>
              </a:buClr>
              <a:buSzPct val="70000"/>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是因为</a:t>
            </a:r>
            <a:r>
              <a:rPr lang="zh-CN" altLang="en-US" sz="20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主存速度</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满足不了要求而提出来的。在</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和主存之间增设高速、小容量、每位价格较高的</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，用辅助硬件将其与主存构成整体，也称</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存储器或</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主存存储层次。</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p:txBody>
      </p:sp>
      <p:grpSp>
        <p:nvGrpSpPr>
          <p:cNvPr id="29700" name="Group 3"/>
          <p:cNvGrpSpPr/>
          <p:nvPr/>
        </p:nvGrpSpPr>
        <p:grpSpPr bwMode="auto">
          <a:xfrm>
            <a:off x="2898167" y="3858104"/>
            <a:ext cx="6150166" cy="2193059"/>
            <a:chOff x="614" y="1728"/>
            <a:chExt cx="4426" cy="1632"/>
          </a:xfrm>
        </p:grpSpPr>
        <p:sp>
          <p:nvSpPr>
            <p:cNvPr id="29701" name="Rectangle 4"/>
            <p:cNvSpPr>
              <a:spLocks noChangeArrowheads="1"/>
            </p:cNvSpPr>
            <p:nvPr/>
          </p:nvSpPr>
          <p:spPr bwMode="auto">
            <a:xfrm>
              <a:off x="2304"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zh-CN" altLang="en-US" sz="2270" b="0">
                  <a:latin typeface="Times New Roman" panose="02020603050405020304" pitchFamily="18" charset="0"/>
                  <a:ea typeface="宋体" panose="02010600030101010101" pitchFamily="2" charset="-122"/>
                </a:rPr>
                <a:t>高速缓冲</a:t>
              </a:r>
              <a:endParaRPr kumimoji="1" lang="zh-CN" altLang="en-US" sz="2270" b="0">
                <a:latin typeface="Times New Roman" panose="02020603050405020304" pitchFamily="18" charset="0"/>
                <a:ea typeface="宋体" panose="02010600030101010101" pitchFamily="2" charset="-122"/>
              </a:endParaRPr>
            </a:p>
            <a:p>
              <a:pPr algn="ctr" eaLnBrk="1" fontAlgn="ctr" hangingPunct="1">
                <a:spcBef>
                  <a:spcPct val="0"/>
                </a:spcBef>
                <a:buClrTx/>
                <a:buFontTx/>
                <a:buNone/>
              </a:pPr>
              <a:r>
                <a:rPr kumimoji="1" lang="en-US" altLang="zh-CN" sz="2270" b="0">
                  <a:latin typeface="Times New Roman" panose="02020603050405020304" pitchFamily="18" charset="0"/>
                  <a:ea typeface="宋体" panose="02010600030101010101" pitchFamily="2" charset="-122"/>
                </a:rPr>
                <a:t>Cache</a:t>
              </a:r>
              <a:endParaRPr kumimoji="1" lang="en-US" altLang="zh-CN" sz="2270" b="0">
                <a:latin typeface="Times New Roman" panose="02020603050405020304" pitchFamily="18" charset="0"/>
                <a:ea typeface="宋体" panose="02010600030101010101" pitchFamily="2" charset="-122"/>
              </a:endParaRPr>
            </a:p>
          </p:txBody>
        </p:sp>
        <p:sp>
          <p:nvSpPr>
            <p:cNvPr id="29702" name="Rectangle 5"/>
            <p:cNvSpPr>
              <a:spLocks noChangeArrowheads="1"/>
            </p:cNvSpPr>
            <p:nvPr/>
          </p:nvSpPr>
          <p:spPr bwMode="auto">
            <a:xfrm>
              <a:off x="4176"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主存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a:p>
              <a:pPr algn="ctr" fontAlgn="ctr">
                <a:spcBef>
                  <a:spcPct val="0"/>
                </a:spcBef>
                <a:buClrTx/>
                <a:buNone/>
              </a:pPr>
              <a:r>
                <a:rPr kumimoji="1" lang="en-US" altLang="zh-CN" sz="2000" b="0" dirty="0">
                  <a:solidFill>
                    <a:schemeClr val="bg1"/>
                  </a:solidFill>
                  <a:latin typeface="+mj-lt"/>
                  <a:ea typeface="微软雅黑" panose="020B0503020204020204" pitchFamily="34" charset="-122"/>
                </a:rPr>
                <a:t>M</a:t>
              </a:r>
              <a:endParaRPr kumimoji="1" lang="en-US" altLang="zh-CN" sz="2000" b="0" dirty="0">
                <a:solidFill>
                  <a:schemeClr val="bg1"/>
                </a:solidFill>
                <a:latin typeface="+mj-lt"/>
                <a:ea typeface="微软雅黑" panose="020B0503020204020204" pitchFamily="34" charset="-122"/>
              </a:endParaRPr>
            </a:p>
          </p:txBody>
        </p:sp>
        <p:sp>
          <p:nvSpPr>
            <p:cNvPr id="29703" name="Line 6"/>
            <p:cNvSpPr>
              <a:spLocks noChangeShapeType="1"/>
            </p:cNvSpPr>
            <p:nvPr/>
          </p:nvSpPr>
          <p:spPr bwMode="auto">
            <a:xfrm>
              <a:off x="3168" y="3024"/>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4" name="Line 7"/>
            <p:cNvSpPr>
              <a:spLocks noChangeShapeType="1"/>
            </p:cNvSpPr>
            <p:nvPr/>
          </p:nvSpPr>
          <p:spPr bwMode="auto">
            <a:xfrm flipH="1">
              <a:off x="3168" y="3216"/>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5" name="Rectangle 8"/>
            <p:cNvSpPr>
              <a:spLocks noChangeArrowheads="1"/>
            </p:cNvSpPr>
            <p:nvPr/>
          </p:nvSpPr>
          <p:spPr bwMode="auto">
            <a:xfrm>
              <a:off x="2976" y="1728"/>
              <a:ext cx="1392"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辅助硬件设备</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9706" name="Line 9"/>
            <p:cNvSpPr>
              <a:spLocks noChangeShapeType="1"/>
            </p:cNvSpPr>
            <p:nvPr/>
          </p:nvSpPr>
          <p:spPr bwMode="auto">
            <a:xfrm flipH="1">
              <a:off x="2688" y="2208"/>
              <a:ext cx="528"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7" name="Line 10"/>
            <p:cNvSpPr>
              <a:spLocks noChangeShapeType="1"/>
            </p:cNvSpPr>
            <p:nvPr/>
          </p:nvSpPr>
          <p:spPr bwMode="auto">
            <a:xfrm>
              <a:off x="3936" y="2208"/>
              <a:ext cx="672"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8" name="Text Box 11"/>
            <p:cNvSpPr txBox="1">
              <a:spLocks noChangeArrowheads="1"/>
            </p:cNvSpPr>
            <p:nvPr/>
          </p:nvSpPr>
          <p:spPr bwMode="auto">
            <a:xfrm>
              <a:off x="614" y="1762"/>
              <a:ext cx="1592"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从</a:t>
              </a:r>
              <a:r>
                <a:rPr lang="en-US" altLang="zh-CN" sz="2000" dirty="0">
                  <a:latin typeface="+mj-lt"/>
                  <a:ea typeface="微软雅黑" panose="020B0503020204020204" pitchFamily="34" charset="-122"/>
                  <a:cs typeface="Times New Roman" panose="02020603050405020304" pitchFamily="18" charset="0"/>
                </a:rPr>
                <a:t>CPU</a:t>
              </a:r>
              <a:r>
                <a:rPr kumimoji="1" lang="zh-CN" altLang="en-US" sz="2000" b="0" dirty="0">
                  <a:latin typeface="微软雅黑" panose="020B0503020204020204" pitchFamily="34" charset="-122"/>
                  <a:ea typeface="微软雅黑" panose="020B0503020204020204" pitchFamily="34" charset="-122"/>
                </a:rPr>
                <a:t>看，</a:t>
              </a:r>
              <a:endParaRPr kumimoji="1" lang="zh-CN" altLang="en-US" sz="2000" b="0" dirty="0">
                <a:latin typeface="微软雅黑" panose="020B0503020204020204" pitchFamily="34" charset="-122"/>
                <a:ea typeface="微软雅黑" panose="020B0503020204020204" pitchFamily="34" charset="-122"/>
              </a:endParaRPr>
            </a:p>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速度是</a:t>
              </a:r>
              <a:r>
                <a:rPr lang="en-US" altLang="zh-CN" sz="2000" dirty="0">
                  <a:latin typeface="+mj-lt"/>
                  <a:ea typeface="微软雅黑" panose="020B0503020204020204" pitchFamily="34" charset="-122"/>
                  <a:cs typeface="Times New Roman" panose="02020603050405020304" pitchFamily="18" charset="0"/>
                </a:rPr>
                <a:t>Cache</a:t>
              </a:r>
              <a:r>
                <a:rPr kumimoji="1" lang="zh-CN" altLang="en-US" sz="2000" b="0" dirty="0">
                  <a:latin typeface="微软雅黑" panose="020B0503020204020204" pitchFamily="34" charset="-122"/>
                  <a:ea typeface="微软雅黑" panose="020B0503020204020204" pitchFamily="34" charset="-122"/>
                </a:rPr>
                <a:t>的，</a:t>
              </a:r>
              <a:endParaRPr kumimoji="1" lang="zh-CN" altLang="en-US" sz="2000" b="0" dirty="0">
                <a:latin typeface="微软雅黑" panose="020B0503020204020204" pitchFamily="34" charset="-122"/>
                <a:ea typeface="微软雅黑" panose="020B0503020204020204" pitchFamily="34" charset="-122"/>
              </a:endParaRPr>
            </a:p>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容量是辅存的。</a:t>
              </a:r>
              <a:endParaRPr kumimoji="1" lang="zh-CN" altLang="en-US" sz="2000" b="0" dirty="0">
                <a:latin typeface="微软雅黑" panose="020B0503020204020204" pitchFamily="34" charset="-122"/>
                <a:ea typeface="微软雅黑" panose="020B0503020204020204" pitchFamily="34" charset="-122"/>
              </a:endParaRPr>
            </a:p>
          </p:txBody>
        </p:sp>
        <p:sp>
          <p:nvSpPr>
            <p:cNvPr id="29709" name="Line 12"/>
            <p:cNvSpPr>
              <a:spLocks noChangeShapeType="1"/>
            </p:cNvSpPr>
            <p:nvPr/>
          </p:nvSpPr>
          <p:spPr bwMode="auto">
            <a:xfrm>
              <a:off x="864" y="2592"/>
              <a:ext cx="1104" cy="0"/>
            </a:xfrm>
            <a:prstGeom prst="line">
              <a:avLst/>
            </a:prstGeom>
            <a:noFill/>
            <a:ln w="762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0" name="Rectangle 13"/>
            <p:cNvSpPr>
              <a:spLocks noChangeArrowheads="1"/>
            </p:cNvSpPr>
            <p:nvPr/>
          </p:nvSpPr>
          <p:spPr bwMode="auto">
            <a:xfrm>
              <a:off x="2304"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高速缓冲</a:t>
              </a:r>
              <a:endParaRPr kumimoji="1" lang="zh-CN" altLang="en-US" sz="2000" b="0" dirty="0">
                <a:solidFill>
                  <a:schemeClr val="bg1"/>
                </a:solidFill>
                <a:latin typeface="微软雅黑" panose="020B0503020204020204" pitchFamily="34" charset="-122"/>
                <a:ea typeface="微软雅黑" panose="020B0503020204020204" pitchFamily="34" charset="-122"/>
              </a:endParaRPr>
            </a:p>
            <a:p>
              <a:pPr algn="ctr" eaLnBrk="1" fontAlgn="ctr" hangingPunct="1">
                <a:spcBef>
                  <a:spcPct val="0"/>
                </a:spcBef>
                <a:buClrTx/>
                <a:buNone/>
              </a:pPr>
              <a:r>
                <a:rPr kumimoji="1" lang="en-US" altLang="zh-CN" sz="2000" b="0" dirty="0">
                  <a:solidFill>
                    <a:schemeClr val="bg1"/>
                  </a:solidFill>
                  <a:latin typeface="+mj-lt"/>
                  <a:ea typeface="微软雅黑" panose="020B0503020204020204" pitchFamily="34" charset="-122"/>
                </a:rPr>
                <a:t>Cache</a:t>
              </a:r>
              <a:endParaRPr kumimoji="1" lang="en-US" altLang="zh-CN" sz="2000" b="0" dirty="0">
                <a:solidFill>
                  <a:schemeClr val="bg1"/>
                </a:solidFill>
                <a:latin typeface="+mj-lt"/>
                <a:ea typeface="微软雅黑" panose="020B0503020204020204" pitchFamily="34" charset="-122"/>
              </a:endParaRPr>
            </a:p>
          </p:txBody>
        </p:sp>
        <p:sp>
          <p:nvSpPr>
            <p:cNvPr id="29711" name="Rectangle 14"/>
            <p:cNvSpPr>
              <a:spLocks noChangeArrowheads="1"/>
            </p:cNvSpPr>
            <p:nvPr/>
          </p:nvSpPr>
          <p:spPr bwMode="auto">
            <a:xfrm>
              <a:off x="720"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en-US" altLang="zh-CN" sz="2000" b="0" dirty="0">
                  <a:solidFill>
                    <a:schemeClr val="bg1"/>
                  </a:solidFill>
                  <a:latin typeface="+mj-lt"/>
                  <a:ea typeface="微软雅黑" panose="020B0503020204020204" pitchFamily="34" charset="-122"/>
                </a:rPr>
                <a:t>CPU</a:t>
              </a:r>
              <a:endParaRPr kumimoji="1" lang="en-US" altLang="zh-CN" sz="2000" b="0" dirty="0">
                <a:solidFill>
                  <a:schemeClr val="bg1"/>
                </a:solidFill>
                <a:latin typeface="+mj-lt"/>
                <a:ea typeface="微软雅黑" panose="020B0503020204020204" pitchFamily="34" charset="-122"/>
              </a:endParaRPr>
            </a:p>
          </p:txBody>
        </p:sp>
        <p:sp>
          <p:nvSpPr>
            <p:cNvPr id="29712" name="Line 15"/>
            <p:cNvSpPr>
              <a:spLocks noChangeShapeType="1"/>
            </p:cNvSpPr>
            <p:nvPr/>
          </p:nvSpPr>
          <p:spPr bwMode="auto">
            <a:xfrm>
              <a:off x="1584" y="3024"/>
              <a:ext cx="72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3" name="Line 16"/>
            <p:cNvSpPr>
              <a:spLocks noChangeShapeType="1"/>
            </p:cNvSpPr>
            <p:nvPr/>
          </p:nvSpPr>
          <p:spPr bwMode="auto">
            <a:xfrm flipH="1">
              <a:off x="1584" y="3216"/>
              <a:ext cx="72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med">
    <p:push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扩展：存内计算</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95" name="任意形状 194"/>
          <p:cNvSpPr/>
          <p:nvPr>
            <p:custDataLst>
              <p:tags r:id="rId5"/>
            </p:custDataLst>
          </p:nvPr>
        </p:nvSpPr>
        <p:spPr>
          <a:xfrm>
            <a:off x="1445187" y="1988239"/>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形状 195"/>
          <p:cNvSpPr/>
          <p:nvPr>
            <p:custDataLst>
              <p:tags r:id="rId6"/>
            </p:custDataLst>
          </p:nvPr>
        </p:nvSpPr>
        <p:spPr>
          <a:xfrm>
            <a:off x="1378512" y="4152954"/>
            <a:ext cx="577215" cy="575945"/>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1"/>
          </a:solidFill>
          <a:ln w="5507" cap="flat">
            <a:noFill/>
            <a:prstDash val="solid"/>
            <a:miter/>
          </a:ln>
        </p:spPr>
        <p:txBody>
          <a:bodyPr rtlCol="0" anchor="ctr"/>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7"/>
            </p:custDataLst>
          </p:nvPr>
        </p:nvSpPr>
        <p:spPr>
          <a:xfrm>
            <a:off x="647676" y="1084537"/>
            <a:ext cx="4543088" cy="581057"/>
          </a:xfrm>
          <a:prstGeom prst="rect">
            <a:avLst/>
          </a:prstGeom>
          <a:noFill/>
        </p:spPr>
        <p:txBody>
          <a:bodyPr wrap="square">
            <a:spAutoFit/>
          </a:bodyPr>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sym typeface="+mn-ea"/>
              </a:rPr>
              <a:t>存内计算设计原理</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6840364" y="1036478"/>
            <a:ext cx="3600400" cy="5299654"/>
          </a:xfrm>
          <a:prstGeom prst="rect">
            <a:avLst/>
          </a:prstGeom>
        </p:spPr>
      </p:pic>
      <p:sp>
        <p:nvSpPr>
          <p:cNvPr id="6" name="文本框 5"/>
          <p:cNvSpPr txBox="1"/>
          <p:nvPr>
            <p:custDataLst>
              <p:tags r:id="rId10"/>
            </p:custDataLst>
          </p:nvPr>
        </p:nvSpPr>
        <p:spPr>
          <a:xfrm>
            <a:off x="934914" y="1964998"/>
            <a:ext cx="5616624" cy="3782895"/>
          </a:xfrm>
          <a:prstGeom prst="rect">
            <a:avLst/>
          </a:prstGeom>
          <a:noFill/>
        </p:spPr>
        <p:txBody>
          <a:bodyPr wrap="square">
            <a:spAutoFit/>
          </a:bodyPr>
          <a:p>
            <a:pPr algn="just">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存内计算（</a:t>
            </a:r>
            <a:r>
              <a:rPr lang="en-US" altLang="zh-CN" b="1" dirty="0">
                <a:solidFill>
                  <a:srgbClr val="002060"/>
                </a:solidFill>
                <a:latin typeface="微软雅黑" panose="020B0503020204020204" pitchFamily="34" charset="-122"/>
                <a:ea typeface="微软雅黑" panose="020B0503020204020204" pitchFamily="34" charset="-122"/>
              </a:rPr>
              <a:t>CIM</a:t>
            </a:r>
            <a:r>
              <a:rPr lang="zh-CN" altLang="en-US" b="1" dirty="0">
                <a:solidFill>
                  <a:srgbClr val="002060"/>
                </a:solidFill>
                <a:latin typeface="微软雅黑" panose="020B0503020204020204" pitchFamily="34" charset="-122"/>
                <a:ea typeface="微软雅黑" panose="020B0503020204020204" pitchFamily="34" charset="-122"/>
              </a:rPr>
              <a:t>）技术是解决摩尔定律瓶颈的潜在方案之一。</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思想</a:t>
            </a:r>
            <a:r>
              <a:rPr lang="zh-CN" altLang="en-US" b="1" dirty="0">
                <a:solidFill>
                  <a:srgbClr val="002060"/>
                </a:solidFill>
                <a:latin typeface="微软雅黑" panose="020B0503020204020204" pitchFamily="34" charset="-122"/>
                <a:ea typeface="微软雅黑" panose="020B0503020204020204" pitchFamily="34" charset="-122"/>
              </a:rPr>
              <a:t>：将数据计算移至存储数据的内存单元，从而实现原位计算，消除带宽限制和数据移动成本。</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方法：</a:t>
            </a:r>
            <a:r>
              <a:rPr lang="zh-CN" altLang="en-US" b="1" dirty="0">
                <a:solidFill>
                  <a:srgbClr val="002060"/>
                </a:solidFill>
                <a:latin typeface="微软雅黑" panose="020B0503020204020204" pitchFamily="34" charset="-122"/>
                <a:ea typeface="微软雅黑" panose="020B0503020204020204" pitchFamily="34" charset="-122"/>
              </a:rPr>
              <a:t>利用物理定律（如基尔霍夫电流定律）和内存阵列中的电荷共享来进行模拟计算，创建高效的计算基元，包括逻辑门和乘积（</a:t>
            </a:r>
            <a:r>
              <a:rPr lang="en-US" altLang="zh-CN" b="1" dirty="0">
                <a:solidFill>
                  <a:srgbClr val="002060"/>
                </a:solidFill>
                <a:latin typeface="微软雅黑" panose="020B0503020204020204" pitchFamily="34" charset="-122"/>
                <a:ea typeface="微软雅黑" panose="020B0503020204020204" pitchFamily="34" charset="-122"/>
              </a:rPr>
              <a:t>MAC</a:t>
            </a:r>
            <a:r>
              <a:rPr lang="zh-CN" altLang="en-US" b="1" dirty="0">
                <a:solidFill>
                  <a:srgbClr val="002060"/>
                </a:solidFill>
                <a:latin typeface="微软雅黑" panose="020B0503020204020204" pitchFamily="34" charset="-122"/>
                <a:ea typeface="微软雅黑" panose="020B0503020204020204" pitchFamily="34" charset="-122"/>
              </a:rPr>
              <a:t>）操作。此外，交叉点随机存取存储器（</a:t>
            </a:r>
            <a:r>
              <a:rPr lang="en-US" altLang="zh-CN" b="1" dirty="0">
                <a:solidFill>
                  <a:srgbClr val="002060"/>
                </a:solidFill>
                <a:latin typeface="微软雅黑" panose="020B0503020204020204" pitchFamily="34" charset="-122"/>
                <a:ea typeface="微软雅黑" panose="020B0503020204020204" pitchFamily="34" charset="-122"/>
              </a:rPr>
              <a:t>RAM</a:t>
            </a:r>
            <a:r>
              <a:rPr lang="zh-CN" altLang="en-US" b="1" dirty="0">
                <a:solidFill>
                  <a:srgbClr val="002060"/>
                </a:solidFill>
                <a:latin typeface="微软雅黑" panose="020B0503020204020204" pitchFamily="34" charset="-122"/>
                <a:ea typeface="微软雅黑" panose="020B0503020204020204" pitchFamily="34" charset="-122"/>
              </a:rPr>
              <a:t>）架构允许自然扇出，从而促进了大规模计算并行性。</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transition spd="med">
    <p:push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文本框 1"/>
          <p:cNvSpPr txBox="1"/>
          <p:nvPr/>
        </p:nvSpPr>
        <p:spPr>
          <a:xfrm>
            <a:off x="1367756" y="1883381"/>
            <a:ext cx="4608512" cy="2308324"/>
          </a:xfrm>
          <a:prstGeom prst="rect">
            <a:avLst/>
          </a:prstGeom>
          <a:noFill/>
        </p:spPr>
        <p:txBody>
          <a:bodyPr wrap="square" rtlCol="0">
            <a:spAutoFit/>
          </a:bodyPr>
          <a:lstStyle/>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add1(</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add2(</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2*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a:t>
            </a:r>
            <a:endParaRPr lang="en-US" altLang="zh-CN" b="0" i="0" dirty="0">
              <a:solidFill>
                <a:srgbClr val="5C5C5C"/>
              </a:solidFill>
              <a:effectLst/>
              <a:latin typeface="Consolas" panose="020B0609020204030204" pitchFamily="49"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380" y="1575229"/>
            <a:ext cx="2376262" cy="3011930"/>
          </a:xfrm>
          <a:prstGeom prst="rect">
            <a:avLst/>
          </a:prstGeom>
        </p:spPr>
      </p:pic>
      <p:sp>
        <p:nvSpPr>
          <p:cNvPr id="5" name="Rectangle 9"/>
          <p:cNvSpPr txBox="1">
            <a:spLocks noChangeArrowheads="1"/>
          </p:cNvSpPr>
          <p:nvPr/>
        </p:nvSpPr>
        <p:spPr bwMode="auto">
          <a:xfrm>
            <a:off x="1367756" y="5172847"/>
            <a:ext cx="7632848" cy="56394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800" b="0">
                <a:solidFill>
                  <a:schemeClr val="tx1"/>
                </a:solidFill>
                <a:latin typeface="Times New Roman" panose="02020603050405020304" pitchFamily="18" charset="0"/>
                <a:ea typeface="黑体" panose="02010609060101010101" charset="-122"/>
                <a:cs typeface="Times New Roman" panose="02020603050405020304" pitchFamily="18" charset="0"/>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3pPr>
            <a:lvl4pPr marL="1600200" indent="-228600" algn="l" rtl="0" eaLnBrk="1" fontAlgn="base" hangingPunct="1">
              <a:spcBef>
                <a:spcPct val="20000"/>
              </a:spcBef>
              <a:spcAft>
                <a:spcPct val="0"/>
              </a:spcAft>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4pPr>
            <a:lvl5pPr marL="2057400" indent="-228600" algn="l" rtl="0" eaLnBrk="1" fontAlgn="base" hangingPunct="1">
              <a:spcBef>
                <a:spcPct val="20000"/>
              </a:spcBef>
              <a:spcAft>
                <a:spcPct val="0"/>
              </a:spcAft>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lvl="0" indent="0">
              <a:buClrTx/>
              <a:buNone/>
            </a:pPr>
            <a:r>
              <a:rPr lang="zh-CN" altLang="en-US" sz="2000" kern="0" dirty="0">
                <a:solidFill>
                  <a:schemeClr val="accent1"/>
                </a:solidFill>
                <a:latin typeface="微软雅黑" panose="020B0503020204020204" pitchFamily="34" charset="-122"/>
                <a:ea typeface="微软雅黑" panose="020B0503020204020204" pitchFamily="34" charset="-122"/>
              </a:rPr>
              <a:t>编译器能否用函数</a:t>
            </a:r>
            <a:r>
              <a:rPr lang="en-US" altLang="zh-CN" sz="2000" kern="0" dirty="0">
                <a:solidFill>
                  <a:schemeClr val="accent1"/>
                </a:solidFill>
                <a:latin typeface="微软雅黑" panose="020B0503020204020204" pitchFamily="34" charset="-122"/>
                <a:ea typeface="微软雅黑" panose="020B0503020204020204" pitchFamily="34" charset="-122"/>
              </a:rPr>
              <a:t>add2</a:t>
            </a:r>
            <a:r>
              <a:rPr lang="zh-CN" altLang="en-US" sz="2000" kern="0" dirty="0">
                <a:solidFill>
                  <a:schemeClr val="accent1"/>
                </a:solidFill>
                <a:latin typeface="微软雅黑" panose="020B0503020204020204" pitchFamily="34" charset="-122"/>
                <a:ea typeface="微软雅黑" panose="020B0503020204020204" pitchFamily="34" charset="-122"/>
              </a:rPr>
              <a:t>的计算方式作为函数</a:t>
            </a:r>
            <a:r>
              <a:rPr lang="en-US" altLang="zh-CN" sz="2000" kern="0" dirty="0">
                <a:solidFill>
                  <a:schemeClr val="accent1"/>
                </a:solidFill>
                <a:latin typeface="微软雅黑" panose="020B0503020204020204" pitchFamily="34" charset="-122"/>
                <a:ea typeface="微软雅黑" panose="020B0503020204020204" pitchFamily="34" charset="-122"/>
              </a:rPr>
              <a:t>add1</a:t>
            </a:r>
            <a:r>
              <a:rPr lang="zh-CN" altLang="en-US" sz="2000" kern="0" dirty="0">
                <a:solidFill>
                  <a:schemeClr val="accent1"/>
                </a:solidFill>
                <a:latin typeface="微软雅黑" panose="020B0503020204020204" pitchFamily="34" charset="-122"/>
                <a:ea typeface="微软雅黑" panose="020B0503020204020204" pitchFamily="34" charset="-122"/>
              </a:rPr>
              <a:t>的优化版本？</a:t>
            </a:r>
            <a:endParaRPr kumimoji="0" lang="en-US" sz="20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up)">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文本框 1"/>
          <p:cNvSpPr txBox="1"/>
          <p:nvPr/>
        </p:nvSpPr>
        <p:spPr>
          <a:xfrm>
            <a:off x="1367756" y="1883381"/>
            <a:ext cx="4608512" cy="2308324"/>
          </a:xfrm>
          <a:prstGeom prst="rect">
            <a:avLst/>
          </a:prstGeom>
          <a:noFill/>
        </p:spPr>
        <p:txBody>
          <a:bodyPr wrap="square" rtlCol="0">
            <a:spAutoFit/>
          </a:bodyPr>
          <a:lstStyle/>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add1(</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add2(</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xp</a:t>
            </a:r>
            <a:r>
              <a:rPr lang="en-US" altLang="zh-CN" b="0" i="0" dirty="0">
                <a:solidFill>
                  <a:srgbClr val="000000"/>
                </a:solidFill>
                <a:effectLst/>
                <a:latin typeface="Consolas" panose="020B0609020204030204" pitchFamily="49" charset="0"/>
              </a:rPr>
              <a:t> += 2* *</a:t>
            </a:r>
            <a:r>
              <a:rPr lang="en-US" altLang="zh-CN" b="0" i="0" dirty="0" err="1">
                <a:solidFill>
                  <a:srgbClr val="000000"/>
                </a:solidFill>
                <a:effectLst/>
                <a:latin typeface="Consolas" panose="020B0609020204030204" pitchFamily="49" charset="0"/>
              </a:rPr>
              <a:t>yp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a:t>
            </a:r>
            <a:endParaRPr lang="en-US" altLang="zh-CN" b="0" i="0" dirty="0">
              <a:solidFill>
                <a:srgbClr val="5C5C5C"/>
              </a:solidFill>
              <a:effectLst/>
              <a:latin typeface="Consolas" panose="020B0609020204030204" pitchFamily="49" charset="0"/>
            </a:endParaRPr>
          </a:p>
        </p:txBody>
      </p:sp>
      <p:sp>
        <p:nvSpPr>
          <p:cNvPr id="6" name="Rectangle 9"/>
          <p:cNvSpPr txBox="1">
            <a:spLocks noChangeArrowheads="1"/>
          </p:cNvSpPr>
          <p:nvPr/>
        </p:nvSpPr>
        <p:spPr bwMode="auto">
          <a:xfrm>
            <a:off x="1381837" y="5041385"/>
            <a:ext cx="8424698" cy="51594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800" b="0">
                <a:solidFill>
                  <a:schemeClr val="tx1"/>
                </a:solidFill>
                <a:latin typeface="Times New Roman" panose="02020603050405020304" pitchFamily="18" charset="0"/>
                <a:ea typeface="黑体" panose="02010609060101010101" charset="-122"/>
                <a:cs typeface="Times New Roman" panose="02020603050405020304" pitchFamily="18" charset="0"/>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3pPr>
            <a:lvl4pPr marL="1600200" indent="-228600" algn="l" rtl="0" eaLnBrk="1" fontAlgn="base" hangingPunct="1">
              <a:spcBef>
                <a:spcPct val="20000"/>
              </a:spcBef>
              <a:spcAft>
                <a:spcPct val="0"/>
              </a:spcAft>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4pPr>
            <a:lvl5pPr marL="2057400" indent="-228600" algn="l" rtl="0" eaLnBrk="1" fontAlgn="base" hangingPunct="1">
              <a:spcBef>
                <a:spcPct val="20000"/>
              </a:spcBef>
              <a:spcAft>
                <a:spcPct val="0"/>
              </a:spcAft>
              <a:buChar char="»"/>
              <a:defRPr sz="2400" b="0">
                <a:solidFill>
                  <a:schemeClr val="tx1"/>
                </a:solidFill>
                <a:latin typeface="Times New Roman" panose="02020603050405020304" pitchFamily="18" charset="0"/>
                <a:ea typeface="黑体" panose="02010609060101010101"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lvl="0" indent="0">
              <a:buClrTx/>
              <a:buNone/>
            </a:pPr>
            <a:r>
              <a:rPr lang="zh-CN" altLang="en-US" sz="2000" kern="0" dirty="0">
                <a:solidFill>
                  <a:srgbClr val="000000"/>
                </a:solidFill>
                <a:latin typeface="微软雅黑" panose="020B0503020204020204" pitchFamily="34" charset="-122"/>
                <a:ea typeface="微软雅黑" panose="020B0503020204020204" pitchFamily="34" charset="-122"/>
              </a:rPr>
              <a:t>将两个不同的内存引用指向相同的位置的情况称为内存别名使用</a:t>
            </a:r>
            <a:endParaRPr lang="zh-CN" altLang="en-US" sz="2000" kern="0" dirty="0">
              <a:solidFill>
                <a:srgbClr val="000000"/>
              </a:solidFill>
              <a:latin typeface="微软雅黑" panose="020B0503020204020204" pitchFamily="34" charset="-122"/>
              <a:ea typeface="微软雅黑" panose="020B0503020204020204" pitchFamily="34" charset="-122"/>
            </a:endParaRPr>
          </a:p>
          <a:p>
            <a:pPr lvl="0">
              <a:buFont typeface="Wingdings" panose="05000000000000000000" pitchFamily="2" charset="2"/>
              <a:buChar char="l"/>
            </a:pPr>
            <a:endParaRPr kumimoji="0" 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316" y="1517659"/>
            <a:ext cx="3569893" cy="1255249"/>
          </a:xfrm>
          <a:prstGeom prst="rect">
            <a:avLst/>
          </a:prstGeom>
        </p:spPr>
      </p:pic>
      <p:sp>
        <p:nvSpPr>
          <p:cNvPr id="8" name="文本框 7"/>
          <p:cNvSpPr txBox="1"/>
          <p:nvPr/>
        </p:nvSpPr>
        <p:spPr>
          <a:xfrm>
            <a:off x="6408316" y="3100757"/>
            <a:ext cx="3569893" cy="1015663"/>
          </a:xfrm>
          <a:prstGeom prst="rect">
            <a:avLst/>
          </a:prstGeom>
          <a:noFill/>
        </p:spPr>
        <p:txBody>
          <a:bodyPr wrap="square" rtlCol="0">
            <a:spAutoFit/>
          </a:bodyPr>
          <a:lstStyle/>
          <a:p>
            <a:r>
              <a:rPr lang="en-US" altLang="zh-CN" sz="2000" dirty="0">
                <a:latin typeface="+mj-lt"/>
                <a:ea typeface="微软雅黑" panose="020B0503020204020204" pitchFamily="34" charset="-122"/>
                <a:cs typeface="Times New Roman" panose="02020603050405020304" pitchFamily="18" charset="0"/>
              </a:rPr>
              <a:t>add1 result</a:t>
            </a:r>
            <a:r>
              <a:rPr lang="zh-CN" altLang="en-US" sz="2000" dirty="0">
                <a:latin typeface="+mj-lt"/>
                <a:ea typeface="微软雅黑" panose="020B0503020204020204" pitchFamily="34" charset="-122"/>
                <a:cs typeface="Times New Roman" panose="02020603050405020304" pitchFamily="18" charset="0"/>
              </a:rPr>
              <a:t>：</a:t>
            </a:r>
            <a:r>
              <a:rPr lang="en-US" altLang="zh-CN" sz="2000" dirty="0">
                <a:latin typeface="+mj-lt"/>
                <a:ea typeface="微软雅黑" panose="020B0503020204020204" pitchFamily="34" charset="-122"/>
                <a:cs typeface="Times New Roman" panose="02020603050405020304" pitchFamily="18" charset="0"/>
              </a:rPr>
              <a:t>4x</a:t>
            </a:r>
            <a:endParaRPr lang="en-US" altLang="zh-CN" sz="2000" dirty="0">
              <a:latin typeface="+mj-lt"/>
              <a:ea typeface="微软雅黑" panose="020B0503020204020204" pitchFamily="34" charset="-122"/>
              <a:cs typeface="Times New Roman" panose="02020603050405020304" pitchFamily="18" charset="0"/>
            </a:endParaRPr>
          </a:p>
          <a:p>
            <a:endParaRPr lang="en-US" altLang="zh-CN" sz="2000" dirty="0">
              <a:latin typeface="+mj-lt"/>
              <a:ea typeface="微软雅黑" panose="020B0503020204020204" pitchFamily="34" charset="-122"/>
              <a:cs typeface="Times New Roman" panose="02020603050405020304" pitchFamily="18" charset="0"/>
            </a:endParaRPr>
          </a:p>
          <a:p>
            <a:r>
              <a:rPr lang="en-US" altLang="zh-CN" sz="2000" dirty="0">
                <a:latin typeface="+mj-lt"/>
                <a:ea typeface="微软雅黑" panose="020B0503020204020204" pitchFamily="34" charset="-122"/>
                <a:cs typeface="Times New Roman" panose="02020603050405020304" pitchFamily="18" charset="0"/>
              </a:rPr>
              <a:t>add2 result</a:t>
            </a:r>
            <a:r>
              <a:rPr lang="zh-CN" altLang="en-US" sz="2000" dirty="0">
                <a:latin typeface="+mj-lt"/>
                <a:ea typeface="微软雅黑" panose="020B0503020204020204" pitchFamily="34" charset="-122"/>
                <a:cs typeface="Times New Roman" panose="02020603050405020304" pitchFamily="18" charset="0"/>
              </a:rPr>
              <a:t>：</a:t>
            </a:r>
            <a:r>
              <a:rPr lang="en-US" altLang="zh-CN" sz="2000" dirty="0">
                <a:latin typeface="+mj-lt"/>
                <a:ea typeface="微软雅黑" panose="020B0503020204020204" pitchFamily="34" charset="-122"/>
                <a:cs typeface="Times New Roman" panose="02020603050405020304" pitchFamily="18" charset="0"/>
              </a:rPr>
              <a:t>3x</a:t>
            </a:r>
            <a:endParaRPr lang="en-US" altLang="zh-CN" sz="2000" dirty="0">
              <a:latin typeface="+mj-lt"/>
              <a:ea typeface="微软雅黑" panose="020B0503020204020204" pitchFamily="34" charset="-122"/>
              <a:cs typeface="Times New Roman" panose="02020603050405020304" pitchFamily="18" charset="0"/>
            </a:endParaRPr>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up)">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 name="文本框 2"/>
          <p:cNvSpPr txBox="1"/>
          <p:nvPr/>
        </p:nvSpPr>
        <p:spPr>
          <a:xfrm>
            <a:off x="1085693" y="1368805"/>
            <a:ext cx="9073008" cy="3742563"/>
          </a:xfrm>
          <a:prstGeom prst="rect">
            <a:avLst/>
          </a:prstGeom>
          <a:noFill/>
        </p:spPr>
        <p:txBody>
          <a:bodyPr wrap="square" rtlCol="0">
            <a:spAutoFit/>
          </a:bodyPr>
          <a:lstStyle/>
          <a:p>
            <a:pPr marL="342900" indent="-342900">
              <a:lnSpc>
                <a:spcPct val="13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别名使用</a:t>
            </a:r>
            <a:endParaRPr lang="en-US" altLang="zh-CN" sz="2400" dirty="0">
              <a:latin typeface="微软雅黑" panose="020B0503020204020204" pitchFamily="34" charset="-122"/>
              <a:ea typeface="微软雅黑" panose="020B0503020204020204" pitchFamily="34" charset="-122"/>
            </a:endParaRPr>
          </a:p>
          <a:p>
            <a:pPr marL="774700" lvl="1" indent="-342900">
              <a:lnSpc>
                <a:spcPct val="13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两个不同的内存引用指向相同的位置</a:t>
            </a:r>
            <a:endParaRPr lang="zh-CN" altLang="en-US" sz="2000" dirty="0">
              <a:latin typeface="微软雅黑" panose="020B0503020204020204" pitchFamily="34" charset="-122"/>
              <a:ea typeface="微软雅黑" panose="020B0503020204020204" pitchFamily="34" charset="-122"/>
            </a:endParaRPr>
          </a:p>
          <a:p>
            <a:pPr marL="774700" lvl="1" indent="-34290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很容易发生</a:t>
            </a:r>
            <a:endParaRPr lang="zh-CN" altLang="en-US" sz="2000" dirty="0">
              <a:latin typeface="微软雅黑" panose="020B0503020204020204" pitchFamily="34" charset="-122"/>
              <a:ea typeface="微软雅黑" panose="020B0503020204020204" pitchFamily="34" charset="-122"/>
            </a:endParaRPr>
          </a:p>
          <a:p>
            <a:pPr marL="1206500" lvl="2" indent="-342900">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因为允许做地址运算</a:t>
            </a:r>
            <a:endParaRPr lang="zh-CN" altLang="en-US" sz="2000" dirty="0">
              <a:latin typeface="微软雅黑" panose="020B0503020204020204" pitchFamily="34" charset="-122"/>
              <a:ea typeface="微软雅黑" panose="020B0503020204020204" pitchFamily="34" charset="-122"/>
            </a:endParaRPr>
          </a:p>
          <a:p>
            <a:pPr marL="1206500" lvl="2" indent="-342900">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直接访问存储结构</a:t>
            </a:r>
            <a:endParaRPr lang="zh-CN" altLang="en-US" sz="2000" dirty="0">
              <a:latin typeface="微软雅黑" panose="020B0503020204020204" pitchFamily="34" charset="-122"/>
              <a:ea typeface="微软雅黑" panose="020B0503020204020204" pitchFamily="34" charset="-122"/>
            </a:endParaRPr>
          </a:p>
          <a:p>
            <a:pPr marL="774700" lvl="1" indent="-342900">
              <a:lnSpc>
                <a:spcPct val="13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养成引入局部变量的习惯</a:t>
            </a:r>
            <a:endParaRPr lang="zh-CN" altLang="en-US" sz="2000" dirty="0">
              <a:latin typeface="微软雅黑" panose="020B0503020204020204" pitchFamily="34" charset="-122"/>
              <a:ea typeface="微软雅黑" panose="020B0503020204020204" pitchFamily="34" charset="-122"/>
            </a:endParaRPr>
          </a:p>
          <a:p>
            <a:pPr marL="1206500" lvl="2" indent="-342900">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在循环中累积</a:t>
            </a:r>
            <a:endParaRPr lang="zh-CN" altLang="en-US" sz="2000" dirty="0">
              <a:latin typeface="微软雅黑" panose="020B0503020204020204" pitchFamily="34" charset="-122"/>
              <a:ea typeface="微软雅黑" panose="020B0503020204020204" pitchFamily="34" charset="-122"/>
            </a:endParaRPr>
          </a:p>
          <a:p>
            <a:pPr marL="1206500" lvl="2" indent="-342900">
              <a:lnSpc>
                <a:spcPct val="130000"/>
              </a:lnSpc>
              <a:buFont typeface="Wingdings" panose="05000000000000000000" pitchFamily="2" charset="2"/>
              <a:buChar char="ü"/>
            </a:pPr>
            <a:r>
              <a:rPr lang="zh-CN" altLang="en-US" sz="2000" dirty="0">
                <a:solidFill>
                  <a:srgbClr val="FF0000"/>
                </a:solidFill>
                <a:latin typeface="微软雅黑" panose="020B0503020204020204" pitchFamily="34" charset="-122"/>
                <a:ea typeface="微软雅黑" panose="020B0503020204020204" pitchFamily="34" charset="-122"/>
              </a:rPr>
              <a:t>告诉编译器不要检查内存别名使用的方法</a:t>
            </a:r>
            <a:endParaRPr lang="zh-CN" altLang="en-US" sz="2000" dirty="0">
              <a:solidFill>
                <a:srgbClr val="FF0000"/>
              </a:solidFill>
              <a:latin typeface="微软雅黑" panose="020B0503020204020204" pitchFamily="34" charset="-122"/>
              <a:ea typeface="微软雅黑" panose="020B0503020204020204" pitchFamily="34" charset="-122"/>
            </a:endParaRPr>
          </a:p>
          <a:p>
            <a:pPr marL="774700" lvl="1" indent="-3429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transition spd="med">
    <p:push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任意形状 194"/>
          <p:cNvSpPr/>
          <p:nvPr>
            <p:custDataLst>
              <p:tags r:id="rId5"/>
            </p:custDataLst>
          </p:nvPr>
        </p:nvSpPr>
        <p:spPr>
          <a:xfrm>
            <a:off x="1395119" y="2221826"/>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任意形状 195"/>
          <p:cNvSpPr/>
          <p:nvPr>
            <p:custDataLst>
              <p:tags r:id="rId6"/>
            </p:custDataLst>
          </p:nvPr>
        </p:nvSpPr>
        <p:spPr>
          <a:xfrm>
            <a:off x="1328444" y="4386541"/>
            <a:ext cx="577215" cy="575945"/>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7414412" y="1321379"/>
            <a:ext cx="3567545" cy="1754326"/>
          </a:xfrm>
          <a:prstGeom prst="rect">
            <a:avLst/>
          </a:prstGeom>
          <a:solidFill>
            <a:srgbClr val="70AD47">
              <a:lumMod val="20000"/>
              <a:lumOff val="80000"/>
            </a:srgbClr>
          </a:solidFill>
          <a:ln w="28575" cmpd="dbl">
            <a:solidFill>
              <a:sysClr val="windowText" lastClr="000000"/>
            </a:solidFill>
          </a:ln>
        </p:spPr>
        <p:txBody>
          <a:bodyPr wrap="square">
            <a:spAutoFit/>
          </a:bodyPr>
          <a:lstStyle>
            <a:defPPr>
              <a:defRPr lang="zh-CN"/>
            </a:defPPr>
            <a:lvl1pPr>
              <a:buFont typeface="+mj-lt"/>
              <a:buAutoNum type="arabicPeriod"/>
              <a:defRPr b="0" i="0">
                <a:solidFill>
                  <a:srgbClr val="008200"/>
                </a:solidFill>
                <a:effectLst/>
                <a:latin typeface="Consolas" panose="020B0609020204030204" pitchFamily="49" charset="0"/>
              </a:defRPr>
            </a:lvl1pPr>
          </a:lstStyle>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double A[9] =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  { 0,   1,   2,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    4,   8,  16,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   32,  64, 128};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double B[3];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 typeface="+mj-lt"/>
              <a:buNone/>
              <a:defRPr/>
            </a:pP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sum_rows1(A, </a:t>
            </a:r>
            <a:r>
              <a:rPr kumimoji="0" lang="en-US" altLang="zh-CN" sz="1800" b="0" i="0" u="none" strike="noStrike" kern="0" cap="none" spc="0" normalizeH="0" baseline="0" noProof="0" dirty="0">
                <a:ln>
                  <a:noFill/>
                </a:ln>
                <a:solidFill>
                  <a:srgbClr val="FF0000"/>
                </a:solidFill>
                <a:effectLst/>
                <a:uLnTx/>
                <a:uFillTx/>
                <a:latin typeface="Consolas" panose="020B0609020204030204" pitchFamily="49" charset="0"/>
                <a:ea typeface="等线" panose="02010600030101010101" pitchFamily="2" charset="-122"/>
              </a:rPr>
              <a:t>A+3</a:t>
            </a:r>
            <a:r>
              <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 3);  </a:t>
            </a:r>
            <a:endParaRPr kumimoji="0" lang="en-US" altLang="zh-CN" sz="1800" b="0"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p:txBody>
      </p:sp>
      <p:sp>
        <p:nvSpPr>
          <p:cNvPr id="6" name="Text Box 12"/>
          <p:cNvSpPr txBox="1">
            <a:spLocks noChangeArrowheads="1"/>
          </p:cNvSpPr>
          <p:nvPr/>
        </p:nvSpPr>
        <p:spPr bwMode="auto">
          <a:xfrm>
            <a:off x="7614679" y="3456111"/>
            <a:ext cx="1551643" cy="461665"/>
          </a:xfrm>
          <a:prstGeom prst="rect">
            <a:avLst/>
          </a:prstGeom>
          <a:noFill/>
          <a:ln w="19050">
            <a:noFill/>
            <a:miter lim="800000"/>
            <a:tailEnd type="none" w="sm" len="sm"/>
          </a:ln>
        </p:spPr>
        <p:txBody>
          <a:bodyPr wrap="none" lIns="45720" rIns="45720">
            <a:spAutoFit/>
          </a:bodyPr>
          <a:lstStyle/>
          <a:p>
            <a:pPr fontAlgn="auto">
              <a:spcBef>
                <a:spcPts val="0"/>
              </a:spcBef>
              <a:spcAft>
                <a:spcPts val="0"/>
              </a:spcAft>
              <a:buFontTx/>
              <a:buNone/>
            </a:pPr>
            <a:r>
              <a:rPr lang="en-US" sz="2400" b="1">
                <a:solidFill>
                  <a:prstClr val="black"/>
                </a:solidFill>
                <a:latin typeface="Times New Roman" panose="02020603050405020304" pitchFamily="18" charset="0"/>
                <a:ea typeface="+mn-ea"/>
                <a:cs typeface="Times New Roman" panose="02020603050405020304" pitchFamily="18" charset="0"/>
              </a:rPr>
              <a:t>Value of </a:t>
            </a:r>
            <a:r>
              <a:rPr lang="en-US" altLang="zh-CN" sz="2400" b="1">
                <a:solidFill>
                  <a:srgbClr val="FF0000"/>
                </a:solidFill>
                <a:latin typeface="Times New Roman" panose="02020603050405020304" pitchFamily="18" charset="0"/>
                <a:ea typeface="等线" panose="02010600030101010101" pitchFamily="2" charset="-122"/>
                <a:cs typeface="Times New Roman" panose="02020603050405020304" pitchFamily="18" charset="0"/>
              </a:rPr>
              <a:t>b</a:t>
            </a:r>
            <a:r>
              <a:rPr lang="en-US" sz="2400" b="1">
                <a:solidFill>
                  <a:prstClr val="black"/>
                </a:solidFill>
                <a:latin typeface="Times New Roman" panose="02020603050405020304" pitchFamily="18" charset="0"/>
                <a:ea typeface="+mn-ea"/>
                <a:cs typeface="Times New Roman" panose="02020603050405020304" pitchFamily="18" charset="0"/>
              </a:rPr>
              <a:t>:</a:t>
            </a:r>
            <a:endParaRPr lang="en-US" sz="2400" b="1" dirty="0">
              <a:solidFill>
                <a:prstClr val="black"/>
              </a:solidFill>
              <a:latin typeface="Times New Roman" panose="02020603050405020304" pitchFamily="18" charset="0"/>
              <a:ea typeface="+mn-ea"/>
              <a:cs typeface="Times New Roman" panose="02020603050405020304" pitchFamily="18" charset="0"/>
            </a:endParaRPr>
          </a:p>
        </p:txBody>
      </p:sp>
      <p:sp>
        <p:nvSpPr>
          <p:cNvPr id="7" name="文本框 6"/>
          <p:cNvSpPr txBox="1"/>
          <p:nvPr/>
        </p:nvSpPr>
        <p:spPr>
          <a:xfrm>
            <a:off x="7614679" y="4167437"/>
            <a:ext cx="2818800" cy="370800"/>
          </a:xfrm>
          <a:prstGeom prst="rect">
            <a:avLst/>
          </a:prstGeom>
          <a:solidFill>
            <a:srgbClr val="FFC000">
              <a:lumMod val="40000"/>
              <a:lumOff val="60000"/>
            </a:srgbClr>
          </a:solidFill>
          <a:ln w="28575" cmpd="dbl">
            <a:solidFill>
              <a:sysClr val="windowText" lastClr="000000"/>
            </a:solidFill>
          </a:ln>
        </p:spPr>
        <p:txBody>
          <a:bodyPr wrap="square">
            <a:spAutoFit/>
          </a:bodyPr>
          <a:lstStyle>
            <a:defPPr>
              <a:defRPr lang="zh-CN"/>
            </a:defPPr>
            <a:lvl1pPr>
              <a:buFont typeface="+mj-lt"/>
              <a:buAutoNum type="arabicPeriod"/>
              <a:defRPr b="0" i="0">
                <a:solidFill>
                  <a:srgbClr val="008200"/>
                </a:solidFill>
                <a:effectLst/>
                <a:latin typeface="Consolas" panose="020B0609020204030204" pitchFamily="49" charset="0"/>
              </a:defRPr>
            </a:lvl1pPr>
          </a:lstStyle>
          <a:p>
            <a:pPr marL="0" marR="0" lvl="0" indent="0" defTabSz="914400" eaLnBrk="1" fontAlgn="auto" latinLnBrk="0" hangingPunct="1">
              <a:lnSpc>
                <a:spcPct val="100000"/>
              </a:lnSpc>
              <a:spcBef>
                <a:spcPts val="0"/>
              </a:spcBef>
              <a:spcAft>
                <a:spcPts val="0"/>
              </a:spcAft>
              <a:buClrTx/>
              <a:buSzTx/>
              <a:buFont typeface="+mj-lt"/>
              <a:buNone/>
              <a:defRPr/>
            </a:pPr>
            <a:r>
              <a:rPr kumimoji="0" lang="de-DE"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init:  [4, 8, 16]  </a:t>
            </a:r>
            <a:endParaRPr kumimoji="0" lang="de-DE"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p:txBody>
      </p:sp>
      <p:sp>
        <p:nvSpPr>
          <p:cNvPr id="8" name="文本框 7"/>
          <p:cNvSpPr txBox="1"/>
          <p:nvPr/>
        </p:nvSpPr>
        <p:spPr>
          <a:xfrm>
            <a:off x="7614680" y="4720896"/>
            <a:ext cx="2818800" cy="369332"/>
          </a:xfrm>
          <a:prstGeom prst="rect">
            <a:avLst/>
          </a:prstGeom>
          <a:solidFill>
            <a:srgbClr val="FFC000">
              <a:lumMod val="40000"/>
              <a:lumOff val="60000"/>
            </a:srgbClr>
          </a:solidFill>
          <a:ln w="28575" cmpd="dbl">
            <a:solidFill>
              <a:sysClr val="windowText" lastClr="000000"/>
            </a:solidFill>
          </a:ln>
        </p:spPr>
        <p:txBody>
          <a:bodyPr wrap="square">
            <a:spAutoFit/>
          </a:bodyPr>
          <a:lstStyle>
            <a:defPPr>
              <a:defRPr lang="zh-CN"/>
            </a:defPPr>
            <a:lvl1pPr>
              <a:buFont typeface="+mj-lt"/>
              <a:buNone/>
              <a:defRPr b="0" i="0">
                <a:solidFill>
                  <a:srgbClr val="008200"/>
                </a:solidFill>
                <a:effectLst/>
                <a:latin typeface="Consolas" panose="020B0609020204030204" pitchFamily="49" charset="0"/>
              </a:defRPr>
            </a:lvl1pPr>
          </a:lstStyle>
          <a:p>
            <a:pPr marL="0" marR="0" lvl="0" indent="0" defTabSz="914400" eaLnBrk="1" fontAlgn="auto" latinLnBrk="0" hangingPunct="1">
              <a:lnSpc>
                <a:spcPct val="100000"/>
              </a:lnSpc>
              <a:spcBef>
                <a:spcPts val="0"/>
              </a:spcBef>
              <a:spcAft>
                <a:spcPts val="0"/>
              </a:spcAft>
              <a:buClrTx/>
              <a:buSzTx/>
              <a:buFont typeface="+mj-lt"/>
              <a:buNone/>
              <a:defRPr/>
            </a:pPr>
            <a:r>
              <a:rPr kumimoji="0" lang="nn-NO"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i = 0: [3, 8, 16] </a:t>
            </a:r>
            <a:endParaRPr kumimoji="0" lang="zh-CN" altLang="en-US"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p:txBody>
      </p:sp>
      <p:sp>
        <p:nvSpPr>
          <p:cNvPr id="9" name="文本框 8"/>
          <p:cNvSpPr txBox="1"/>
          <p:nvPr/>
        </p:nvSpPr>
        <p:spPr>
          <a:xfrm>
            <a:off x="7614680" y="5272887"/>
            <a:ext cx="2818800" cy="369332"/>
          </a:xfrm>
          <a:prstGeom prst="rect">
            <a:avLst/>
          </a:prstGeom>
          <a:solidFill>
            <a:srgbClr val="FFC000">
              <a:lumMod val="40000"/>
              <a:lumOff val="60000"/>
            </a:srgbClr>
          </a:solidFill>
          <a:ln w="28575" cmpd="dbl">
            <a:solidFill>
              <a:sysClr val="windowText" lastClr="000000"/>
            </a:solidFill>
          </a:ln>
        </p:spPr>
        <p:txBody>
          <a:bodyPr wrap="square">
            <a:spAutoFit/>
          </a:bodyPr>
          <a:lstStyle>
            <a:defPPr>
              <a:defRPr lang="zh-CN"/>
            </a:defPPr>
            <a:lvl1pPr>
              <a:buFont typeface="+mj-lt"/>
              <a:buNone/>
              <a:defRPr b="0" i="0">
                <a:solidFill>
                  <a:srgbClr val="008200"/>
                </a:solidFill>
                <a:effectLst/>
                <a:latin typeface="Consolas" panose="020B0609020204030204" pitchFamily="49" charset="0"/>
              </a:defRPr>
            </a:lvl1pPr>
          </a:lstStyle>
          <a:p>
            <a:pPr marL="0" marR="0" lvl="0" indent="0" defTabSz="914400" eaLnBrk="1" fontAlgn="auto" latinLnBrk="0" hangingPunct="1">
              <a:lnSpc>
                <a:spcPct val="100000"/>
              </a:lnSpc>
              <a:spcBef>
                <a:spcPts val="0"/>
              </a:spcBef>
              <a:spcAft>
                <a:spcPts val="0"/>
              </a:spcAft>
              <a:buClrTx/>
              <a:buSzTx/>
              <a:buFont typeface="+mj-lt"/>
              <a:buNone/>
              <a:defRPr/>
            </a:pPr>
            <a:r>
              <a:rPr kumimoji="0" lang="nn-NO"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i = 1: [3, 22, 16]  </a:t>
            </a:r>
            <a:endParaRPr kumimoji="0" lang="nn-NO"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p:txBody>
      </p:sp>
      <p:sp>
        <p:nvSpPr>
          <p:cNvPr id="10" name="文本框 9"/>
          <p:cNvSpPr txBox="1"/>
          <p:nvPr/>
        </p:nvSpPr>
        <p:spPr>
          <a:xfrm>
            <a:off x="7613404" y="5824877"/>
            <a:ext cx="2820075" cy="369332"/>
          </a:xfrm>
          <a:prstGeom prst="rect">
            <a:avLst/>
          </a:prstGeom>
          <a:solidFill>
            <a:srgbClr val="FFC000">
              <a:lumMod val="40000"/>
              <a:lumOff val="60000"/>
            </a:srgbClr>
          </a:solidFill>
          <a:ln w="28575" cmpd="dbl">
            <a:solidFill>
              <a:sysClr val="windowText" lastClr="000000"/>
            </a:solidFill>
          </a:ln>
        </p:spPr>
        <p:txBody>
          <a:bodyPr wrap="square">
            <a:spAutoFit/>
          </a:bodyPr>
          <a:lstStyle>
            <a:defPPr>
              <a:defRPr lang="zh-CN"/>
            </a:defPPr>
            <a:lvl1pPr>
              <a:buFont typeface="+mj-lt"/>
              <a:buNone/>
              <a:defRPr b="0" i="0">
                <a:solidFill>
                  <a:srgbClr val="008200"/>
                </a:solidFill>
                <a:effectLst/>
                <a:latin typeface="Consolas" panose="020B0609020204030204" pitchFamily="49" charset="0"/>
              </a:defRPr>
            </a:lvl1pPr>
          </a:lstStyle>
          <a:p>
            <a:pPr marL="0" marR="0" lvl="0" indent="0" defTabSz="914400" eaLnBrk="1" fontAlgn="auto" latinLnBrk="0" hangingPunct="1">
              <a:lnSpc>
                <a:spcPct val="100000"/>
              </a:lnSpc>
              <a:spcBef>
                <a:spcPts val="0"/>
              </a:spcBef>
              <a:spcAft>
                <a:spcPts val="0"/>
              </a:spcAft>
              <a:buClrTx/>
              <a:buSzTx/>
              <a:buFont typeface="+mj-lt"/>
              <a:buNone/>
              <a:defRPr/>
            </a:pPr>
            <a:r>
              <a:rPr kumimoji="0" lang="nn-NO" altLang="zh-CN"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rPr>
              <a:t>i = 2: [3, 22, 224]</a:t>
            </a:r>
            <a:endParaRPr kumimoji="0" lang="zh-CN" altLang="en-US" sz="1800" b="1" i="0" u="none" strike="noStrike" kern="0" cap="none" spc="0" normalizeH="0" baseline="0" noProof="0" dirty="0">
              <a:ln>
                <a:noFill/>
              </a:ln>
              <a:solidFill>
                <a:prstClr val="black"/>
              </a:solidFill>
              <a:effectLst/>
              <a:uLnTx/>
              <a:uFillTx/>
              <a:latin typeface="Consolas" panose="020B0609020204030204" pitchFamily="49" charset="0"/>
              <a:ea typeface="等线" panose="02010600030101010101" pitchFamily="2" charset="-122"/>
            </a:endParaRPr>
          </a:p>
        </p:txBody>
      </p:sp>
      <p:sp>
        <p:nvSpPr>
          <p:cNvPr id="12" name="文本框 11"/>
          <p:cNvSpPr txBox="1"/>
          <p:nvPr/>
        </p:nvSpPr>
        <p:spPr>
          <a:xfrm>
            <a:off x="21544" y="4612428"/>
            <a:ext cx="5832648" cy="961289"/>
          </a:xfrm>
          <a:prstGeom prst="rect">
            <a:avLst/>
          </a:prstGeom>
          <a:noFill/>
        </p:spPr>
        <p:txBody>
          <a:bodyPr wrap="square">
            <a:spAutoFit/>
          </a:bodyPr>
          <a:lstStyle/>
          <a:p>
            <a:pPr marL="800100" lvl="1" indent="-342900" fontAlgn="auto">
              <a:lnSpc>
                <a:spcPct val="150000"/>
              </a:lnSpc>
              <a:spcBef>
                <a:spcPts val="0"/>
              </a:spcBef>
              <a:spcAft>
                <a:spcPts val="0"/>
              </a:spcAft>
              <a:buSzPct val="100000"/>
              <a:buFont typeface="Wingdings" panose="05000000000000000000" pitchFamily="2" charset="2"/>
              <a:buChar char="l"/>
            </a:pPr>
            <a:r>
              <a:rPr lang="zh-CN" altLang="en-US" sz="2000" dirty="0">
                <a:solidFill>
                  <a:prstClr val="black"/>
                </a:solidFill>
                <a:latin typeface="微软雅黑" panose="020B0503020204020204" pitchFamily="34" charset="-122"/>
                <a:ea typeface="微软雅黑" panose="020B0503020204020204" pitchFamily="34" charset="-122"/>
              </a:rPr>
              <a:t>代码每次循环都更新</a:t>
            </a:r>
            <a:r>
              <a:rPr lang="en-US" altLang="zh-CN" sz="2000" dirty="0">
                <a:solidFill>
                  <a:prstClr val="black"/>
                </a:solidFill>
                <a:latin typeface="微软雅黑" panose="020B0503020204020204" pitchFamily="34" charset="-122"/>
                <a:ea typeface="微软雅黑" panose="020B0503020204020204" pitchFamily="34" charset="-122"/>
              </a:rPr>
              <a:t>  b[</a:t>
            </a:r>
            <a:r>
              <a:rPr lang="en-US" altLang="zh-CN" sz="2000" dirty="0" err="1">
                <a:solidFill>
                  <a:prstClr val="black"/>
                </a:solidFill>
                <a:latin typeface="微软雅黑" panose="020B0503020204020204" pitchFamily="34" charset="-122"/>
                <a:ea typeface="微软雅黑" panose="020B0503020204020204" pitchFamily="34" charset="-122"/>
              </a:rPr>
              <a:t>i</a:t>
            </a:r>
            <a:r>
              <a:rPr lang="en-US" altLang="zh-CN" sz="2000" dirty="0">
                <a:solidFill>
                  <a:prstClr val="black"/>
                </a:solidFill>
                <a:latin typeface="微软雅黑" panose="020B0503020204020204" pitchFamily="34" charset="-122"/>
                <a:ea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endParaRPr>
          </a:p>
          <a:p>
            <a:pPr marL="800100" lvl="1" indent="-342900" fontAlgn="auto">
              <a:lnSpc>
                <a:spcPct val="150000"/>
              </a:lnSpc>
              <a:spcBef>
                <a:spcPts val="0"/>
              </a:spcBef>
              <a:spcAft>
                <a:spcPts val="0"/>
              </a:spcAft>
              <a:buSzPct val="100000"/>
              <a:buFont typeface="Wingdings" panose="05000000000000000000" pitchFamily="2" charset="2"/>
              <a:buChar char="l"/>
            </a:pPr>
            <a:r>
              <a:rPr lang="zh-CN" altLang="en-US" sz="2000" dirty="0">
                <a:solidFill>
                  <a:prstClr val="black"/>
                </a:solidFill>
                <a:latin typeface="微软雅黑" panose="020B0503020204020204" pitchFamily="34" charset="-122"/>
                <a:ea typeface="微软雅黑" panose="020B0503020204020204" pitchFamily="34" charset="-122"/>
              </a:rPr>
              <a:t>必须考虑这些更新会影响程序行为的可能性</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7608" y="1256228"/>
            <a:ext cx="6552728" cy="2862322"/>
          </a:xfrm>
          <a:prstGeom prst="rect">
            <a:avLst/>
          </a:prstGeom>
          <a:solidFill>
            <a:schemeClr val="accent4">
              <a:lumMod val="20000"/>
              <a:lumOff val="80000"/>
            </a:schemeClr>
          </a:solidFill>
        </p:spPr>
        <p:txBody>
          <a:bodyPr wrap="square" rtlCol="0">
            <a:spAutoFit/>
          </a:bodyPr>
          <a:lstStyle/>
          <a:p>
            <a:pPr algn="l">
              <a:buFont typeface="+mj-lt"/>
              <a:buAutoNum type="arabicPeriod"/>
            </a:pPr>
            <a:r>
              <a:rPr lang="en-US" altLang="zh-CN" b="0" i="0" dirty="0">
                <a:solidFill>
                  <a:srgbClr val="008200"/>
                </a:solidFill>
                <a:effectLst/>
                <a:latin typeface="Consolas" panose="020B0609020204030204" pitchFamily="49" charset="0"/>
              </a:rPr>
              <a:t>/* Sum rows is of n*n matrix a</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8200"/>
                </a:solidFill>
                <a:effectLst/>
                <a:latin typeface="Consolas" panose="020B0609020204030204" pitchFamily="49" charset="0"/>
              </a:rPr>
              <a:t>   and store in vector b  */</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sum_rows1(</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*a, </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*b,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n)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0;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&lt; n;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b[</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0;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(j = 0; j &lt; n; </a:t>
            </a:r>
            <a:r>
              <a:rPr lang="en-US" altLang="zh-CN" b="0" i="0" dirty="0" err="1">
                <a:solidFill>
                  <a:srgbClr val="000000"/>
                </a:solidFill>
                <a:effectLst/>
                <a:latin typeface="Consolas" panose="020B0609020204030204" pitchFamily="49" charset="0"/>
              </a:rPr>
              <a:t>j++</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b[</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a[</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*n +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8" grpId="0" bldLvl="0" animBg="1"/>
      <p:bldP spid="9" grpId="0" bldLvl="0" animBg="1"/>
      <p:bldP spid="10" grpId="0" bldLvl="0" animBg="1"/>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任意形状 194"/>
          <p:cNvSpPr/>
          <p:nvPr>
            <p:custDataLst>
              <p:tags r:id="rId5"/>
            </p:custDataLst>
          </p:nvPr>
        </p:nvSpPr>
        <p:spPr>
          <a:xfrm>
            <a:off x="1395119" y="2221826"/>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597608" y="997757"/>
            <a:ext cx="6552728" cy="2862322"/>
          </a:xfrm>
          <a:prstGeom prst="rect">
            <a:avLst/>
          </a:prstGeom>
          <a:solidFill>
            <a:schemeClr val="accent4">
              <a:lumMod val="20000"/>
              <a:lumOff val="80000"/>
            </a:schemeClr>
          </a:solidFill>
        </p:spPr>
        <p:txBody>
          <a:bodyPr wrap="square" rtlCol="0">
            <a:spAutoFit/>
          </a:bodyPr>
          <a:lstStyle/>
          <a:p>
            <a:pPr algn="l">
              <a:buFont typeface="+mj-lt"/>
              <a:buAutoNum type="arabicPeriod"/>
            </a:pPr>
            <a:r>
              <a:rPr lang="en-US" altLang="zh-CN" b="0" i="0" dirty="0">
                <a:solidFill>
                  <a:srgbClr val="008200"/>
                </a:solidFill>
                <a:effectLst/>
                <a:latin typeface="Consolas" panose="020B0609020204030204" pitchFamily="49" charset="0"/>
              </a:rPr>
              <a:t>/* Sum rows is of n*n matrix a</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8200"/>
                </a:solidFill>
                <a:effectLst/>
                <a:latin typeface="Consolas" panose="020B0609020204030204" pitchFamily="49" charset="0"/>
              </a:rPr>
              <a:t>   and store in vector b  */</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sum_rows1(</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*a, </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*b,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n)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0;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&lt; n;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b[</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0;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(j = 0; j &lt; n; </a:t>
            </a:r>
            <a:r>
              <a:rPr lang="en-US" altLang="zh-CN" b="0" i="0" dirty="0" err="1">
                <a:solidFill>
                  <a:srgbClr val="000000"/>
                </a:solidFill>
                <a:effectLst/>
                <a:latin typeface="Consolas" panose="020B0609020204030204" pitchFamily="49" charset="0"/>
              </a:rPr>
              <a:t>j++</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b[</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a[</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*n +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p:txBody>
      </p:sp>
      <p:sp>
        <p:nvSpPr>
          <p:cNvPr id="3" name="文本框 2"/>
          <p:cNvSpPr txBox="1"/>
          <p:nvPr/>
        </p:nvSpPr>
        <p:spPr>
          <a:xfrm>
            <a:off x="7487852" y="2432891"/>
            <a:ext cx="3600400" cy="1253677"/>
          </a:xfrm>
          <a:prstGeom prst="rect">
            <a:avLst/>
          </a:prstGeom>
          <a:noFill/>
        </p:spPr>
        <p:txBody>
          <a:bodyPr wrap="square" rtlCol="0">
            <a:spAutoFit/>
          </a:bodyPr>
          <a:lstStyle/>
          <a:p>
            <a:pPr>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由于内存别名的存在，在</a:t>
            </a:r>
            <a:r>
              <a:rPr lang="en-US" altLang="zh-CN" sz="2000" dirty="0" err="1">
                <a:solidFill>
                  <a:srgbClr val="FF0000"/>
                </a:solidFill>
                <a:latin typeface="微软雅黑" panose="020B0503020204020204" pitchFamily="34" charset="-122"/>
                <a:ea typeface="微软雅黑" panose="020B0503020204020204" pitchFamily="34" charset="-122"/>
              </a:rPr>
              <a:t>jloop</a:t>
            </a:r>
            <a:r>
              <a:rPr lang="zh-CN" altLang="en-US" sz="2000" dirty="0">
                <a:solidFill>
                  <a:srgbClr val="FF0000"/>
                </a:solidFill>
                <a:latin typeface="微软雅黑" panose="020B0503020204020204" pitchFamily="34" charset="-122"/>
                <a:ea typeface="微软雅黑" panose="020B0503020204020204" pitchFamily="34" charset="-122"/>
              </a:rPr>
              <a:t>中，处理器会不断从内存和寄存器之间读写</a:t>
            </a:r>
            <a:r>
              <a:rPr lang="en-US" altLang="zh-CN" sz="2000" dirty="0">
                <a:solidFill>
                  <a:srgbClr val="FF0000"/>
                </a:solidFill>
                <a:latin typeface="微软雅黑" panose="020B0503020204020204" pitchFamily="34" charset="-122"/>
                <a:ea typeface="微软雅黑" panose="020B0503020204020204" pitchFamily="34" charset="-122"/>
              </a:rPr>
              <a:t>b[</a:t>
            </a:r>
            <a:r>
              <a:rPr lang="en-US" altLang="zh-CN" sz="2000" dirty="0" err="1">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005024" y="3981777"/>
            <a:ext cx="6336704" cy="2308324"/>
          </a:xfrm>
          <a:prstGeom prst="rect">
            <a:avLst/>
          </a:prstGeom>
          <a:solidFill>
            <a:schemeClr val="accent2">
              <a:lumMod val="60000"/>
              <a:lumOff val="40000"/>
            </a:schemeClr>
          </a:solidFill>
        </p:spPr>
        <p:txBody>
          <a:bodyPr wrap="square" rtlCol="0">
            <a:spAutoFit/>
          </a:bodyPr>
          <a:lstStyle/>
          <a:p>
            <a:pPr algn="l">
              <a:buFont typeface="+mj-lt"/>
              <a:buAutoNum type="arabicPeriod"/>
            </a:pPr>
            <a:r>
              <a:rPr lang="en-US" altLang="zh-CN" b="0" i="0" dirty="0">
                <a:solidFill>
                  <a:srgbClr val="808080"/>
                </a:solidFill>
                <a:effectLst/>
                <a:latin typeface="Consolas" panose="020B0609020204030204" pitchFamily="49" charset="0"/>
              </a:rPr>
              <a:t># sum_rows1 inner loop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L4: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movsd</a:t>
            </a:r>
            <a:r>
              <a:rPr lang="en-US" altLang="zh-CN" b="0" i="0" dirty="0">
                <a:solidFill>
                  <a:srgbClr val="000000"/>
                </a:solidFill>
                <a:effectLst/>
                <a:latin typeface="Consolas" panose="020B0609020204030204" pitchFamily="49" charset="0"/>
              </a:rPr>
              <a:t>   (%rsi,%rax,8), %xmm0    # FP load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addsd</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%xmm0           # FP add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movsd</a:t>
            </a:r>
            <a:r>
              <a:rPr lang="en-US" altLang="zh-CN" b="0" i="0" dirty="0">
                <a:solidFill>
                  <a:srgbClr val="000000"/>
                </a:solidFill>
                <a:effectLst/>
                <a:latin typeface="Consolas" panose="020B0609020204030204" pitchFamily="49" charset="0"/>
              </a:rPr>
              <a:t>   %xmm0, (%rsi,%rax,8)    # FP store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addq</a:t>
            </a:r>
            <a:r>
              <a:rPr lang="en-US" altLang="zh-CN" b="0" i="0" dirty="0">
                <a:solidFill>
                  <a:srgbClr val="000000"/>
                </a:solidFill>
                <a:effectLst/>
                <a:latin typeface="Consolas" panose="020B0609020204030204" pitchFamily="49" charset="0"/>
              </a:rPr>
              <a:t>    $8,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cmpq</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rcx</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jne</a:t>
            </a:r>
            <a:r>
              <a:rPr lang="en-US" altLang="zh-CN" b="0" i="0" dirty="0">
                <a:solidFill>
                  <a:srgbClr val="000000"/>
                </a:solidFill>
                <a:effectLst/>
                <a:latin typeface="Consolas" panose="020B0609020204030204" pitchFamily="49" charset="0"/>
              </a:rPr>
              <a:t>     .L4  </a:t>
            </a:r>
            <a:endParaRPr lang="en-US" altLang="zh-CN" b="0" i="0" dirty="0">
              <a:solidFill>
                <a:srgbClr val="5C5C5C"/>
              </a:solidFill>
              <a:effectLst/>
              <a:latin typeface="Consolas" panose="020B0609020204030204" pitchFamily="49" charset="0"/>
            </a:endParaRPr>
          </a:p>
        </p:txBody>
      </p:sp>
      <p:sp>
        <p:nvSpPr>
          <p:cNvPr id="17" name="Line 5"/>
          <p:cNvSpPr>
            <a:spLocks noChangeShapeType="1"/>
          </p:cNvSpPr>
          <p:nvPr/>
        </p:nvSpPr>
        <p:spPr bwMode="auto">
          <a:xfrm>
            <a:off x="1655788" y="3837062"/>
            <a:ext cx="1350959" cy="915193"/>
          </a:xfrm>
          <a:prstGeom prst="line">
            <a:avLst/>
          </a:prstGeom>
          <a:noFill/>
          <a:ln w="25400">
            <a:solidFill>
              <a:srgbClr val="000000"/>
            </a:solidFill>
            <a:round/>
            <a:tailEnd type="triangle" w="med" len="med"/>
          </a:ln>
        </p:spPr>
        <p:txBody>
          <a:bodyPr wrap="none" anchor="ctr"/>
          <a:lstStyle/>
          <a:p>
            <a:pPr marL="0" marR="0" lvl="0" indent="0" defTabSz="91249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Narrow" panose="020B0606020202030204"/>
              <a:ea typeface="+mn-ea"/>
            </a:endParaRPr>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bldLvl="0" animBg="1"/>
      <p:bldP spid="17"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内存别名使用（</a:t>
            </a:r>
            <a:r>
              <a:rPr lang="en-US" altLang="zh-CN" sz="3400" dirty="0">
                <a:solidFill>
                  <a:schemeClr val="dk1">
                    <a:lumMod val="75000"/>
                  </a:schemeClr>
                </a:solidFill>
                <a:latin typeface="Arial" panose="020B0604020202020204" pitchFamily="34" charset="0"/>
              </a:rPr>
              <a:t>Memory Aliasing</a:t>
            </a:r>
            <a:r>
              <a:rPr lang="zh-CN" altLang="en-US" sz="3400" dirty="0">
                <a:solidFill>
                  <a:schemeClr val="dk1">
                    <a:lumMod val="75000"/>
                  </a:schemeClr>
                </a:solidFill>
                <a:latin typeface="Arial" panose="020B0604020202020204" pitchFamily="34" charset="0"/>
              </a:rPr>
              <a:t>）</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4" name="任意形状 194"/>
          <p:cNvSpPr/>
          <p:nvPr>
            <p:custDataLst>
              <p:tags r:id="rId5"/>
            </p:custDataLst>
          </p:nvPr>
        </p:nvSpPr>
        <p:spPr>
          <a:xfrm>
            <a:off x="1373179" y="1907391"/>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任意形状 195"/>
          <p:cNvSpPr/>
          <p:nvPr>
            <p:custDataLst>
              <p:tags r:id="rId6"/>
            </p:custDataLst>
          </p:nvPr>
        </p:nvSpPr>
        <p:spPr>
          <a:xfrm>
            <a:off x="1306504" y="4072106"/>
            <a:ext cx="577215" cy="575945"/>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nvSpPr>
        <p:spPr>
          <a:xfrm>
            <a:off x="863700" y="1077424"/>
            <a:ext cx="9073008"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移除内存别名</a:t>
            </a:r>
            <a:endParaRPr lang="en-US" altLang="zh-CN"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35708" y="1589578"/>
            <a:ext cx="6552728" cy="3139321"/>
          </a:xfrm>
          <a:prstGeom prst="rect">
            <a:avLst/>
          </a:prstGeom>
          <a:solidFill>
            <a:schemeClr val="accent4">
              <a:lumMod val="20000"/>
              <a:lumOff val="80000"/>
            </a:schemeClr>
          </a:solidFill>
        </p:spPr>
        <p:txBody>
          <a:bodyPr wrap="square" rtlCol="0">
            <a:spAutoFit/>
          </a:bodyPr>
          <a:lstStyle/>
          <a:p>
            <a:pPr algn="l">
              <a:buFont typeface="+mj-lt"/>
              <a:buAutoNum type="arabicPeriod"/>
            </a:pPr>
            <a:r>
              <a:rPr lang="en-US" altLang="zh-CN" b="0" i="0" dirty="0">
                <a:solidFill>
                  <a:srgbClr val="008200"/>
                </a:solidFill>
                <a:effectLst/>
                <a:latin typeface="Consolas" panose="020B0609020204030204" pitchFamily="49" charset="0"/>
              </a:rPr>
              <a:t>/* Sum rows is of n*n matrix a</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8200"/>
                </a:solidFill>
                <a:effectLst/>
                <a:latin typeface="Consolas" panose="020B0609020204030204" pitchFamily="49" charset="0"/>
              </a:rPr>
              <a:t>   and store in vector b  */</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1" i="0" dirty="0">
                <a:solidFill>
                  <a:srgbClr val="006699"/>
                </a:solidFill>
                <a:effectLst/>
                <a:latin typeface="Consolas" panose="020B0609020204030204" pitchFamily="49" charset="0"/>
              </a:rPr>
              <a:t>void</a:t>
            </a:r>
            <a:r>
              <a:rPr lang="en-US" altLang="zh-CN" b="0" i="0" dirty="0">
                <a:solidFill>
                  <a:srgbClr val="000000"/>
                </a:solidFill>
                <a:effectLst/>
                <a:latin typeface="Consolas" panose="020B0609020204030204" pitchFamily="49" charset="0"/>
              </a:rPr>
              <a:t> sum_rows2(</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*a, </a:t>
            </a:r>
            <a:r>
              <a:rPr lang="en-US" altLang="zh-CN" b="1" i="0" dirty="0">
                <a:solidFill>
                  <a:srgbClr val="2E8B57"/>
                </a:solidFill>
                <a:effectLst/>
                <a:latin typeface="Consolas" panose="020B0609020204030204" pitchFamily="49" charset="0"/>
              </a:rPr>
              <a:t>double</a:t>
            </a:r>
            <a:r>
              <a:rPr lang="en-US" altLang="zh-CN" b="0" i="0" dirty="0">
                <a:solidFill>
                  <a:srgbClr val="000000"/>
                </a:solidFill>
                <a:effectLst/>
                <a:latin typeface="Consolas" panose="020B0609020204030204" pitchFamily="49" charset="0"/>
              </a:rPr>
              <a:t> *b,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n)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2E8B57"/>
                </a:solidFill>
                <a:effectLst/>
                <a:latin typeface="Consolas" panose="020B0609020204030204" pitchFamily="49" charset="0"/>
              </a:rPr>
              <a:t>long</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0;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&lt; n; </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FF0000"/>
                </a:solidFill>
                <a:effectLst/>
                <a:latin typeface="Consolas" panose="020B0609020204030204" pitchFamily="49" charset="0"/>
              </a:rPr>
              <a:t>double</a:t>
            </a:r>
            <a:r>
              <a:rPr lang="en-US" altLang="zh-CN" b="0" i="0" dirty="0">
                <a:solidFill>
                  <a:srgbClr val="FF0000"/>
                </a:solidFill>
                <a:effectLst/>
                <a:latin typeface="Consolas" panose="020B0609020204030204" pitchFamily="49" charset="0"/>
              </a:rPr>
              <a:t> </a:t>
            </a:r>
            <a:r>
              <a:rPr lang="en-US" altLang="zh-CN" b="0" i="0" dirty="0" err="1">
                <a:solidFill>
                  <a:srgbClr val="FF0000"/>
                </a:solidFill>
                <a:effectLst/>
                <a:latin typeface="Consolas" panose="020B0609020204030204" pitchFamily="49" charset="0"/>
              </a:rPr>
              <a:t>val</a:t>
            </a:r>
            <a:r>
              <a:rPr lang="en-US" altLang="zh-CN" b="0" i="0" dirty="0">
                <a:solidFill>
                  <a:srgbClr val="FF0000"/>
                </a:solidFill>
                <a:effectLst/>
                <a:latin typeface="Consolas" panose="020B0609020204030204" pitchFamily="49" charset="0"/>
              </a:rPr>
              <a:t> = 0</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1" i="0" dirty="0">
                <a:solidFill>
                  <a:srgbClr val="006699"/>
                </a:solidFill>
                <a:effectLst/>
                <a:latin typeface="Consolas" panose="020B0609020204030204" pitchFamily="49" charset="0"/>
              </a:rPr>
              <a:t>for</a:t>
            </a:r>
            <a:r>
              <a:rPr lang="en-US" altLang="zh-CN" b="0" i="0" dirty="0">
                <a:solidFill>
                  <a:srgbClr val="000000"/>
                </a:solidFill>
                <a:effectLst/>
                <a:latin typeface="Consolas" panose="020B0609020204030204" pitchFamily="49" charset="0"/>
              </a:rPr>
              <a:t> (j = 0; j &lt; n; </a:t>
            </a:r>
            <a:r>
              <a:rPr lang="en-US" altLang="zh-CN" b="0" i="0" dirty="0" err="1">
                <a:solidFill>
                  <a:srgbClr val="000000"/>
                </a:solidFill>
                <a:effectLst/>
                <a:latin typeface="Consolas" panose="020B0609020204030204" pitchFamily="49" charset="0"/>
              </a:rPr>
              <a:t>j++</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val</a:t>
            </a:r>
            <a:r>
              <a:rPr lang="en-US" altLang="zh-CN" b="0" i="0" dirty="0">
                <a:solidFill>
                  <a:srgbClr val="000000"/>
                </a:solidFill>
                <a:effectLst/>
                <a:latin typeface="Consolas" panose="020B0609020204030204" pitchFamily="49" charset="0"/>
              </a:rPr>
              <a:t> += a[</a:t>
            </a:r>
            <a:r>
              <a:rPr lang="en-US" altLang="zh-CN" b="0" i="0" dirty="0" err="1">
                <a:solidFill>
                  <a:srgbClr val="000000"/>
                </a:solidFill>
                <a:effectLst/>
                <a:latin typeface="Consolas" panose="020B0609020204030204" pitchFamily="49" charset="0"/>
              </a:rPr>
              <a:t>i</a:t>
            </a:r>
            <a:r>
              <a:rPr lang="en-US" altLang="zh-CN" b="0" i="0" dirty="0">
                <a:solidFill>
                  <a:srgbClr val="000000"/>
                </a:solidFill>
                <a:effectLst/>
                <a:latin typeface="Consolas" panose="020B0609020204030204" pitchFamily="49" charset="0"/>
              </a:rPr>
              <a:t>*n + j];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a:solidFill>
                  <a:srgbClr val="FF0000"/>
                </a:solidFill>
                <a:effectLst/>
                <a:latin typeface="Consolas" panose="020B0609020204030204" pitchFamily="49" charset="0"/>
              </a:rPr>
              <a:t>b[</a:t>
            </a:r>
            <a:r>
              <a:rPr lang="en-US" altLang="zh-CN" b="0" i="0" dirty="0" err="1">
                <a:solidFill>
                  <a:srgbClr val="FF0000"/>
                </a:solidFill>
                <a:effectLst/>
                <a:latin typeface="Consolas" panose="020B0609020204030204" pitchFamily="49" charset="0"/>
              </a:rPr>
              <a:t>i</a:t>
            </a:r>
            <a:r>
              <a:rPr lang="en-US" altLang="zh-CN" b="0" i="0" dirty="0">
                <a:solidFill>
                  <a:srgbClr val="FF0000"/>
                </a:solidFill>
                <a:effectLst/>
                <a:latin typeface="Consolas" panose="020B0609020204030204" pitchFamily="49" charset="0"/>
              </a:rPr>
              <a:t>] = </a:t>
            </a:r>
            <a:r>
              <a:rPr lang="en-US" altLang="zh-CN" b="0" i="0" dirty="0" err="1">
                <a:solidFill>
                  <a:srgbClr val="FF0000"/>
                </a:solidFill>
                <a:effectLst/>
                <a:latin typeface="Consolas" panose="020B0609020204030204" pitchFamily="49" charset="0"/>
              </a:rPr>
              <a:t>val</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p:txBody>
      </p:sp>
      <p:sp>
        <p:nvSpPr>
          <p:cNvPr id="8" name="文本框 7"/>
          <p:cNvSpPr txBox="1"/>
          <p:nvPr/>
        </p:nvSpPr>
        <p:spPr>
          <a:xfrm>
            <a:off x="4080477" y="4443706"/>
            <a:ext cx="6336704" cy="1754326"/>
          </a:xfrm>
          <a:prstGeom prst="rect">
            <a:avLst/>
          </a:prstGeom>
          <a:solidFill>
            <a:schemeClr val="accent2">
              <a:lumMod val="60000"/>
              <a:lumOff val="40000"/>
            </a:schemeClr>
          </a:solidFill>
        </p:spPr>
        <p:txBody>
          <a:bodyPr wrap="square" rtlCol="0">
            <a:spAutoFit/>
          </a:bodyPr>
          <a:lstStyle/>
          <a:p>
            <a:pPr algn="l">
              <a:buFont typeface="+mj-lt"/>
              <a:buAutoNum type="arabicPeriod"/>
            </a:pPr>
            <a:r>
              <a:rPr lang="en-US" altLang="zh-CN" b="0" i="0" dirty="0">
                <a:solidFill>
                  <a:srgbClr val="808080"/>
                </a:solidFill>
                <a:effectLst/>
                <a:latin typeface="Consolas" panose="020B0609020204030204" pitchFamily="49" charset="0"/>
              </a:rPr>
              <a:t># sum_rows2 inner loop</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.L10: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addsd</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%xmm0 # FP load + add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addq</a:t>
            </a:r>
            <a:r>
              <a:rPr lang="en-US" altLang="zh-CN" b="0" i="0" dirty="0">
                <a:solidFill>
                  <a:srgbClr val="000000"/>
                </a:solidFill>
                <a:effectLst/>
                <a:latin typeface="Consolas" panose="020B0609020204030204" pitchFamily="49" charset="0"/>
              </a:rPr>
              <a:t>    $8,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cmpq</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rax</a:t>
            </a: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rdi</a:t>
            </a:r>
            <a:r>
              <a:rPr lang="en-US" altLang="zh-CN" b="0" i="0" dirty="0">
                <a:solidFill>
                  <a:srgbClr val="000000"/>
                </a:solidFill>
                <a:effectLst/>
                <a:latin typeface="Consolas" panose="020B0609020204030204" pitchFamily="49" charset="0"/>
              </a:rPr>
              <a:t>  </a:t>
            </a:r>
            <a:endParaRPr lang="en-US" altLang="zh-CN" b="0" i="0" dirty="0">
              <a:solidFill>
                <a:srgbClr val="5C5C5C"/>
              </a:solidFill>
              <a:effectLst/>
              <a:latin typeface="Consolas" panose="020B0609020204030204" pitchFamily="49" charset="0"/>
            </a:endParaRPr>
          </a:p>
          <a:p>
            <a:pPr algn="l">
              <a:buFont typeface="+mj-lt"/>
              <a:buAutoNum type="arabicPeriod"/>
            </a:pPr>
            <a:r>
              <a:rPr lang="en-US" altLang="zh-CN" b="0" i="0" dirty="0">
                <a:solidFill>
                  <a:srgbClr val="000000"/>
                </a:solidFill>
                <a:effectLst/>
                <a:latin typeface="Consolas" panose="020B0609020204030204" pitchFamily="49" charset="0"/>
              </a:rPr>
              <a:t>        </a:t>
            </a:r>
            <a:r>
              <a:rPr lang="en-US" altLang="zh-CN" b="0" i="0" dirty="0" err="1">
                <a:solidFill>
                  <a:srgbClr val="000000"/>
                </a:solidFill>
                <a:effectLst/>
                <a:latin typeface="Consolas" panose="020B0609020204030204" pitchFamily="49" charset="0"/>
              </a:rPr>
              <a:t>jne</a:t>
            </a:r>
            <a:r>
              <a:rPr lang="en-US" altLang="zh-CN" b="0" i="0" dirty="0">
                <a:solidFill>
                  <a:srgbClr val="000000"/>
                </a:solidFill>
                <a:effectLst/>
                <a:latin typeface="Consolas" panose="020B0609020204030204" pitchFamily="49" charset="0"/>
              </a:rPr>
              <a:t>     .L10   </a:t>
            </a:r>
            <a:endParaRPr lang="en-US" altLang="zh-CN" b="0" i="0" dirty="0">
              <a:solidFill>
                <a:srgbClr val="5C5C5C"/>
              </a:solidFill>
              <a:effectLst/>
              <a:latin typeface="Consolas" panose="020B0609020204030204" pitchFamily="49" charset="0"/>
            </a:endParaRPr>
          </a:p>
        </p:txBody>
      </p:sp>
      <p:sp>
        <p:nvSpPr>
          <p:cNvPr id="9" name="文本框 8"/>
          <p:cNvSpPr txBox="1"/>
          <p:nvPr/>
        </p:nvSpPr>
        <p:spPr>
          <a:xfrm>
            <a:off x="7848476" y="3106407"/>
            <a:ext cx="2808312" cy="853567"/>
          </a:xfrm>
          <a:prstGeom prst="rect">
            <a:avLst/>
          </a:prstGeom>
          <a:noFill/>
        </p:spPr>
        <p:txBody>
          <a:bodyPr wrap="square" rtlCol="0">
            <a:spAutoFit/>
          </a:bodyPr>
          <a:lstStyle/>
          <a:p>
            <a:pPr>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使用临时变量后，不必从内存中读取了</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a:off x="2447876" y="4779388"/>
            <a:ext cx="1512168" cy="755880"/>
          </a:xfrm>
          <a:prstGeom prst="line">
            <a:avLst/>
          </a:prstGeom>
          <a:noFill/>
          <a:ln w="25400">
            <a:solidFill>
              <a:srgbClr val="000000"/>
            </a:solidFill>
            <a:round/>
            <a:tailEnd type="triangle" w="med" len="med"/>
          </a:ln>
        </p:spPr>
        <p:txBody>
          <a:bodyPr wrap="none" anchor="ctr"/>
          <a:lstStyle/>
          <a:p>
            <a:pPr marL="0" marR="0" lvl="0" indent="0" defTabSz="91249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Narrow" panose="020B0606020202030204"/>
              <a:ea typeface="+mn-ea"/>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flipH="1">
            <a:off x="432435" y="2209855"/>
            <a:ext cx="10562590" cy="2090759"/>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custDataLst>
              <p:tags r:id="rId2"/>
            </p:custDataLst>
          </p:nvPr>
        </p:nvSpPr>
        <p:spPr>
          <a:xfrm flipH="1">
            <a:off x="417273" y="1486579"/>
            <a:ext cx="10562590" cy="692982"/>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矩形 19"/>
          <p:cNvSpPr/>
          <p:nvPr>
            <p:custDataLst>
              <p:tags r:id="rId3"/>
            </p:custDataLst>
          </p:nvPr>
        </p:nvSpPr>
        <p:spPr>
          <a:xfrm flipH="1">
            <a:off x="432435" y="895302"/>
            <a:ext cx="10562590" cy="560983"/>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cxnSp>
        <p:nvCxnSpPr>
          <p:cNvPr id="3" name="直接连接符 2"/>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主要内容</a:t>
            </a:r>
            <a:endPar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pic>
        <p:nvPicPr>
          <p:cNvPr id="2" name="图片 1"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
        <p:nvSpPr>
          <p:cNvPr id="18" name="文本框 17"/>
          <p:cNvSpPr txBox="1"/>
          <p:nvPr/>
        </p:nvSpPr>
        <p:spPr>
          <a:xfrm>
            <a:off x="574947" y="928288"/>
            <a:ext cx="5765800" cy="728982"/>
          </a:xfrm>
          <a:prstGeom prst="rect">
            <a:avLst/>
          </a:prstGeom>
          <a:noFill/>
        </p:spPr>
        <p:txBody>
          <a:bodyPr wrap="square" rtlCol="0" anchor="t">
            <a:spAutoFit/>
          </a:bodyPr>
          <a:lstStyle/>
          <a:p>
            <a:pPr lvl="0">
              <a:lnSpc>
                <a:spcPct val="120000"/>
              </a:lnSpc>
            </a:pPr>
            <a:r>
              <a:rPr lang="en-US" altLang="zh-CN"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4.1 </a:t>
            </a:r>
            <a:r>
              <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存储体系的概念</a:t>
            </a:r>
            <a:r>
              <a:rPr lang="zh-CN" altLang="en-US" b="1" dirty="0">
                <a:solidFill>
                  <a:srgbClr val="FFFFFF"/>
                </a:solidFill>
                <a:latin typeface="微软雅黑" panose="020B0503020204020204" pitchFamily="34" charset="-122"/>
                <a:ea typeface="微软雅黑" panose="020B0503020204020204" pitchFamily="34" charset="-122"/>
                <a:sym typeface="+mn-ea"/>
              </a:rPr>
              <a:t>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文本框 18"/>
          <p:cNvSpPr txBox="1"/>
          <p:nvPr/>
        </p:nvSpPr>
        <p:spPr>
          <a:xfrm>
            <a:off x="574947" y="1645432"/>
            <a:ext cx="5765800" cy="728982"/>
          </a:xfrm>
          <a:prstGeom prst="rect">
            <a:avLst/>
          </a:prstGeom>
          <a:noFill/>
        </p:spPr>
        <p:txBody>
          <a:bodyPr wrap="square" rtlCol="0" anchor="t">
            <a:spAutoFit/>
          </a:bodyPr>
          <a:lstStyle/>
          <a:p>
            <a:pPr lvl="0">
              <a:lnSpc>
                <a:spcPct val="120000"/>
              </a:lnSpc>
            </a:pPr>
            <a:r>
              <a:rPr lang="en-US" altLang="zh-CN"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4.2 </a:t>
            </a:r>
            <a:r>
              <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虚拟存储器</a:t>
            </a:r>
            <a:r>
              <a:rPr lang="zh-CN" altLang="en-US" b="1" dirty="0">
                <a:solidFill>
                  <a:srgbClr val="FFFFFF"/>
                </a:solidFill>
                <a:latin typeface="微软雅黑" panose="020B0503020204020204" pitchFamily="34" charset="-122"/>
                <a:ea typeface="微软雅黑" panose="020B0503020204020204" pitchFamily="34" charset="-122"/>
                <a:sym typeface="+mn-ea"/>
              </a:rPr>
              <a:t>地址的映像和变换</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1" name="文本框 20"/>
          <p:cNvSpPr txBox="1"/>
          <p:nvPr/>
        </p:nvSpPr>
        <p:spPr>
          <a:xfrm>
            <a:off x="597941" y="2404708"/>
            <a:ext cx="5765800" cy="2058577"/>
          </a:xfrm>
          <a:prstGeom prst="rect">
            <a:avLst/>
          </a:prstGeom>
          <a:noFill/>
        </p:spPr>
        <p:txBody>
          <a:bodyPr wrap="square" rtlCol="0" anchor="t">
            <a:spAutoFit/>
          </a:bodyPr>
          <a:lstStyle/>
          <a:p>
            <a:pPr lvl="0">
              <a:lnSpc>
                <a:spcPct val="120000"/>
              </a:lnSpc>
            </a:pP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4.3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高速缓冲存储器</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774700" lvl="1" indent="-342900">
              <a:lnSpc>
                <a:spcPct val="120000"/>
              </a:lnSpc>
              <a:buClr>
                <a:schemeClr val="accent2"/>
              </a:buClr>
              <a:buFont typeface="Wingdings" panose="05000000000000000000" charset="0"/>
              <a:buChar char="Ø"/>
            </a:pPr>
            <a:r>
              <a:rPr lang="en-US" altLang="zh-CN" b="1" dirty="0">
                <a:solidFill>
                  <a:srgbClr val="FF0000"/>
                </a:solidFill>
                <a:latin typeface="微软雅黑" panose="020B0503020204020204" pitchFamily="34" charset="-122"/>
                <a:ea typeface="微软雅黑" panose="020B0503020204020204" pitchFamily="34" charset="-122"/>
                <a:sym typeface="+mn-ea"/>
              </a:rPr>
              <a:t>4.3.1 </a:t>
            </a:r>
            <a:r>
              <a:rPr lang="zh-CN" altLang="en-US" b="1" dirty="0">
                <a:solidFill>
                  <a:srgbClr val="FF0000"/>
                </a:solidFill>
                <a:latin typeface="微软雅黑" panose="020B0503020204020204" pitchFamily="34" charset="-122"/>
                <a:ea typeface="微软雅黑" panose="020B0503020204020204" pitchFamily="34" charset="-122"/>
                <a:sym typeface="+mn-ea"/>
              </a:rPr>
              <a:t>工作原理和基本结构</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74700" lvl="1" indent="-342900">
              <a:lnSpc>
                <a:spcPct val="120000"/>
              </a:lnSpc>
              <a:buClr>
                <a:schemeClr val="accent2"/>
              </a:buClr>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4.3.2 </a:t>
            </a:r>
            <a:r>
              <a:rPr lang="zh-CN" altLang="en-US" b="1" dirty="0">
                <a:solidFill>
                  <a:srgbClr val="FFFFFF"/>
                </a:solidFill>
                <a:latin typeface="微软雅黑" panose="020B0503020204020204" pitchFamily="34" charset="-122"/>
                <a:ea typeface="微软雅黑" panose="020B0503020204020204" pitchFamily="34" charset="-122"/>
                <a:sym typeface="+mn-ea"/>
              </a:rPr>
              <a:t>地址的映像和变换</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Clr>
                <a:schemeClr val="accent2"/>
              </a:buClr>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4.3.3 Cache</a:t>
            </a:r>
            <a:r>
              <a:rPr lang="zh-CN" altLang="en-US" b="1" dirty="0">
                <a:solidFill>
                  <a:srgbClr val="FFFFFF"/>
                </a:solidFill>
                <a:latin typeface="微软雅黑" panose="020B0503020204020204" pitchFamily="34" charset="-122"/>
                <a:ea typeface="微软雅黑" panose="020B0503020204020204" pitchFamily="34" charset="-122"/>
                <a:sym typeface="+mn-ea"/>
              </a:rPr>
              <a:t>存储器的</a:t>
            </a:r>
            <a:r>
              <a:rPr lang="en-US" altLang="zh-CN" b="1" dirty="0">
                <a:solidFill>
                  <a:srgbClr val="FFFFFF"/>
                </a:solidFill>
                <a:latin typeface="微软雅黑" panose="020B0503020204020204" pitchFamily="34" charset="-122"/>
                <a:ea typeface="微软雅黑" panose="020B0503020204020204" pitchFamily="34" charset="-122"/>
                <a:sym typeface="+mn-ea"/>
              </a:rPr>
              <a:t>LRU</a:t>
            </a:r>
            <a:r>
              <a:rPr lang="zh-CN" altLang="en-US" b="1" dirty="0">
                <a:solidFill>
                  <a:srgbClr val="FFFFFF"/>
                </a:solidFill>
                <a:latin typeface="微软雅黑" panose="020B0503020204020204" pitchFamily="34" charset="-122"/>
                <a:ea typeface="微软雅黑" panose="020B0503020204020204" pitchFamily="34" charset="-122"/>
                <a:sym typeface="+mn-ea"/>
              </a:rPr>
              <a:t>替换算法的硬件实现</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Clr>
                <a:schemeClr val="accent2"/>
              </a:buClr>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4.3.4 Cache</a:t>
            </a:r>
            <a:r>
              <a:rPr lang="zh-CN" altLang="en-US" b="1" dirty="0">
                <a:solidFill>
                  <a:srgbClr val="FFFFFF"/>
                </a:solidFill>
                <a:latin typeface="微软雅黑" panose="020B0503020204020204" pitchFamily="34" charset="-122"/>
                <a:ea typeface="微软雅黑" panose="020B0503020204020204" pitchFamily="34" charset="-122"/>
                <a:sym typeface="+mn-ea"/>
              </a:rPr>
              <a:t>存储器的透明性及性能分析</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2" name="矩形 11"/>
          <p:cNvSpPr/>
          <p:nvPr>
            <p:custDataLst>
              <p:tags r:id="rId8"/>
            </p:custDataLst>
          </p:nvPr>
        </p:nvSpPr>
        <p:spPr>
          <a:xfrm flipH="1">
            <a:off x="436139" y="5220381"/>
            <a:ext cx="10562590" cy="728983"/>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矩形 12"/>
          <p:cNvSpPr/>
          <p:nvPr>
            <p:custDataLst>
              <p:tags r:id="rId9"/>
            </p:custDataLst>
          </p:nvPr>
        </p:nvSpPr>
        <p:spPr>
          <a:xfrm flipH="1">
            <a:off x="421494" y="4312768"/>
            <a:ext cx="10562590" cy="874628"/>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文本框 13"/>
          <p:cNvSpPr txBox="1"/>
          <p:nvPr/>
        </p:nvSpPr>
        <p:spPr>
          <a:xfrm>
            <a:off x="579168" y="4471621"/>
            <a:ext cx="5765800" cy="1061381"/>
          </a:xfrm>
          <a:prstGeom prst="rect">
            <a:avLst/>
          </a:prstGeom>
          <a:noFill/>
        </p:spPr>
        <p:txBody>
          <a:bodyPr wrap="square" rtlCol="0" anchor="t">
            <a:spAutoFit/>
          </a:bodyPr>
          <a:lstStyle/>
          <a:p>
            <a:pPr lvl="0">
              <a:lnSpc>
                <a:spcPct val="120000"/>
              </a:lnSpc>
            </a:pPr>
            <a:r>
              <a:rPr lang="en-US" altLang="zh-CN"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 4.4 Cache-</a:t>
            </a:r>
            <a:r>
              <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主存</a:t>
            </a:r>
            <a:r>
              <a:rPr lang="en-US" altLang="zh-CN"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rPr>
              <a:t>辅存三级层次</a:t>
            </a:r>
            <a:endPar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20000"/>
              </a:lnSpc>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6" name="文本框 15"/>
          <p:cNvSpPr txBox="1"/>
          <p:nvPr/>
        </p:nvSpPr>
        <p:spPr>
          <a:xfrm>
            <a:off x="568977" y="5327364"/>
            <a:ext cx="5765800" cy="728982"/>
          </a:xfrm>
          <a:prstGeom prst="rect">
            <a:avLst/>
          </a:prstGeom>
          <a:noFill/>
        </p:spPr>
        <p:txBody>
          <a:bodyPr wrap="square" rtlCol="0" anchor="t">
            <a:spAutoFit/>
          </a:bodyPr>
          <a:lstStyle/>
          <a:p>
            <a:pPr lvl="0">
              <a:lnSpc>
                <a:spcPct val="120000"/>
              </a:lnSpc>
            </a:pP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mn-ea"/>
              </a:rPr>
              <a:t>4.5 </a:t>
            </a:r>
            <a:r>
              <a:rPr lang="zh-CN" altLang="en-US"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mn-ea"/>
              </a:rPr>
              <a:t>主存保护</a:t>
            </a:r>
            <a:endParaRPr lang="zh-CN" altLang="en-US"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Tree>
    <p:custDataLst>
      <p:tags r:id="rId10"/>
    </p:custDataLst>
  </p:cSld>
  <p:clrMapOvr>
    <a:masterClrMapping/>
  </p:clrMapOvr>
  <p:transition spd="med">
    <p:push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13175"/>
            <a:ext cx="9433045" cy="818824"/>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从单级存储器到多级存储器</a:t>
            </a:r>
            <a:endParaRPr lang="zh-CN" altLang="en-US" sz="24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pic>
        <p:nvPicPr>
          <p:cNvPr id="1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2379" y="2308693"/>
            <a:ext cx="6013497" cy="3307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transition spd="med">
    <p:push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47863"/>
            <a:ext cx="10195560" cy="46458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25175"/>
            <a:ext cx="9433045" cy="4335192"/>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初次出现</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并不是生来就有的，其实在</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286</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时代，计算机还没有</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，这是因为当时的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速度不快，内存的速度完全可以满足系统的需求。</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直至</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386</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时代，当</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的速度不断进步，内存的速度却没有得到有效的提升，因此，</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内存便成为了系统传输的瓶颈</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，这样就算</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频率再上升，效能也不会增加。那么问题怎么解决呢？</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便由此诞生，早期的解决方案是</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在主板上加入</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64KB</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的速度比主存储器快，作为</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和内存的缓冲区域。这样使得系统性能迅速提高，人们也初次品尝到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的好处。</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其实</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386</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时也曾考虑过将</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改进</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内，但由于技术原因，</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的成品率十分低，故此</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80386</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最后也没加上</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发展史</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74097" y="285448"/>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31747" name="Rectangle 3"/>
          <p:cNvSpPr>
            <a:spLocks noGrp="1" noChangeArrowheads="1"/>
          </p:cNvSpPr>
          <p:nvPr>
            <p:ph type="body" idx="1"/>
          </p:nvPr>
        </p:nvSpPr>
        <p:spPr>
          <a:xfrm>
            <a:off x="1079724" y="1254458"/>
            <a:ext cx="7776210" cy="1288535"/>
          </a:xfrm>
        </p:spPr>
        <p:txBody>
          <a:bodyPr/>
          <a:lstStyle/>
          <a:p>
            <a:pPr>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Cache</a:t>
            </a:r>
            <a:r>
              <a:rPr lang="zh-CN" altLang="en-US" sz="2400" b="1" dirty="0">
                <a:solidFill>
                  <a:srgbClr val="FF0000"/>
                </a:solidFill>
                <a:latin typeface="微软雅黑" panose="020B0503020204020204" pitchFamily="34" charset="-122"/>
                <a:ea typeface="微软雅黑" panose="020B0503020204020204" pitchFamily="34" charset="-122"/>
              </a:rPr>
              <a:t>存储器（速度）</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p:txBody>
      </p:sp>
      <p:sp>
        <p:nvSpPr>
          <p:cNvPr id="2" name="矩形 1"/>
          <p:cNvSpPr/>
          <p:nvPr/>
        </p:nvSpPr>
        <p:spPr>
          <a:xfrm>
            <a:off x="1079724" y="4268038"/>
            <a:ext cx="9891355" cy="1636345"/>
          </a:xfrm>
          <a:prstGeom prst="rect">
            <a:avLst/>
          </a:prstGeom>
        </p:spPr>
        <p:txBody>
          <a:bodyPr wrap="square">
            <a:spAutoFit/>
          </a:bodyPr>
          <a:lstStyle/>
          <a:p>
            <a:pPr marL="864235" lvl="1" indent="-431800">
              <a:lnSpc>
                <a:spcPct val="90000"/>
              </a:lnSpc>
              <a:spcBef>
                <a:spcPts val="1700"/>
              </a:spcBef>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a:t>
            </a:r>
            <a:r>
              <a:rPr kumimoji="1" lang="en-US" altLang="zh-CN" sz="2000" dirty="0">
                <a:solidFill>
                  <a:srgbClr val="000000"/>
                </a:solidFill>
                <a:latin typeface="+mj-lt"/>
                <a:ea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看，速度接近于</a:t>
            </a:r>
            <a:r>
              <a:rPr kumimoji="1" lang="en-US" altLang="zh-CN" sz="2000" dirty="0">
                <a:solidFill>
                  <a:srgbClr val="000000"/>
                </a:solidFill>
                <a:latin typeface="+mj-lt"/>
                <a:ea typeface="微软雅黑" panose="020B0503020204020204" pitchFamily="34" charset="-122"/>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，容量是主存的，每位价格是接近于主存的；</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864235" lvl="1" indent="-431800">
              <a:lnSpc>
                <a:spcPct val="90000"/>
              </a:lnSpc>
              <a:spcBef>
                <a:spcPts val="1700"/>
              </a:spcBef>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因为</a:t>
            </a:r>
            <a:r>
              <a:rPr kumimoji="1" lang="en-US" altLang="zh-CN" sz="2000" dirty="0">
                <a:solidFill>
                  <a:srgbClr val="000000"/>
                </a:solidFill>
                <a:latin typeface="+mj-lt"/>
                <a:ea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和主存的速度只差一个数量级，信息在</a:t>
            </a:r>
            <a:r>
              <a:rPr kumimoji="1" lang="en-US" altLang="zh-CN" sz="2000" dirty="0">
                <a:solidFill>
                  <a:srgbClr val="000000"/>
                </a:solidFill>
                <a:latin typeface="+mj-lt"/>
                <a:ea typeface="微软雅黑" panose="020B0503020204020204" pitchFamily="34" charset="-122"/>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与主存之间的传送只能全部用辅助硬件完成。</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864235" lvl="1" indent="-431800">
              <a:lnSpc>
                <a:spcPct val="90000"/>
              </a:lnSpc>
              <a:spcBef>
                <a:spcPts val="1700"/>
              </a:spcBef>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因此，</a:t>
            </a:r>
            <a:r>
              <a:rPr kumimoji="1" lang="en-US" altLang="zh-CN" sz="2000" dirty="0">
                <a:solidFill>
                  <a:srgbClr val="000000"/>
                </a:solidFill>
                <a:latin typeface="+mj-lt"/>
                <a:ea typeface="微软雅黑" panose="020B0503020204020204" pitchFamily="34" charset="-122"/>
              </a:rPr>
              <a:t>Cache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存储器不仅对应用程序员是透明的，对系统程序员也是透明的。</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749" name="Group 3"/>
          <p:cNvGrpSpPr/>
          <p:nvPr/>
        </p:nvGrpSpPr>
        <p:grpSpPr bwMode="auto">
          <a:xfrm>
            <a:off x="3124674" y="2057532"/>
            <a:ext cx="5271142" cy="1945279"/>
            <a:chOff x="614" y="1716"/>
            <a:chExt cx="4426" cy="1777"/>
          </a:xfrm>
        </p:grpSpPr>
        <p:sp>
          <p:nvSpPr>
            <p:cNvPr id="31750" name="Rectangle 4"/>
            <p:cNvSpPr>
              <a:spLocks noChangeArrowheads="1"/>
            </p:cNvSpPr>
            <p:nvPr/>
          </p:nvSpPr>
          <p:spPr bwMode="auto">
            <a:xfrm>
              <a:off x="2244" y="2820"/>
              <a:ext cx="1042" cy="67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高速缓冲</a:t>
              </a:r>
              <a:endParaRPr kumimoji="1" lang="zh-CN" altLang="en-US" sz="2000" b="0" dirty="0">
                <a:solidFill>
                  <a:schemeClr val="bg1"/>
                </a:solidFill>
                <a:latin typeface="微软雅黑" panose="020B0503020204020204" pitchFamily="34" charset="-122"/>
                <a:ea typeface="微软雅黑" panose="020B0503020204020204" pitchFamily="34" charset="-122"/>
              </a:endParaRPr>
            </a:p>
            <a:p>
              <a:pPr algn="ctr" fontAlgn="ctr">
                <a:spcBef>
                  <a:spcPct val="0"/>
                </a:spcBef>
                <a:buClrTx/>
                <a:buNone/>
              </a:pPr>
              <a:r>
                <a:rPr kumimoji="1" lang="en-US" altLang="zh-CN" sz="2000" b="0" dirty="0">
                  <a:solidFill>
                    <a:schemeClr val="bg1"/>
                  </a:solidFill>
                  <a:latin typeface="+mj-lt"/>
                  <a:ea typeface="微软雅黑" panose="020B0503020204020204" pitchFamily="34" charset="-122"/>
                </a:rPr>
                <a:t>Cache</a:t>
              </a:r>
              <a:endParaRPr kumimoji="1" lang="en-US" altLang="zh-CN" sz="2000" b="0" dirty="0">
                <a:solidFill>
                  <a:schemeClr val="bg1"/>
                </a:solidFill>
                <a:latin typeface="+mj-lt"/>
                <a:ea typeface="微软雅黑" panose="020B0503020204020204" pitchFamily="34" charset="-122"/>
              </a:endParaRPr>
            </a:p>
          </p:txBody>
        </p:sp>
        <p:sp>
          <p:nvSpPr>
            <p:cNvPr id="31751" name="Rectangle 5"/>
            <p:cNvSpPr>
              <a:spLocks noChangeArrowheads="1"/>
            </p:cNvSpPr>
            <p:nvPr/>
          </p:nvSpPr>
          <p:spPr bwMode="auto">
            <a:xfrm>
              <a:off x="4128" y="2880"/>
              <a:ext cx="912" cy="59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主存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a:p>
              <a:pPr algn="ctr" eaLnBrk="1" fontAlgn="ctr" hangingPunct="1">
                <a:spcBef>
                  <a:spcPct val="0"/>
                </a:spcBef>
                <a:buClrTx/>
                <a:buNone/>
              </a:pPr>
              <a:r>
                <a:rPr kumimoji="1" lang="en-US" altLang="zh-CN" sz="2000" b="0" dirty="0">
                  <a:solidFill>
                    <a:schemeClr val="bg1"/>
                  </a:solidFill>
                  <a:latin typeface="+mj-lt"/>
                  <a:ea typeface="微软雅黑" panose="020B0503020204020204" pitchFamily="34" charset="-122"/>
                </a:rPr>
                <a:t>M</a:t>
              </a:r>
              <a:endParaRPr kumimoji="1" lang="en-US" altLang="zh-CN" sz="2000" b="0" dirty="0">
                <a:solidFill>
                  <a:schemeClr val="bg1"/>
                </a:solidFill>
                <a:latin typeface="+mj-lt"/>
                <a:ea typeface="微软雅黑" panose="020B0503020204020204" pitchFamily="34" charset="-122"/>
              </a:endParaRPr>
            </a:p>
          </p:txBody>
        </p:sp>
        <p:sp>
          <p:nvSpPr>
            <p:cNvPr id="31752" name="Line 6"/>
            <p:cNvSpPr>
              <a:spLocks noChangeShapeType="1"/>
            </p:cNvSpPr>
            <p:nvPr/>
          </p:nvSpPr>
          <p:spPr bwMode="auto">
            <a:xfrm>
              <a:off x="3168" y="3024"/>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 name="Line 7"/>
            <p:cNvSpPr>
              <a:spLocks noChangeShapeType="1"/>
            </p:cNvSpPr>
            <p:nvPr/>
          </p:nvSpPr>
          <p:spPr bwMode="auto">
            <a:xfrm flipH="1">
              <a:off x="3168" y="3216"/>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4" name="Rectangle 8"/>
            <p:cNvSpPr>
              <a:spLocks noChangeArrowheads="1"/>
            </p:cNvSpPr>
            <p:nvPr/>
          </p:nvSpPr>
          <p:spPr bwMode="auto">
            <a:xfrm>
              <a:off x="2707" y="1716"/>
              <a:ext cx="1717" cy="53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辅助硬件设备</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31755" name="Line 9"/>
            <p:cNvSpPr>
              <a:spLocks noChangeShapeType="1"/>
            </p:cNvSpPr>
            <p:nvPr/>
          </p:nvSpPr>
          <p:spPr bwMode="auto">
            <a:xfrm flipH="1">
              <a:off x="2688" y="2208"/>
              <a:ext cx="528"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6" name="Line 10"/>
            <p:cNvSpPr>
              <a:spLocks noChangeShapeType="1"/>
            </p:cNvSpPr>
            <p:nvPr/>
          </p:nvSpPr>
          <p:spPr bwMode="auto">
            <a:xfrm>
              <a:off x="3936" y="2208"/>
              <a:ext cx="672"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7" name="Text Box 11"/>
            <p:cNvSpPr txBox="1">
              <a:spLocks noChangeArrowheads="1"/>
            </p:cNvSpPr>
            <p:nvPr/>
          </p:nvSpPr>
          <p:spPr bwMode="auto">
            <a:xfrm>
              <a:off x="614" y="1762"/>
              <a:ext cx="1770"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从</a:t>
              </a:r>
              <a:r>
                <a:rPr kumimoji="1" lang="en-US" altLang="zh-CN" sz="2000" b="0" dirty="0">
                  <a:latin typeface="+mj-lt"/>
                  <a:ea typeface="微软雅黑" panose="020B0503020204020204" pitchFamily="34" charset="-122"/>
                </a:rPr>
                <a:t>CPU</a:t>
              </a:r>
              <a:r>
                <a:rPr kumimoji="1" lang="zh-CN" altLang="en-US" sz="2000" b="0" dirty="0">
                  <a:latin typeface="微软雅黑" panose="020B0503020204020204" pitchFamily="34" charset="-122"/>
                  <a:ea typeface="微软雅黑" panose="020B0503020204020204" pitchFamily="34" charset="-122"/>
                </a:rPr>
                <a:t>看，</a:t>
              </a:r>
              <a:endParaRPr kumimoji="1" lang="zh-CN" altLang="en-US" sz="2000" b="0" dirty="0">
                <a:latin typeface="微软雅黑" panose="020B0503020204020204" pitchFamily="34" charset="-122"/>
                <a:ea typeface="微软雅黑" panose="020B0503020204020204" pitchFamily="34" charset="-122"/>
              </a:endParaRPr>
            </a:p>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速度是</a:t>
              </a:r>
              <a:r>
                <a:rPr kumimoji="1" lang="en-US" altLang="zh-CN" sz="2000" b="0" dirty="0">
                  <a:latin typeface="+mj-lt"/>
                  <a:ea typeface="微软雅黑" panose="020B0503020204020204" pitchFamily="34" charset="-122"/>
                </a:rPr>
                <a:t>Cache</a:t>
              </a:r>
              <a:r>
                <a:rPr kumimoji="1" lang="zh-CN" altLang="en-US" sz="2000" b="0" dirty="0">
                  <a:latin typeface="微软雅黑" panose="020B0503020204020204" pitchFamily="34" charset="-122"/>
                  <a:ea typeface="微软雅黑" panose="020B0503020204020204" pitchFamily="34" charset="-122"/>
                </a:rPr>
                <a:t>的，</a:t>
              </a:r>
              <a:endParaRPr kumimoji="1" lang="zh-CN" altLang="en-US" sz="2000" b="0" dirty="0">
                <a:latin typeface="微软雅黑" panose="020B0503020204020204" pitchFamily="34" charset="-122"/>
                <a:ea typeface="微软雅黑" panose="020B0503020204020204" pitchFamily="34" charset="-122"/>
              </a:endParaRPr>
            </a:p>
            <a:p>
              <a:pP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容量是辅存的。</a:t>
              </a:r>
              <a:endParaRPr kumimoji="1" lang="zh-CN" altLang="en-US" sz="2000" b="0" dirty="0">
                <a:latin typeface="微软雅黑" panose="020B0503020204020204" pitchFamily="34" charset="-122"/>
                <a:ea typeface="微软雅黑" panose="020B0503020204020204" pitchFamily="34" charset="-122"/>
              </a:endParaRPr>
            </a:p>
          </p:txBody>
        </p:sp>
        <p:sp>
          <p:nvSpPr>
            <p:cNvPr id="31758" name="Rectangle 14"/>
            <p:cNvSpPr>
              <a:spLocks noChangeArrowheads="1"/>
            </p:cNvSpPr>
            <p:nvPr/>
          </p:nvSpPr>
          <p:spPr bwMode="auto">
            <a:xfrm>
              <a:off x="614" y="2806"/>
              <a:ext cx="1064" cy="67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en-US" altLang="zh-CN" sz="2000" b="0" dirty="0">
                  <a:solidFill>
                    <a:schemeClr val="bg1"/>
                  </a:solidFill>
                  <a:latin typeface="+mj-lt"/>
                  <a:ea typeface="微软雅黑" panose="020B0503020204020204" pitchFamily="34" charset="-122"/>
                </a:rPr>
                <a:t>CPU</a:t>
              </a:r>
              <a:endParaRPr kumimoji="1" lang="en-US" altLang="zh-CN" sz="2000" b="0" dirty="0">
                <a:solidFill>
                  <a:schemeClr val="bg1"/>
                </a:solidFill>
                <a:latin typeface="+mj-lt"/>
                <a:ea typeface="微软雅黑" panose="020B0503020204020204" pitchFamily="34" charset="-122"/>
              </a:endParaRPr>
            </a:p>
          </p:txBody>
        </p:sp>
        <p:sp>
          <p:nvSpPr>
            <p:cNvPr id="31759" name="Line 15"/>
            <p:cNvSpPr>
              <a:spLocks noChangeShapeType="1"/>
            </p:cNvSpPr>
            <p:nvPr/>
          </p:nvSpPr>
          <p:spPr bwMode="auto">
            <a:xfrm>
              <a:off x="1584" y="3024"/>
              <a:ext cx="72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60" name="Line 16"/>
            <p:cNvSpPr>
              <a:spLocks noChangeShapeType="1"/>
            </p:cNvSpPr>
            <p:nvPr/>
          </p:nvSpPr>
          <p:spPr bwMode="auto">
            <a:xfrm flipH="1">
              <a:off x="1584" y="3216"/>
              <a:ext cx="72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med">
    <p:push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11855"/>
            <a:ext cx="10195560" cy="468188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163855"/>
            <a:ext cx="9433045" cy="390044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新的发展</a:t>
            </a: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处理器内置 </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的速度不断进步，而外置</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受系统总线的影响已经不能完全满足</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发展的要求，到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486</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时代，</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终于把</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放进</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核心</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80486</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内置了</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8KB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，由于处于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内，指令传输速度更有效率，但由于片内的容量太少，故此当时还是有板上集成缓存</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(On Board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2000" spc="15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L1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。当时的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就像今天内存一样，是可以插在主板上使用的，不过价格昂贵。</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发展史</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35863"/>
            <a:ext cx="10195560" cy="46698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13175"/>
            <a:ext cx="9433045" cy="3831137"/>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的演进</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进入了</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时代，</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芯片商不断去增加</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的容量去加强效能，当</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16KB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时，对手就加入更多，到达</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32KB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甚至</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64KB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，当时</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AMD</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K6-2</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更有高达</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84KB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L1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L1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的容量再高，效能也不会太显注，战场开始漫延至</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还记得赛扬刚诞生的时候由于没有集成</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导致性能极低，因此</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不得不在随后的赛扬处理器中重新加入</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。可见</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的对于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集成到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后）整体性能至关重要</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发展史</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307871"/>
            <a:ext cx="10195560" cy="4585864"/>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13175"/>
            <a:ext cx="9433045" cy="4202941"/>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整合</a:t>
            </a: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endPar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到了</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 Pentium Pro</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终于把</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放在</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内，令</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速度也加快了，不过却不是在核心内，那时</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Pro</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内采用双芯片，</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L1 + Die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及</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，但由于要把两颗芯片封装，时常会压坏芯片，因此成品率不高。那么如何解决这个问题？</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是很有办法的。</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后来采用了</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On-Card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II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改用了</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Slot 1</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，把</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放在卡内而不用封装。虽然效能不俗却十分仰贵，所以</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推出了没有</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Celeron</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版本。同时期的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AMD</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也采用了和</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同样的办法使用</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Slot A </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发展史</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47863"/>
            <a:ext cx="10195560" cy="46458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13175"/>
            <a:ext cx="9629961" cy="3915144"/>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真正</a:t>
            </a: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On-Die Cache</a:t>
            </a:r>
            <a:endPar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由于卡匣式太贵，</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又再次用回</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Socket</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与塑料封装，同时由于制程的进步，</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也放在核心内，初时的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III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拥有</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512KB L2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，早期的也产生过</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slot 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结构的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III,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在卡内出现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512k 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但和早期的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socket 370</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结构的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III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一样</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只有核心速度的一半，到后来进步至</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256KB </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但行全速。此时期的代表做就是</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Pentium III</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en-US" altLang="zh-CN"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L3 Cache</a:t>
            </a: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诞生</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随着</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位处理器的诞生，</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已经把高速的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L3</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加入到其</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Itanium 2</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当中。</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高速缓冲存储器</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发展史</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8317230" y="1999615"/>
            <a:ext cx="2676525" cy="1720215"/>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形状 52"/>
          <p:cNvSpPr/>
          <p:nvPr>
            <p:custDataLst>
              <p:tags r:id="rId2"/>
            </p:custDataLst>
          </p:nvPr>
        </p:nvSpPr>
        <p:spPr>
          <a:xfrm>
            <a:off x="589280" y="1999615"/>
            <a:ext cx="8499475" cy="1720215"/>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3"/>
            </p:custDataLst>
          </p:nvPr>
        </p:nvSpPr>
        <p:spPr>
          <a:xfrm>
            <a:off x="503571" y="2519535"/>
            <a:ext cx="7662935" cy="918322"/>
          </a:xfrm>
          <a:prstGeom prst="rect">
            <a:avLst/>
          </a:prstGeom>
          <a:noFill/>
        </p:spPr>
        <p:txBody>
          <a:bodyPr wrap="square" lIns="85040" tIns="44221" rIns="85040" bIns="44221" rtlCol="0">
            <a:normAutofit/>
          </a:bodyPr>
          <a:lstStyle>
            <a:defPPr>
              <a:defRPr lang="zh-CN"/>
            </a:defPPr>
            <a:lvl1pPr fontAlgn="auto">
              <a:lnSpc>
                <a:spcPct val="130000"/>
              </a:lnSpc>
              <a:spcAft>
                <a:spcPts val="1000"/>
              </a:spcAft>
              <a:defRPr sz="1600" spc="150"/>
            </a:lvl1pPr>
          </a:lstStyle>
          <a:p>
            <a:pPr lvl="1"/>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为弥补主存速度的不足，在处理机和主存之间设置一个高速、小容量的</a:t>
            </a:r>
            <a:r>
              <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Cache</a:t>
            </a: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，构成</a:t>
            </a:r>
            <a:r>
              <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Cache-</a:t>
            </a: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主存存储层次。</a:t>
            </a:r>
            <a:endPar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矩形 42"/>
          <p:cNvSpPr/>
          <p:nvPr>
            <p:custDataLst>
              <p:tags r:id="rId4"/>
            </p:custDataLst>
          </p:nvPr>
        </p:nvSpPr>
        <p:spPr>
          <a:xfrm>
            <a:off x="8317230" y="3882390"/>
            <a:ext cx="2676525" cy="17202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p:nvPr>
            <p:custDataLst>
              <p:tags r:id="rId5"/>
            </p:custDataLst>
          </p:nvPr>
        </p:nvSpPr>
        <p:spPr>
          <a:xfrm>
            <a:off x="594360" y="3882390"/>
            <a:ext cx="8756650" cy="1720215"/>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6"/>
            </p:custDataLst>
          </p:nvPr>
        </p:nvSpPr>
        <p:spPr>
          <a:xfrm>
            <a:off x="611703" y="4352268"/>
            <a:ext cx="6749931" cy="918210"/>
          </a:xfrm>
          <a:prstGeom prst="rect">
            <a:avLst/>
          </a:prstGeom>
          <a:noFill/>
        </p:spPr>
        <p:txBody>
          <a:bodyPr wrap="square" lIns="85040" tIns="44221" rIns="85040" bIns="44221" rtlCol="0">
            <a:normAutofit/>
          </a:bodyPr>
          <a:lstStyle>
            <a:defPPr>
              <a:defRPr lang="zh-CN"/>
            </a:defPPr>
            <a:lvl1pPr fontAlgn="auto">
              <a:lnSpc>
                <a:spcPct val="130000"/>
              </a:lnSpc>
              <a:spcAft>
                <a:spcPts val="1000"/>
              </a:spcAft>
              <a:defRPr sz="1600" spc="150"/>
            </a:lvl1pPr>
          </a:lstStyle>
          <a:p>
            <a:pPr marL="342900" lvl="1" fontAlgn="ctr">
              <a:lnSpc>
                <a:spcPct val="120000"/>
              </a:lnSpc>
              <a:spcBef>
                <a:spcPts val="0"/>
              </a:spcBef>
              <a:spcAft>
                <a:spcPts val="0"/>
              </a:spcAft>
              <a:buClr>
                <a:schemeClr val="accent5"/>
              </a:buClr>
              <a:buSzPct val="130000"/>
            </a:pPr>
            <a:r>
              <a:rPr lang="zh-CN" altLang="en-US" sz="2000" dirty="0">
                <a:solidFill>
                  <a:srgbClr val="FFFFFF"/>
                </a:solidFill>
                <a:ea typeface="微软雅黑" panose="020B0503020204020204" pitchFamily="34" charset="-122"/>
              </a:rPr>
              <a:t>从</a:t>
            </a:r>
            <a:r>
              <a:rPr lang="en-US" altLang="zh-CN" sz="2000" dirty="0">
                <a:solidFill>
                  <a:srgbClr val="FFFFFF"/>
                </a:solidFill>
                <a:ea typeface="微软雅黑" panose="020B0503020204020204" pitchFamily="34" charset="-122"/>
              </a:rPr>
              <a:t>CPU</a:t>
            </a:r>
            <a:r>
              <a:rPr lang="zh-CN" altLang="en-US" sz="2000" dirty="0">
                <a:solidFill>
                  <a:srgbClr val="FFFFFF"/>
                </a:solidFill>
                <a:ea typeface="微软雅黑" panose="020B0503020204020204" pitchFamily="34" charset="-122"/>
              </a:rPr>
              <a:t>看，速度接近于</a:t>
            </a:r>
            <a:r>
              <a:rPr lang="en-US" altLang="zh-CN" sz="2000" dirty="0">
                <a:solidFill>
                  <a:srgbClr val="FFFFFF"/>
                </a:solidFill>
                <a:ea typeface="微软雅黑" panose="020B0503020204020204" pitchFamily="34" charset="-122"/>
              </a:rPr>
              <a:t>Cache</a:t>
            </a:r>
            <a:r>
              <a:rPr lang="zh-CN" altLang="en-US" sz="2000" dirty="0">
                <a:solidFill>
                  <a:srgbClr val="FFFFFF"/>
                </a:solidFill>
                <a:ea typeface="微软雅黑" panose="020B0503020204020204" pitchFamily="34" charset="-122"/>
              </a:rPr>
              <a:t>，容量接近于主存。</a:t>
            </a:r>
            <a:endParaRPr lang="zh-CN" altLang="en-US" sz="2000" dirty="0">
              <a:solidFill>
                <a:srgbClr val="FFFFFF"/>
              </a:solidFill>
              <a:ea typeface="微软雅黑" panose="020B0503020204020204" pitchFamily="34" charset="-122"/>
            </a:endParaRPr>
          </a:p>
        </p:txBody>
      </p:sp>
      <p:cxnSp>
        <p:nvCxnSpPr>
          <p:cNvPr id="3" name="直接连接符 2"/>
          <p:cNvCxnSpPr/>
          <p:nvPr>
            <p:custDataLst>
              <p:tags r:id="rId7"/>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sp>
        <p:nvSpPr>
          <p:cNvPr id="2" name="AutoShape 4"/>
          <p:cNvSpPr>
            <a:spLocks noChangeArrowheads="1"/>
          </p:cNvSpPr>
          <p:nvPr/>
        </p:nvSpPr>
        <p:spPr bwMode="gray">
          <a:xfrm flipV="1">
            <a:off x="9072245" y="2159635"/>
            <a:ext cx="1614170" cy="1474470"/>
          </a:xfrm>
          <a:prstGeom prst="upArrow">
            <a:avLst>
              <a:gd name="adj1" fmla="val 66602"/>
              <a:gd name="adj2" fmla="val 48259"/>
            </a:avLst>
          </a:prstGeom>
          <a:gradFill rotWithShape="1">
            <a:gsLst>
              <a:gs pos="0">
                <a:schemeClr val="bg1"/>
              </a:gs>
              <a:gs pos="100000">
                <a:schemeClr val="accent2">
                  <a:lumMod val="95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endParaRPr lang="zh-CN" altLang="en-US" sz="1800" b="0">
              <a:solidFill>
                <a:schemeClr val="tx1"/>
              </a:solidFill>
              <a:latin typeface="Times New Roman" panose="02020603050405020304" pitchFamily="18" charset="0"/>
            </a:endParaRPr>
          </a:p>
        </p:txBody>
      </p:sp>
      <p:sp>
        <p:nvSpPr>
          <p:cNvPr id="5" name="文本框 4"/>
          <p:cNvSpPr txBox="1"/>
          <p:nvPr/>
        </p:nvSpPr>
        <p:spPr>
          <a:xfrm>
            <a:off x="575310" y="1223645"/>
            <a:ext cx="5765800" cy="460375"/>
          </a:xfrm>
          <a:prstGeom prst="rect">
            <a:avLst/>
          </a:prstGeom>
          <a:noFill/>
        </p:spPr>
        <p:txBody>
          <a:bodyPr wrap="square" rtlCol="0" anchor="t">
            <a:spAutoFit/>
          </a:bodyPr>
          <a:lstStyle/>
          <a:p>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高度缓冲（</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Cache</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）存储器</a:t>
            </a:r>
            <a:endPar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1" name="图片 10" descr="微信截图_20240112211134"/>
          <p:cNvPicPr>
            <a:picLocks noChangeAspect="1"/>
          </p:cNvPicPr>
          <p:nvPr>
            <p:custDataLst>
              <p:tags r:id="rId9"/>
            </p:custDataLst>
          </p:nvPr>
        </p:nvPicPr>
        <p:blipFill>
          <a:blip r:embed="rId10"/>
          <a:stretch>
            <a:fillRect/>
          </a:stretch>
        </p:blipFill>
        <p:spPr>
          <a:xfrm>
            <a:off x="9216390" y="201295"/>
            <a:ext cx="1895475" cy="485775"/>
          </a:xfrm>
          <a:prstGeom prst="rect">
            <a:avLst/>
          </a:prstGeom>
        </p:spPr>
      </p:pic>
    </p:spTree>
    <p:custDataLst>
      <p:tags r:id="rId11"/>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Cache</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存储器的基本结构</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900" y="1079847"/>
            <a:ext cx="6336704" cy="490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6"/>
    </p:custDataLst>
  </p:cSld>
  <p:clrMapOvr>
    <a:masterClrMapping/>
  </p:clrMapOvr>
  <p:transition spd="med">
    <p:push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7" name="AutoShape 5"/>
          <p:cNvSpPr>
            <a:spLocks noChangeArrowheads="1"/>
          </p:cNvSpPr>
          <p:nvPr/>
        </p:nvSpPr>
        <p:spPr bwMode="auto">
          <a:xfrm>
            <a:off x="3672012" y="4047198"/>
            <a:ext cx="3517595" cy="348009"/>
          </a:xfrm>
          <a:prstGeom prst="flowChartProcess">
            <a:avLst/>
          </a:prstGeom>
          <a:noFill/>
          <a:ln w="38100" algn="ctr">
            <a:solidFill>
              <a:srgbClr val="FF0000"/>
            </a:solidFill>
            <a:miter lim="800000"/>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 name="Line 7"/>
          <p:cNvSpPr>
            <a:spLocks noChangeShapeType="1"/>
          </p:cNvSpPr>
          <p:nvPr/>
        </p:nvSpPr>
        <p:spPr bwMode="auto">
          <a:xfrm>
            <a:off x="2159844" y="3816151"/>
            <a:ext cx="7761210" cy="0"/>
          </a:xfrm>
          <a:prstGeom prst="line">
            <a:avLst/>
          </a:prstGeom>
          <a:noFill/>
          <a:ln w="635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pic>
        <p:nvPicPr>
          <p:cNvPr id="13" name="图片 12"/>
          <p:cNvPicPr>
            <a:picLocks noChangeAspect="1"/>
          </p:cNvPicPr>
          <p:nvPr/>
        </p:nvPicPr>
        <p:blipFill>
          <a:blip r:embed="rId5"/>
          <a:stretch>
            <a:fillRect/>
          </a:stretch>
        </p:blipFill>
        <p:spPr>
          <a:xfrm>
            <a:off x="2951932" y="1121961"/>
            <a:ext cx="6654958" cy="4862082"/>
          </a:xfrm>
          <a:prstGeom prst="rect">
            <a:avLst/>
          </a:prstGeom>
        </p:spPr>
      </p:pic>
    </p:spTree>
    <p:custDataLst>
      <p:tags r:id="rId6"/>
    </p:custDataLst>
  </p:cSld>
  <p:clrMapOvr>
    <a:masterClrMapping/>
  </p:clrMapOvr>
  <p:transition spd="med">
    <p:push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721994" y="1970021"/>
            <a:ext cx="10075545" cy="3659505"/>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5" name="矩形 14"/>
          <p:cNvSpPr/>
          <p:nvPr>
            <p:custDataLst>
              <p:tags r:id="rId2"/>
            </p:custDataLst>
          </p:nvPr>
        </p:nvSpPr>
        <p:spPr>
          <a:xfrm>
            <a:off x="922707" y="2181032"/>
            <a:ext cx="4824049" cy="3325714"/>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把主存和</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机械等分成相同大小的块（行），块比页小得多，通常块的大小是页的几十分之一到几百分之一；</a:t>
            </a:r>
            <a:endPar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457200" fontAlgn="ctr">
              <a:lnSpc>
                <a:spcPct val="130000"/>
              </a:lnSpc>
              <a:spcBef>
                <a:spcPts val="0"/>
              </a:spcBef>
              <a:spcAft>
                <a:spcPts val="0"/>
              </a:spcAft>
              <a:buClr>
                <a:srgbClr val="000000"/>
              </a:buClr>
              <a:buSzPct val="100000"/>
              <a:buFont typeface="+mj-ea"/>
              <a:buAutoNum type="circleNumDbPlain"/>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访问</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的时间是访问主存时间的</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1/10</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085850" lvl="2" indent="-342900" fontAlgn="ctr">
              <a:lnSpc>
                <a:spcPct val="130000"/>
              </a:lnSpc>
              <a:spcBef>
                <a:spcPts val="0"/>
              </a:spcBef>
              <a:spcAft>
                <a:spcPts val="0"/>
              </a:spcAft>
              <a:buSzPct val="100000"/>
              <a:buFont typeface="Wingdings" panose="05000000000000000000" charset="0"/>
              <a:buChar char="ü"/>
            </a:pPr>
            <a:r>
              <a:rPr lang="en-US" altLang="zh-CN" sz="2000" spc="150" dirty="0" err="1">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ScienceMark</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测试系统</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085850" lvl="2" indent="-342900" fontAlgn="ctr">
              <a:lnSpc>
                <a:spcPct val="130000"/>
              </a:lnSpc>
              <a:spcBef>
                <a:spcPts val="0"/>
              </a:spcBef>
              <a:spcAft>
                <a:spcPts val="0"/>
              </a:spcAft>
              <a:buSzPct val="100000"/>
              <a:buFont typeface="Wingdings" panose="05000000000000000000" charset="0"/>
              <a:buChar char="ü"/>
            </a:pP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6" name="矩形 15"/>
          <p:cNvSpPr/>
          <p:nvPr>
            <p:custDataLst>
              <p:tags r:id="rId3"/>
            </p:custDataLst>
          </p:nvPr>
        </p:nvSpPr>
        <p:spPr>
          <a:xfrm>
            <a:off x="6079634" y="2014136"/>
            <a:ext cx="4717897" cy="3659505"/>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startAt="3"/>
            </a:pPr>
            <a:r>
              <a:rPr lang="zh-CN" altLang="en-US" sz="2000" spc="150" dirty="0">
                <a:solidFill>
                  <a:srgbClr val="FF0000"/>
                </a:solidFill>
                <a:latin typeface="Arial" panose="020B0604020202020204" pitchFamily="34" charset="0"/>
                <a:ea typeface="微软雅黑" panose="020B0503020204020204" pitchFamily="34" charset="-122"/>
              </a:rPr>
              <a:t>由于</a:t>
            </a:r>
            <a:r>
              <a:rPr lang="en-US" altLang="zh-CN" sz="2000" spc="150" dirty="0">
                <a:solidFill>
                  <a:srgbClr val="FF0000"/>
                </a:solidFill>
                <a:latin typeface="Arial" panose="020B0604020202020204" pitchFamily="34" charset="0"/>
                <a:ea typeface="微软雅黑" panose="020B0503020204020204" pitchFamily="34" charset="-122"/>
              </a:rPr>
              <a:t>CPU</a:t>
            </a:r>
            <a:r>
              <a:rPr lang="zh-CN" altLang="en-US" sz="2000" spc="150" dirty="0">
                <a:solidFill>
                  <a:srgbClr val="FF0000"/>
                </a:solidFill>
                <a:latin typeface="Arial" panose="020B0604020202020204" pitchFamily="34" charset="0"/>
                <a:ea typeface="微软雅黑" panose="020B0503020204020204" pitchFamily="34" charset="-122"/>
              </a:rPr>
              <a:t>的速度快，希望</a:t>
            </a:r>
            <a:r>
              <a:rPr lang="en-US" altLang="zh-CN" sz="2000" spc="150" dirty="0">
                <a:solidFill>
                  <a:srgbClr val="FF0000"/>
                </a:solidFill>
                <a:latin typeface="Arial" panose="020B0604020202020204" pitchFamily="34" charset="0"/>
                <a:ea typeface="微软雅黑" panose="020B0503020204020204" pitchFamily="34" charset="-122"/>
              </a:rPr>
              <a:t>Cache</a:t>
            </a:r>
            <a:r>
              <a:rPr lang="zh-CN" altLang="en-US" sz="2000" spc="150" dirty="0">
                <a:solidFill>
                  <a:srgbClr val="FF0000"/>
                </a:solidFill>
                <a:latin typeface="Arial" panose="020B0604020202020204" pitchFamily="34" charset="0"/>
                <a:ea typeface="微软雅黑" panose="020B0503020204020204" pitchFamily="34" charset="-122"/>
              </a:rPr>
              <a:t>能与之匹配。所以，</a:t>
            </a:r>
            <a:r>
              <a:rPr lang="en-US" altLang="zh-CN" sz="2000" spc="150" dirty="0">
                <a:solidFill>
                  <a:srgbClr val="FF0000"/>
                </a:solidFill>
                <a:latin typeface="Arial" panose="020B0604020202020204" pitchFamily="34" charset="0"/>
                <a:ea typeface="微软雅黑" panose="020B0503020204020204" pitchFamily="34" charset="-122"/>
              </a:rPr>
              <a:t>Cache</a:t>
            </a:r>
            <a:r>
              <a:rPr lang="zh-CN" altLang="en-US" sz="2000" spc="150" dirty="0">
                <a:solidFill>
                  <a:srgbClr val="FF0000"/>
                </a:solidFill>
                <a:latin typeface="Arial" panose="020B0604020202020204" pitchFamily="34" charset="0"/>
                <a:ea typeface="微软雅黑" panose="020B0503020204020204" pitchFamily="34" charset="-122"/>
              </a:rPr>
              <a:t>采用与</a:t>
            </a:r>
            <a:r>
              <a:rPr lang="en-US" altLang="zh-CN" sz="2000" spc="150" dirty="0">
                <a:solidFill>
                  <a:srgbClr val="FF0000"/>
                </a:solidFill>
                <a:latin typeface="Arial" panose="020B0604020202020204" pitchFamily="34" charset="0"/>
                <a:ea typeface="微软雅黑" panose="020B0503020204020204" pitchFamily="34" charset="-122"/>
              </a:rPr>
              <a:t>CPU</a:t>
            </a:r>
            <a:r>
              <a:rPr lang="zh-CN" altLang="en-US" sz="2000" spc="150" dirty="0">
                <a:solidFill>
                  <a:srgbClr val="FF0000"/>
                </a:solidFill>
                <a:latin typeface="Arial" panose="020B0604020202020204" pitchFamily="34" charset="0"/>
                <a:ea typeface="微软雅黑" panose="020B0503020204020204" pitchFamily="34" charset="-122"/>
              </a:rPr>
              <a:t>同类型的半导体工艺构成</a:t>
            </a:r>
            <a:r>
              <a:rPr lang="zh-CN" altLang="en-US" sz="2000" spc="150" dirty="0">
                <a:solidFill>
                  <a:schemeClr val="dk1">
                    <a:lumMod val="75000"/>
                  </a:schemeClr>
                </a:solidFill>
                <a:latin typeface="Arial" panose="020B0604020202020204" pitchFamily="34" charset="0"/>
                <a:ea typeface="微软雅黑" panose="020B0503020204020204" pitchFamily="34" charset="-122"/>
              </a:rPr>
              <a:t>；</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a:p>
            <a:pPr marL="742950" lvl="1" indent="-457200" fontAlgn="ctr">
              <a:lnSpc>
                <a:spcPct val="130000"/>
              </a:lnSpc>
              <a:spcBef>
                <a:spcPts val="0"/>
              </a:spcBef>
              <a:spcAft>
                <a:spcPts val="0"/>
              </a:spcAft>
              <a:buClr>
                <a:srgbClr val="000000"/>
              </a:buClr>
              <a:buSzPct val="100000"/>
              <a:buFont typeface="+mj-ea"/>
              <a:buAutoNum type="circleNumDbPlain" startAt="3"/>
            </a:pPr>
            <a:r>
              <a:rPr lang="en-US" altLang="zh-CN" sz="2000" spc="150" dirty="0">
                <a:solidFill>
                  <a:schemeClr val="dk1">
                    <a:lumMod val="75000"/>
                  </a:schemeClr>
                </a:solidFill>
                <a:latin typeface="Arial" panose="020B0604020202020204" pitchFamily="34" charset="0"/>
                <a:ea typeface="微软雅黑" panose="020B0503020204020204" pitchFamily="34" charset="-122"/>
              </a:rPr>
              <a:t>Cache-</a:t>
            </a:r>
            <a:r>
              <a:rPr lang="zh-CN" altLang="en-US" sz="2000" spc="150" dirty="0">
                <a:solidFill>
                  <a:schemeClr val="dk1">
                    <a:lumMod val="75000"/>
                  </a:schemeClr>
                </a:solidFill>
                <a:latin typeface="Arial" panose="020B0604020202020204" pitchFamily="34" charset="0"/>
                <a:ea typeface="微软雅黑" panose="020B0503020204020204" pitchFamily="34" charset="-122"/>
              </a:rPr>
              <a:t>主存间的地址映像和变换，以及替换、调度算法用硬件实现，对应用程序员透明，也对系统程序员透明；</a:t>
            </a: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cxnSp>
        <p:nvCxnSpPr>
          <p:cNvPr id="17" name="直接连接符 16"/>
          <p:cNvCxnSpPr/>
          <p:nvPr>
            <p:custDataLst>
              <p:tags r:id="rId4"/>
            </p:custDataLst>
          </p:nvPr>
        </p:nvCxnSpPr>
        <p:spPr>
          <a:xfrm>
            <a:off x="5863255" y="2176746"/>
            <a:ext cx="0" cy="3234055"/>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6"/>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575310" y="1185545"/>
            <a:ext cx="5765800" cy="460375"/>
          </a:xfrm>
          <a:prstGeom prst="rect">
            <a:avLst/>
          </a:prstGeom>
          <a:noFill/>
        </p:spPr>
        <p:txBody>
          <a:bodyPr wrap="square" rtlCol="0" anchor="t">
            <a:spAutoFit/>
          </a:bodyPr>
          <a:lstStyle/>
          <a:p>
            <a:pPr>
              <a:buFontTx/>
            </a:pPr>
            <a:r>
              <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基本特征：</a:t>
            </a:r>
            <a:endPar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transition spd="med">
    <p:push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020062"/>
            <a:ext cx="10195560" cy="4873673"/>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8" name="矩形 7"/>
          <p:cNvSpPr/>
          <p:nvPr>
            <p:custDataLst>
              <p:tags r:id="rId2"/>
            </p:custDataLst>
          </p:nvPr>
        </p:nvSpPr>
        <p:spPr>
          <a:xfrm>
            <a:off x="1227989" y="1719186"/>
            <a:ext cx="9629961" cy="1826912"/>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fontAlgn="auto">
              <a:lnSpc>
                <a:spcPct val="130000"/>
              </a:lnSpc>
              <a:spcBef>
                <a:spcPts val="0"/>
              </a:spcBef>
              <a:spcAft>
                <a:spcPts val="0"/>
              </a:spcAft>
              <a:buClr>
                <a:srgbClr val="000000"/>
              </a:buClr>
              <a:buSzPct val="90000"/>
              <a:buFont typeface="+mj-ea"/>
              <a:buAutoNum type="circleNumDbPlain" startAt="5"/>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采用重叠、流水方式工作：由于从送入主存地址到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的读出或写入完成，都包含查表进行地址变换和真正访</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两部分工作，且这两部分工作所花时间差不多，假设设为</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，则有：</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grpSp>
        <p:nvGrpSpPr>
          <p:cNvPr id="7" name="组合 12"/>
          <p:cNvGrpSpPr/>
          <p:nvPr/>
        </p:nvGrpSpPr>
        <p:grpSpPr bwMode="auto">
          <a:xfrm>
            <a:off x="2452028" y="3115917"/>
            <a:ext cx="2533568" cy="441339"/>
            <a:chOff x="1236232" y="3790930"/>
            <a:chExt cx="2681562" cy="466771"/>
          </a:xfrm>
        </p:grpSpPr>
        <p:sp>
          <p:nvSpPr>
            <p:cNvPr id="9" name="矩形 1"/>
            <p:cNvSpPr>
              <a:spLocks noChangeArrowheads="1"/>
            </p:cNvSpPr>
            <p:nvPr/>
          </p:nvSpPr>
          <p:spPr bwMode="auto">
            <a:xfrm>
              <a:off x="1999786" y="3819646"/>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11" name="矩形 4"/>
            <p:cNvSpPr>
              <a:spLocks noChangeArrowheads="1"/>
            </p:cNvSpPr>
            <p:nvPr/>
          </p:nvSpPr>
          <p:spPr bwMode="auto">
            <a:xfrm>
              <a:off x="2958790" y="3819646"/>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12" name="文本框 2"/>
            <p:cNvSpPr txBox="1">
              <a:spLocks noChangeArrowheads="1"/>
            </p:cNvSpPr>
            <p:nvPr/>
          </p:nvSpPr>
          <p:spPr bwMode="auto">
            <a:xfrm>
              <a:off x="1236232" y="3790930"/>
              <a:ext cx="280285" cy="46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i</a:t>
              </a:r>
              <a:endParaRPr lang="zh-CN" altLang="en-US" sz="2270" b="0">
                <a:latin typeface="Times New Roman" panose="02020603050405020304" pitchFamily="18" charset="0"/>
                <a:ea typeface="宋体" panose="02010600030101010101" pitchFamily="2" charset="-122"/>
              </a:endParaRPr>
            </a:p>
          </p:txBody>
        </p:sp>
      </p:grpSp>
      <p:grpSp>
        <p:nvGrpSpPr>
          <p:cNvPr id="13" name="组合 9"/>
          <p:cNvGrpSpPr/>
          <p:nvPr/>
        </p:nvGrpSpPr>
        <p:grpSpPr bwMode="auto">
          <a:xfrm>
            <a:off x="2452028" y="3700925"/>
            <a:ext cx="3439592" cy="441339"/>
            <a:chOff x="1236232" y="4550385"/>
            <a:chExt cx="3640566" cy="468381"/>
          </a:xfrm>
        </p:grpSpPr>
        <p:sp>
          <p:nvSpPr>
            <p:cNvPr id="14" name="矩形 5"/>
            <p:cNvSpPr>
              <a:spLocks noChangeArrowheads="1"/>
            </p:cNvSpPr>
            <p:nvPr/>
          </p:nvSpPr>
          <p:spPr bwMode="auto">
            <a:xfrm>
              <a:off x="2958790" y="4579101"/>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15" name="矩形 6"/>
            <p:cNvSpPr>
              <a:spLocks noChangeArrowheads="1"/>
            </p:cNvSpPr>
            <p:nvPr/>
          </p:nvSpPr>
          <p:spPr bwMode="auto">
            <a:xfrm>
              <a:off x="3917794" y="4579101"/>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16" name="文本框 10"/>
            <p:cNvSpPr txBox="1">
              <a:spLocks noChangeArrowheads="1"/>
            </p:cNvSpPr>
            <p:nvPr/>
          </p:nvSpPr>
          <p:spPr bwMode="auto">
            <a:xfrm>
              <a:off x="1236232" y="4550385"/>
              <a:ext cx="607746" cy="46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i+1</a:t>
              </a:r>
              <a:endParaRPr lang="zh-CN" altLang="en-US" sz="2270" b="0">
                <a:latin typeface="Times New Roman" panose="02020603050405020304" pitchFamily="18" charset="0"/>
                <a:ea typeface="宋体" panose="02010600030101010101" pitchFamily="2" charset="-122"/>
              </a:endParaRPr>
            </a:p>
          </p:txBody>
        </p:sp>
      </p:grpSp>
      <p:grpSp>
        <p:nvGrpSpPr>
          <p:cNvPr id="17" name="组合 3"/>
          <p:cNvGrpSpPr/>
          <p:nvPr/>
        </p:nvGrpSpPr>
        <p:grpSpPr bwMode="auto">
          <a:xfrm>
            <a:off x="2452028" y="4234939"/>
            <a:ext cx="4345617" cy="441339"/>
            <a:chOff x="1236232" y="5309840"/>
            <a:chExt cx="4599570" cy="468381"/>
          </a:xfrm>
        </p:grpSpPr>
        <p:sp>
          <p:nvSpPr>
            <p:cNvPr id="18" name="矩形 7"/>
            <p:cNvSpPr>
              <a:spLocks noChangeArrowheads="1"/>
            </p:cNvSpPr>
            <p:nvPr/>
          </p:nvSpPr>
          <p:spPr bwMode="auto">
            <a:xfrm>
              <a:off x="3917794" y="5338556"/>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19" name="矩形 8"/>
            <p:cNvSpPr>
              <a:spLocks noChangeArrowheads="1"/>
            </p:cNvSpPr>
            <p:nvPr/>
          </p:nvSpPr>
          <p:spPr bwMode="auto">
            <a:xfrm>
              <a:off x="4876798" y="5338556"/>
              <a:ext cx="959004" cy="404232"/>
            </a:xfrm>
            <a:prstGeom prst="rect">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t</a:t>
              </a:r>
              <a:endParaRPr lang="zh-CN" altLang="en-US" sz="1890" b="0">
                <a:latin typeface="Times New Roman" panose="02020603050405020304" pitchFamily="18" charset="0"/>
                <a:ea typeface="宋体" panose="02010600030101010101" pitchFamily="2" charset="-122"/>
              </a:endParaRPr>
            </a:p>
          </p:txBody>
        </p:sp>
        <p:sp>
          <p:nvSpPr>
            <p:cNvPr id="20" name="文本框 11"/>
            <p:cNvSpPr txBox="1">
              <a:spLocks noChangeArrowheads="1"/>
            </p:cNvSpPr>
            <p:nvPr/>
          </p:nvSpPr>
          <p:spPr bwMode="auto">
            <a:xfrm>
              <a:off x="1236232" y="5309840"/>
              <a:ext cx="607751" cy="46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i+2</a:t>
              </a:r>
              <a:endParaRPr lang="zh-CN" altLang="en-US" sz="2270" b="0">
                <a:latin typeface="Times New Roman" panose="02020603050405020304" pitchFamily="18" charset="0"/>
                <a:ea typeface="宋体" panose="02010600030101010101" pitchFamily="2" charset="-122"/>
              </a:endParaRPr>
            </a:p>
          </p:txBody>
        </p:sp>
      </p:grpSp>
      <p:sp>
        <p:nvSpPr>
          <p:cNvPr id="21" name="右大括号 13"/>
          <p:cNvSpPr/>
          <p:nvPr/>
        </p:nvSpPr>
        <p:spPr bwMode="auto">
          <a:xfrm>
            <a:off x="6895148" y="3040911"/>
            <a:ext cx="415511" cy="1620044"/>
          </a:xfrm>
          <a:prstGeom prst="rightBrace">
            <a:avLst>
              <a:gd name="adj1" fmla="val 40451"/>
              <a:gd name="adj2" fmla="val 50000"/>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2" name="文本框 14"/>
          <p:cNvSpPr txBox="1">
            <a:spLocks noChangeArrowheads="1"/>
          </p:cNvSpPr>
          <p:nvPr/>
        </p:nvSpPr>
        <p:spPr bwMode="auto">
          <a:xfrm>
            <a:off x="7377299" y="3468105"/>
            <a:ext cx="2311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just">
              <a:spcBef>
                <a:spcPct val="0"/>
              </a:spcBef>
              <a:buClrTx/>
              <a:buFontTx/>
              <a:buNone/>
            </a:pPr>
            <a:r>
              <a:rPr lang="en-US" altLang="zh-CN" sz="2000" b="0" dirty="0">
                <a:solidFill>
                  <a:srgbClr val="FF0000"/>
                </a:solidFill>
                <a:latin typeface="Times New Roman" panose="02020603050405020304" pitchFamily="18" charset="0"/>
                <a:ea typeface="宋体" panose="02010600030101010101" pitchFamily="2" charset="-122"/>
              </a:rPr>
              <a:t>CPU</a:t>
            </a:r>
            <a:r>
              <a:rPr lang="zh-CN" altLang="en-US" sz="2000" b="0" dirty="0">
                <a:solidFill>
                  <a:srgbClr val="FF0000"/>
                </a:solidFill>
                <a:latin typeface="Times New Roman" panose="02020603050405020304" pitchFamily="18" charset="0"/>
                <a:ea typeface="宋体" panose="02010600030101010101" pitchFamily="2" charset="-122"/>
              </a:rPr>
              <a:t>每隔</a:t>
            </a:r>
            <a:r>
              <a:rPr lang="en-US" altLang="zh-CN" sz="2000" b="0" dirty="0">
                <a:solidFill>
                  <a:srgbClr val="FF0000"/>
                </a:solidFill>
                <a:latin typeface="Times New Roman" panose="02020603050405020304" pitchFamily="18" charset="0"/>
                <a:ea typeface="宋体" panose="02010600030101010101" pitchFamily="2" charset="-122"/>
              </a:rPr>
              <a:t>t</a:t>
            </a:r>
            <a:r>
              <a:rPr lang="zh-CN" altLang="en-US" sz="2000" b="0" dirty="0">
                <a:solidFill>
                  <a:srgbClr val="FF0000"/>
                </a:solidFill>
                <a:latin typeface="Times New Roman" panose="02020603050405020304" pitchFamily="18" charset="0"/>
                <a:ea typeface="宋体" panose="02010600030101010101" pitchFamily="2" charset="-122"/>
              </a:rPr>
              <a:t>完成一次对</a:t>
            </a:r>
            <a:r>
              <a:rPr lang="en-US" altLang="zh-CN" sz="2000" b="0" dirty="0">
                <a:solidFill>
                  <a:srgbClr val="FF0000"/>
                </a:solidFill>
                <a:latin typeface="Times New Roman" panose="02020603050405020304" pitchFamily="18" charset="0"/>
                <a:ea typeface="宋体" panose="02010600030101010101" pitchFamily="2" charset="-122"/>
              </a:rPr>
              <a:t>Cache</a:t>
            </a:r>
            <a:r>
              <a:rPr lang="zh-CN" altLang="en-US" sz="2000" b="0" dirty="0">
                <a:solidFill>
                  <a:srgbClr val="FF0000"/>
                </a:solidFill>
                <a:latin typeface="Times New Roman" panose="02020603050405020304" pitchFamily="18" charset="0"/>
                <a:ea typeface="宋体" panose="02010600030101010101" pitchFamily="2" charset="-122"/>
              </a:rPr>
              <a:t>的访问</a:t>
            </a:r>
            <a:endParaRPr lang="zh-CN" altLang="en-US" sz="2000" b="0" dirty="0">
              <a:solidFill>
                <a:srgbClr val="FF0000"/>
              </a:solidFill>
              <a:latin typeface="Times New Roman" panose="02020603050405020304" pitchFamily="18" charset="0"/>
              <a:ea typeface="宋体" panose="02010600030101010101" pitchFamily="2" charset="-122"/>
            </a:endParaRPr>
          </a:p>
        </p:txBody>
      </p:sp>
      <p:sp>
        <p:nvSpPr>
          <p:cNvPr id="23" name="文本框 22"/>
          <p:cNvSpPr txBox="1"/>
          <p:nvPr/>
        </p:nvSpPr>
        <p:spPr>
          <a:xfrm>
            <a:off x="1544859" y="4917604"/>
            <a:ext cx="9278914" cy="707886"/>
          </a:xfrm>
          <a:prstGeom prst="rect">
            <a:avLst/>
          </a:prstGeom>
          <a:noFill/>
        </p:spPr>
        <p:txBody>
          <a:bodyPr wrap="square" rtlCol="0" anchor="t">
            <a:spAutoFit/>
          </a:bodyPr>
          <a:lstStyle/>
          <a:p>
            <a:pPr>
              <a:buFontTx/>
            </a:pPr>
            <a:r>
              <a:rPr lang="zh-CN" altLang="en-US"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实际上，每次访问</a:t>
            </a:r>
            <a:r>
              <a:rPr lang="en-US" altLang="zh-CN"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Cache</a:t>
            </a:r>
            <a:r>
              <a:rPr lang="zh-CN" altLang="en-US"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，往往要经过很多子过程，这些子过程的流水处理能使</a:t>
            </a:r>
            <a:r>
              <a:rPr lang="en-US" altLang="zh-CN"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Cache</a:t>
            </a:r>
            <a:r>
              <a:rPr lang="zh-CN" altLang="en-US"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在一个周期内为多条指令和数据服务，进一步提高</a:t>
            </a:r>
            <a:r>
              <a:rPr lang="en-US" altLang="zh-CN"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Cache</a:t>
            </a:r>
            <a:r>
              <a:rPr lang="zh-CN" altLang="en-US" sz="20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的吞吐率</a:t>
            </a:r>
            <a:r>
              <a:rPr lang="zh-CN" altLang="en-US" sz="20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4" name="文本框 23"/>
          <p:cNvSpPr txBox="1"/>
          <p:nvPr/>
        </p:nvSpPr>
        <p:spPr>
          <a:xfrm>
            <a:off x="686186" y="1307113"/>
            <a:ext cx="5765800" cy="460375"/>
          </a:xfrm>
          <a:prstGeom prst="rect">
            <a:avLst/>
          </a:prstGeom>
          <a:noFill/>
        </p:spPr>
        <p:txBody>
          <a:bodyPr wrap="square" rtlCol="0" anchor="t">
            <a:spAutoFit/>
          </a:bodyPr>
          <a:lstStyle/>
          <a:p>
            <a:pPr>
              <a:buFontTx/>
            </a:pPr>
            <a:r>
              <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基本特征：</a:t>
            </a:r>
            <a:endPar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ustDataLst>
      <p:tags r:id="rId7"/>
    </p:custDataLst>
  </p:cSld>
  <p:clrMapOvr>
    <a:masterClrMapping/>
  </p:clrMapOvr>
  <p:transition spd="med">
    <p:push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721994" y="1970021"/>
            <a:ext cx="10075545" cy="3659505"/>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5" name="矩形 14"/>
          <p:cNvSpPr/>
          <p:nvPr>
            <p:custDataLst>
              <p:tags r:id="rId2"/>
            </p:custDataLst>
          </p:nvPr>
        </p:nvSpPr>
        <p:spPr>
          <a:xfrm>
            <a:off x="721994" y="2103424"/>
            <a:ext cx="4824049" cy="3325714"/>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startAt="6"/>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为了减少</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之间的传输延迟，需要</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在物理上靠近处理机，或者就与</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做在同一个芯片上；而对于多处理机系统，虽然主存可以共享，但每台处理机都设有自己的</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6" name="矩形 15"/>
          <p:cNvSpPr/>
          <p:nvPr>
            <p:custDataLst>
              <p:tags r:id="rId3"/>
            </p:custDataLst>
          </p:nvPr>
        </p:nvSpPr>
        <p:spPr>
          <a:xfrm>
            <a:off x="5604524" y="2014136"/>
            <a:ext cx="5351621" cy="3659505"/>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startAt="7"/>
            </a:pP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Cache </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存贮器发生块失效时，从主存调块的时间是微秒级的，所以不用程序换道。同时为了减少处理机的等待时间，处理机与主存之间设有直接的通路，可以实现</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Cache </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调块与处理机访主存取所需要的字这两个操作同时进行，实现读直达，当然也可以实现写直达，为此，</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也叫旁视存贮器。</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17" name="直接连接符 16"/>
          <p:cNvCxnSpPr/>
          <p:nvPr>
            <p:custDataLst>
              <p:tags r:id="rId4"/>
            </p:custDataLst>
          </p:nvPr>
        </p:nvCxnSpPr>
        <p:spPr>
          <a:xfrm>
            <a:off x="5863255" y="2176746"/>
            <a:ext cx="0" cy="3234055"/>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6"/>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575310" y="1185545"/>
            <a:ext cx="5765800" cy="460375"/>
          </a:xfrm>
          <a:prstGeom prst="rect">
            <a:avLst/>
          </a:prstGeom>
          <a:noFill/>
        </p:spPr>
        <p:txBody>
          <a:bodyPr wrap="square" rtlCol="0" anchor="t">
            <a:spAutoFit/>
          </a:bodyPr>
          <a:lstStyle/>
          <a:p>
            <a:pPr>
              <a:buFontTx/>
            </a:pPr>
            <a:r>
              <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基本特征：</a:t>
            </a:r>
            <a:endPar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transition spd="med">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68943" y="343509"/>
            <a:ext cx="8882912" cy="576016"/>
          </a:xfrm>
        </p:spPr>
        <p:txBody>
          <a:bodyPr>
            <a:noAutofit/>
          </a:bodyPr>
          <a:lstStyle/>
          <a:p>
            <a:pPr eaLnBrk="1" hangingPunct="1"/>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－主存”与“主存－辅存”层次的区别</a:t>
            </a:r>
            <a:endParaRPr lang="zh-CN" altLang="en-US"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3795" name="Group 3"/>
          <p:cNvGrpSpPr/>
          <p:nvPr/>
        </p:nvGrpSpPr>
        <p:grpSpPr bwMode="auto">
          <a:xfrm>
            <a:off x="1089961" y="1221541"/>
            <a:ext cx="9135834" cy="5128826"/>
            <a:chOff x="384" y="1200"/>
            <a:chExt cx="4975" cy="2784"/>
          </a:xfrm>
        </p:grpSpPr>
        <p:sp>
          <p:nvSpPr>
            <p:cNvPr id="33796" name="Rectangle 4"/>
            <p:cNvSpPr>
              <a:spLocks noChangeArrowheads="1"/>
            </p:cNvSpPr>
            <p:nvPr/>
          </p:nvSpPr>
          <p:spPr bwMode="auto">
            <a:xfrm>
              <a:off x="420" y="1680"/>
              <a:ext cx="4752" cy="23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hangingPunct="1">
                <a:spcBef>
                  <a:spcPct val="0"/>
                </a:spcBef>
                <a:buClrTx/>
                <a:buFontTx/>
                <a:buNone/>
              </a:pPr>
              <a:endParaRPr kumimoji="1" lang="zh-CN" altLang="en-US" sz="227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797" name="Rectangle 5"/>
            <p:cNvSpPr>
              <a:spLocks noChangeArrowheads="1"/>
            </p:cNvSpPr>
            <p:nvPr/>
          </p:nvSpPr>
          <p:spPr bwMode="auto">
            <a:xfrm>
              <a:off x="408" y="1680"/>
              <a:ext cx="1356" cy="2304"/>
            </a:xfrm>
            <a:prstGeom prst="rect">
              <a:avLst/>
            </a:prstGeom>
            <a:solidFill>
              <a:srgbClr val="FEF3C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hangingPunct="1">
                <a:spcBef>
                  <a:spcPct val="0"/>
                </a:spcBef>
                <a:buClrTx/>
                <a:buFontTx/>
                <a:buNone/>
              </a:pPr>
              <a:endParaRPr kumimoji="1" lang="zh-CN" altLang="en-US" sz="227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798" name="Rectangle 6"/>
            <p:cNvSpPr>
              <a:spLocks noChangeArrowheads="1"/>
            </p:cNvSpPr>
            <p:nvPr/>
          </p:nvSpPr>
          <p:spPr bwMode="auto">
            <a:xfrm>
              <a:off x="420" y="1200"/>
              <a:ext cx="4752" cy="480"/>
            </a:xfrm>
            <a:prstGeom prst="rect">
              <a:avLst/>
            </a:prstGeom>
            <a:solidFill>
              <a:srgbClr val="FEF3C2"/>
            </a:solidFill>
            <a:ln>
              <a:noFill/>
            </a:ln>
            <a:effectLst/>
            <a:extLst>
              <a:ext uri="{91240B29-F687-4F45-9708-019B960494DF}">
                <a14:hiddenLine xmlns:a14="http://schemas.microsoft.com/office/drawing/2010/main" w="9525">
                  <a:solidFill>
                    <a:srgbClr val="92E4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hangingPunct="1">
                <a:spcBef>
                  <a:spcPct val="0"/>
                </a:spcBef>
                <a:buClrTx/>
                <a:buFontTx/>
                <a:buNone/>
              </a:pPr>
              <a:endParaRPr kumimoji="1" lang="zh-CN" altLang="en-US" sz="227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799" name="Line 7"/>
            <p:cNvSpPr>
              <a:spLocks noChangeShapeType="1"/>
            </p:cNvSpPr>
            <p:nvPr/>
          </p:nvSpPr>
          <p:spPr bwMode="auto">
            <a:xfrm>
              <a:off x="420" y="1200"/>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420" y="1680"/>
              <a:ext cx="475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a:off x="420" y="2016"/>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420" y="2352"/>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420" y="2928"/>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420" y="3264"/>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a:off x="420" y="3672"/>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420" y="3984"/>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Text Box 15"/>
            <p:cNvSpPr txBox="1">
              <a:spLocks noChangeArrowheads="1"/>
            </p:cNvSpPr>
            <p:nvPr/>
          </p:nvSpPr>
          <p:spPr bwMode="auto">
            <a:xfrm>
              <a:off x="1044" y="1209"/>
              <a:ext cx="74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存储层次</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08" name="Text Box 16"/>
            <p:cNvSpPr txBox="1">
              <a:spLocks noChangeArrowheads="1"/>
            </p:cNvSpPr>
            <p:nvPr/>
          </p:nvSpPr>
          <p:spPr bwMode="auto">
            <a:xfrm>
              <a:off x="480" y="3264"/>
              <a:ext cx="120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CPU</a:t>
              </a:r>
              <a:r>
                <a:rPr kumimoji="1" lang="zh-CN" altLang="zh-CN" sz="2000" b="0" dirty="0">
                  <a:latin typeface="微软雅黑" panose="020B0503020204020204" pitchFamily="34" charset="-122"/>
                  <a:ea typeface="微软雅黑" panose="020B0503020204020204" pitchFamily="34" charset="-122"/>
                  <a:cs typeface="Times New Roman" panose="02020603050405020304" pitchFamily="18" charset="0"/>
                </a:rPr>
                <a:t>对第二级的</a:t>
              </a:r>
              <a:br>
                <a:rPr kumimoji="1" lang="zh-CN" altLang="zh-CN" sz="2000" b="0" dirty="0">
                  <a:latin typeface="微软雅黑" panose="020B0503020204020204" pitchFamily="34" charset="-122"/>
                  <a:ea typeface="微软雅黑" panose="020B0503020204020204" pitchFamily="34" charset="-122"/>
                  <a:cs typeface="Times New Roman" panose="02020603050405020304" pitchFamily="18" charset="0"/>
                </a:rPr>
              </a:br>
              <a:r>
                <a:rPr kumimoji="1" lang="zh-CN" altLang="zh-CN" sz="2000" b="0" dirty="0">
                  <a:latin typeface="微软雅黑" panose="020B0503020204020204" pitchFamily="34" charset="-122"/>
                  <a:ea typeface="微软雅黑" panose="020B0503020204020204" pitchFamily="34" charset="-122"/>
                  <a:cs typeface="Times New Roman" panose="02020603050405020304" pitchFamily="18" charset="0"/>
                </a:rPr>
                <a:t>访问方式</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09" name="Line 17"/>
            <p:cNvSpPr>
              <a:spLocks noChangeShapeType="1"/>
            </p:cNvSpPr>
            <p:nvPr/>
          </p:nvSpPr>
          <p:spPr bwMode="auto">
            <a:xfrm>
              <a:off x="1764" y="1200"/>
              <a:ext cx="0" cy="278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8" y="1440"/>
              <a:ext cx="78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比较项目</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1" name="Line 19"/>
            <p:cNvSpPr>
              <a:spLocks noChangeShapeType="1"/>
            </p:cNvSpPr>
            <p:nvPr/>
          </p:nvSpPr>
          <p:spPr bwMode="auto">
            <a:xfrm>
              <a:off x="420" y="1200"/>
              <a:ext cx="1344"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2" name="Text Box 20"/>
            <p:cNvSpPr txBox="1">
              <a:spLocks noChangeArrowheads="1"/>
            </p:cNvSpPr>
            <p:nvPr/>
          </p:nvSpPr>
          <p:spPr bwMode="auto">
            <a:xfrm>
              <a:off x="708" y="1737"/>
              <a:ext cx="1056"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目　　的</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3" name="Text Box 21"/>
            <p:cNvSpPr txBox="1">
              <a:spLocks noChangeArrowheads="1"/>
            </p:cNvSpPr>
            <p:nvPr/>
          </p:nvSpPr>
          <p:spPr bwMode="auto">
            <a:xfrm>
              <a:off x="564" y="2073"/>
              <a:ext cx="1056"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存储管理实现</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4" name="Text Box 22"/>
            <p:cNvSpPr txBox="1">
              <a:spLocks noChangeArrowheads="1"/>
            </p:cNvSpPr>
            <p:nvPr/>
          </p:nvSpPr>
          <p:spPr bwMode="auto">
            <a:xfrm>
              <a:off x="468" y="2476"/>
              <a:ext cx="129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17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访问速度的比值</a:t>
              </a:r>
              <a:b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b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第一级和第二级</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5" name="Text Box 23"/>
            <p:cNvSpPr txBox="1">
              <a:spLocks noChangeArrowheads="1"/>
            </p:cNvSpPr>
            <p:nvPr/>
          </p:nvSpPr>
          <p:spPr bwMode="auto">
            <a:xfrm>
              <a:off x="468" y="2988"/>
              <a:ext cx="1296"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典型的块</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页</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大小</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6" name="Text Box 24"/>
            <p:cNvSpPr txBox="1">
              <a:spLocks noChangeArrowheads="1"/>
            </p:cNvSpPr>
            <p:nvPr/>
          </p:nvSpPr>
          <p:spPr bwMode="auto">
            <a:xfrm>
              <a:off x="384" y="3720"/>
              <a:ext cx="144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失效时</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CPU</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是否切换</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7" name="Text Box 25"/>
            <p:cNvSpPr txBox="1">
              <a:spLocks noChangeArrowheads="1"/>
            </p:cNvSpPr>
            <p:nvPr/>
          </p:nvSpPr>
          <p:spPr bwMode="auto">
            <a:xfrm>
              <a:off x="1824" y="1344"/>
              <a:ext cx="166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CE5B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 </a:t>
              </a:r>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－主存”层次</a:t>
              </a:r>
              <a:endPar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8" name="Text Box 26"/>
            <p:cNvSpPr txBox="1">
              <a:spLocks noChangeArrowheads="1"/>
            </p:cNvSpPr>
            <p:nvPr/>
          </p:nvSpPr>
          <p:spPr bwMode="auto">
            <a:xfrm>
              <a:off x="3620" y="1316"/>
              <a:ext cx="144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CE5B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“主存－辅存”层次</a:t>
              </a:r>
              <a:endPar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19" name="Line 27"/>
            <p:cNvSpPr>
              <a:spLocks noChangeShapeType="1"/>
            </p:cNvSpPr>
            <p:nvPr/>
          </p:nvSpPr>
          <p:spPr bwMode="auto">
            <a:xfrm>
              <a:off x="3480" y="1200"/>
              <a:ext cx="0" cy="27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Text Box 28"/>
            <p:cNvSpPr txBox="1">
              <a:spLocks noChangeArrowheads="1"/>
            </p:cNvSpPr>
            <p:nvPr/>
          </p:nvSpPr>
          <p:spPr bwMode="auto">
            <a:xfrm>
              <a:off x="1860" y="1751"/>
              <a:ext cx="177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为了弥补</a:t>
              </a:r>
              <a:r>
                <a:rPr kumimoji="1" lang="zh-CN" altLang="en-US" sz="18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主存速度</a:t>
              </a: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的不足</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1" name="Text Box 29"/>
            <p:cNvSpPr txBox="1">
              <a:spLocks noChangeArrowheads="1"/>
            </p:cNvSpPr>
            <p:nvPr/>
          </p:nvSpPr>
          <p:spPr bwMode="auto">
            <a:xfrm>
              <a:off x="3567" y="1761"/>
              <a:ext cx="1728"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为了弥补</a:t>
              </a:r>
              <a:r>
                <a:rPr kumimoji="1" lang="zh-CN" altLang="en-US" sz="1800" b="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主存容量</a:t>
              </a: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的不足</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2" name="Text Box 30"/>
            <p:cNvSpPr txBox="1">
              <a:spLocks noChangeArrowheads="1"/>
            </p:cNvSpPr>
            <p:nvPr/>
          </p:nvSpPr>
          <p:spPr bwMode="auto">
            <a:xfrm>
              <a:off x="1944" y="2104"/>
              <a:ext cx="153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主要由专用硬件实现</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3" name="Text Box 31"/>
            <p:cNvSpPr txBox="1">
              <a:spLocks noChangeArrowheads="1"/>
            </p:cNvSpPr>
            <p:nvPr/>
          </p:nvSpPr>
          <p:spPr bwMode="auto">
            <a:xfrm>
              <a:off x="2352" y="2532"/>
              <a:ext cx="72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几比一</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4" name="Text Box 32"/>
            <p:cNvSpPr txBox="1">
              <a:spLocks noChangeArrowheads="1"/>
            </p:cNvSpPr>
            <p:nvPr/>
          </p:nvSpPr>
          <p:spPr bwMode="auto">
            <a:xfrm>
              <a:off x="4020" y="2529"/>
              <a:ext cx="72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几百比一</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5" name="Text Box 33"/>
            <p:cNvSpPr txBox="1">
              <a:spLocks noChangeArrowheads="1"/>
            </p:cNvSpPr>
            <p:nvPr/>
          </p:nvSpPr>
          <p:spPr bwMode="auto">
            <a:xfrm>
              <a:off x="2244" y="3000"/>
              <a:ext cx="1008"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几十个字节</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6" name="Text Box 34"/>
            <p:cNvSpPr txBox="1">
              <a:spLocks noChangeArrowheads="1"/>
            </p:cNvSpPr>
            <p:nvPr/>
          </p:nvSpPr>
          <p:spPr bwMode="auto">
            <a:xfrm>
              <a:off x="3786" y="2998"/>
              <a:ext cx="153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几百到几千个字节</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7" name="Text Box 35"/>
            <p:cNvSpPr txBox="1">
              <a:spLocks noChangeArrowheads="1"/>
            </p:cNvSpPr>
            <p:nvPr/>
          </p:nvSpPr>
          <p:spPr bwMode="auto">
            <a:xfrm>
              <a:off x="2304" y="3360"/>
              <a:ext cx="91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可直接访问</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8" name="Text Box 36"/>
            <p:cNvSpPr txBox="1">
              <a:spLocks noChangeArrowheads="1"/>
            </p:cNvSpPr>
            <p:nvPr/>
          </p:nvSpPr>
          <p:spPr bwMode="auto">
            <a:xfrm>
              <a:off x="3962" y="3368"/>
              <a:ext cx="120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均通过第一级</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29" name="Text Box 37"/>
            <p:cNvSpPr txBox="1">
              <a:spLocks noChangeArrowheads="1"/>
            </p:cNvSpPr>
            <p:nvPr/>
          </p:nvSpPr>
          <p:spPr bwMode="auto">
            <a:xfrm>
              <a:off x="2374" y="3724"/>
              <a:ext cx="81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50000"/>
                </a:spcBef>
                <a:buClrTx/>
                <a:buFont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不切换</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30" name="Text Box 38"/>
            <p:cNvSpPr txBox="1">
              <a:spLocks noChangeArrowheads="1"/>
            </p:cNvSpPr>
            <p:nvPr/>
          </p:nvSpPr>
          <p:spPr bwMode="auto">
            <a:xfrm>
              <a:off x="3780" y="3708"/>
              <a:ext cx="153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切换到其他进程</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31" name="Text Box 39"/>
            <p:cNvSpPr txBox="1">
              <a:spLocks noChangeArrowheads="1"/>
            </p:cNvSpPr>
            <p:nvPr/>
          </p:nvSpPr>
          <p:spPr bwMode="auto">
            <a:xfrm>
              <a:off x="3823" y="2098"/>
              <a:ext cx="1536"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50000"/>
                </a:spcBef>
                <a:buClrTx/>
                <a:buNone/>
              </a:pPr>
              <a:r>
                <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主要由软件实现</a:t>
              </a:r>
              <a:endParaRPr kumimoji="1"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med">
    <p:push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721994" y="1970021"/>
            <a:ext cx="10075545" cy="3659505"/>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5" name="矩形 14"/>
          <p:cNvSpPr/>
          <p:nvPr>
            <p:custDataLst>
              <p:tags r:id="rId2"/>
            </p:custDataLst>
          </p:nvPr>
        </p:nvSpPr>
        <p:spPr>
          <a:xfrm>
            <a:off x="721994" y="2103424"/>
            <a:ext cx="4824049" cy="3325714"/>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startAt="8"/>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块的容量多大好？应等于一个主存周期内由主存所能访问到的字数。例如：模</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交叉并行主存系统，若分体是</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个字节宽，则</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块的大小＝</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4*8=32</a:t>
            </a: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个字节。</a:t>
            </a:r>
            <a:endParaRPr lang="zh-CN" altLang="en-US" sz="2000" spc="150" dirty="0">
              <a:solidFill>
                <a:srgbClr val="FF0000"/>
              </a:solidFill>
              <a:latin typeface="Arial" panose="020B0604020202020204" pitchFamily="34" charset="0"/>
              <a:ea typeface="微软雅黑" panose="020B0503020204020204" pitchFamily="34" charset="-122"/>
            </a:endParaRPr>
          </a:p>
        </p:txBody>
      </p:sp>
      <p:sp>
        <p:nvSpPr>
          <p:cNvPr id="16" name="矩形 15"/>
          <p:cNvSpPr/>
          <p:nvPr>
            <p:custDataLst>
              <p:tags r:id="rId3"/>
            </p:custDataLst>
          </p:nvPr>
        </p:nvSpPr>
        <p:spPr>
          <a:xfrm>
            <a:off x="5657234" y="2080043"/>
            <a:ext cx="5351621" cy="2234063"/>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457200" fontAlgn="ctr">
              <a:lnSpc>
                <a:spcPct val="130000"/>
              </a:lnSpc>
              <a:spcBef>
                <a:spcPts val="0"/>
              </a:spcBef>
              <a:spcAft>
                <a:spcPts val="0"/>
              </a:spcAft>
              <a:buClr>
                <a:srgbClr val="000000"/>
              </a:buClr>
              <a:buSzPct val="100000"/>
              <a:buFont typeface="+mj-ea"/>
              <a:buAutoNum type="circleNumDbPlain" startAt="9"/>
            </a:pP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提高 </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Cache </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访主存的优先级：</a:t>
            </a:r>
            <a:endPar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lvl="1" fontAlgn="ctr">
              <a:lnSpc>
                <a:spcPct val="130000"/>
              </a:lnSpc>
              <a:spcBef>
                <a:spcPts val="0"/>
              </a:spcBef>
              <a:spcAft>
                <a:spcPts val="0"/>
              </a:spcAft>
              <a:buClr>
                <a:srgbClr val="000000"/>
              </a:buClr>
              <a:buSzPct val="100000"/>
            </a:pP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Cache →</a:t>
            </a:r>
            <a:r>
              <a:rPr lang="zh-CN" altLang="en-US" sz="2000"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通道→写数→读数→取指</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17" name="直接连接符 16"/>
          <p:cNvCxnSpPr/>
          <p:nvPr>
            <p:custDataLst>
              <p:tags r:id="rId4"/>
            </p:custDataLst>
          </p:nvPr>
        </p:nvCxnSpPr>
        <p:spPr>
          <a:xfrm>
            <a:off x="5863255" y="2176746"/>
            <a:ext cx="0" cy="3234055"/>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6"/>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4.3.1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工作原理和基本结构</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575310" y="1185545"/>
            <a:ext cx="5765800" cy="460375"/>
          </a:xfrm>
          <a:prstGeom prst="rect">
            <a:avLst/>
          </a:prstGeom>
          <a:noFill/>
        </p:spPr>
        <p:txBody>
          <a:bodyPr wrap="square" rtlCol="0" anchor="t">
            <a:spAutoFit/>
          </a:bodyPr>
          <a:lstStyle/>
          <a:p>
            <a:pPr>
              <a:buFontTx/>
            </a:pPr>
            <a:r>
              <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基本特征：</a:t>
            </a:r>
            <a:endParaRPr lang="zh-CN" altLang="en-US" sz="2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transition spd="med">
    <p:push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4.3 </a:t>
            </a:r>
            <a:r>
              <a:rPr lang="zh-CN" altLang="en-US" b="1" dirty="0">
                <a:solidFill>
                  <a:srgbClr val="FF0000"/>
                </a:solidFill>
                <a:latin typeface="微软雅黑" panose="020B0503020204020204" pitchFamily="34" charset="-122"/>
                <a:ea typeface="微软雅黑" panose="020B0503020204020204" pitchFamily="34" charset="-122"/>
                <a:sym typeface="+mn-ea"/>
              </a:rPr>
              <a:t>高速缓冲存储器</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sym typeface="+mn-ea"/>
              </a:rPr>
              <a:t>4.3.2 </a:t>
            </a:r>
            <a:r>
              <a:rPr lang="zh-CN" altLang="en-US" sz="1600" b="1" dirty="0">
                <a:solidFill>
                  <a:srgbClr val="FF0000"/>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custDataLst>
              <p:tags r:id="rId1"/>
            </p:custDataLst>
          </p:nvPr>
        </p:nvSpPr>
        <p:spPr>
          <a:xfrm>
            <a:off x="3549779" y="1222268"/>
            <a:ext cx="5696348" cy="1252718"/>
          </a:xfrm>
          <a:prstGeom prst="rect">
            <a:avLst/>
          </a:prstGeom>
          <a:noFill/>
        </p:spPr>
        <p:txBody>
          <a:bodyPr wrap="square">
            <a:normAutofit/>
          </a:bodyPr>
          <a:lstStyle/>
          <a:p>
            <a:pPr lvl="0" fontAlgn="auto">
              <a:lnSpc>
                <a:spcPct val="130000"/>
              </a:lnSpc>
              <a:spcBef>
                <a:spcPts val="0"/>
              </a:spcBef>
              <a:spcAft>
                <a:spcPts val="0"/>
              </a:spcAft>
              <a:buSzPct val="100000"/>
            </a:pPr>
            <a:r>
              <a:rPr lang="zh-CN" altLang="en-US" sz="2000" spc="150" dirty="0">
                <a:solidFill>
                  <a:schemeClr val="dk1">
                    <a:lumMod val="75000"/>
                  </a:schemeClr>
                </a:solidFill>
                <a:ea typeface="微软雅黑" panose="020B0503020204020204" pitchFamily="34" charset="-122"/>
              </a:rPr>
              <a:t>当把一个块调入高一层</a:t>
            </a:r>
            <a:r>
              <a:rPr lang="en-US" altLang="zh-CN" sz="2000" spc="150" dirty="0">
                <a:solidFill>
                  <a:schemeClr val="dk1">
                    <a:lumMod val="75000"/>
                  </a:schemeClr>
                </a:solidFill>
                <a:ea typeface="微软雅黑" panose="020B0503020204020204" pitchFamily="34" charset="-122"/>
              </a:rPr>
              <a:t>(</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靠近</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spc="150" dirty="0">
                <a:solidFill>
                  <a:schemeClr val="dk1">
                    <a:lumMod val="75000"/>
                  </a:schemeClr>
                </a:solidFill>
                <a:ea typeface="微软雅黑" panose="020B0503020204020204" pitchFamily="34" charset="-122"/>
              </a:rPr>
              <a:t>存储器时，可以放在哪些位置上？</a:t>
            </a:r>
            <a:r>
              <a:rPr lang="en-US" altLang="zh-CN" sz="2000" spc="150" dirty="0">
                <a:solidFill>
                  <a:srgbClr val="FF0000"/>
                </a:solidFill>
                <a:ea typeface="微软雅黑" panose="020B0503020204020204" pitchFamily="34" charset="-122"/>
              </a:rPr>
              <a:t>(</a:t>
            </a:r>
            <a:r>
              <a:rPr lang="zh-CN" altLang="en-US" sz="2000" spc="150" dirty="0">
                <a:solidFill>
                  <a:srgbClr val="FF0000"/>
                </a:solidFill>
                <a:ea typeface="微软雅黑" panose="020B0503020204020204" pitchFamily="34" charset="-122"/>
              </a:rPr>
              <a:t>映像规则</a:t>
            </a:r>
            <a:r>
              <a:rPr lang="en-US" altLang="zh-CN" sz="2000" spc="150" dirty="0">
                <a:solidFill>
                  <a:srgbClr val="FF0000"/>
                </a:solidFill>
                <a:ea typeface="微软雅黑" panose="020B0503020204020204" pitchFamily="34" charset="-122"/>
              </a:rPr>
              <a:t>)</a:t>
            </a:r>
            <a:endParaRPr lang="zh-CN" altLang="en-US" sz="2000" spc="150" dirty="0">
              <a:solidFill>
                <a:srgbClr val="FF0000"/>
              </a:solidFill>
              <a:ea typeface="微软雅黑" panose="020B0503020204020204" pitchFamily="34" charset="-122"/>
            </a:endParaRPr>
          </a:p>
        </p:txBody>
      </p:sp>
      <p:sp>
        <p:nvSpPr>
          <p:cNvPr id="8" name="Rectangle 5"/>
          <p:cNvSpPr>
            <a:spLocks noChangeArrowheads="1"/>
          </p:cNvSpPr>
          <p:nvPr>
            <p:custDataLst>
              <p:tags r:id="rId2"/>
            </p:custDataLst>
          </p:nvPr>
        </p:nvSpPr>
        <p:spPr bwMode="auto">
          <a:xfrm>
            <a:off x="2253584" y="1282677"/>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0" name="Freeform 6"/>
          <p:cNvSpPr/>
          <p:nvPr>
            <p:custDataLst>
              <p:tags r:id="rId3"/>
            </p:custDataLst>
          </p:nvPr>
        </p:nvSpPr>
        <p:spPr bwMode="auto">
          <a:xfrm>
            <a:off x="2139552" y="1235059"/>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9" name="Freeform 7"/>
          <p:cNvSpPr/>
          <p:nvPr>
            <p:custDataLst>
              <p:tags r:id="rId4"/>
            </p:custDataLst>
          </p:nvPr>
        </p:nvSpPr>
        <p:spPr bwMode="auto">
          <a:xfrm>
            <a:off x="2975364" y="1689931"/>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5" name="Object 1107"/>
          <p:cNvSpPr txBox="1"/>
          <p:nvPr>
            <p:custDataLst>
              <p:tags r:id="rId5"/>
            </p:custDataLst>
          </p:nvPr>
        </p:nvSpPr>
        <p:spPr>
          <a:xfrm>
            <a:off x="2348270" y="1349066"/>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01</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549779" y="2355196"/>
            <a:ext cx="5696348" cy="1252718"/>
          </a:xfrm>
          <a:prstGeom prst="rect">
            <a:avLst/>
          </a:prstGeom>
          <a:noFill/>
        </p:spPr>
        <p:txBody>
          <a:bodyPr wrap="square">
            <a:noAutofit/>
          </a:bodyPr>
          <a:lstStyle/>
          <a:p>
            <a:pPr lvl="0" fontAlgn="auto">
              <a:lnSpc>
                <a:spcPct val="130000"/>
              </a:lnSpc>
              <a:spcBef>
                <a:spcPts val="0"/>
              </a:spcBef>
              <a:spcAft>
                <a:spcPts val="0"/>
              </a:spcAft>
              <a:buSzPct val="100000"/>
            </a:pPr>
            <a:r>
              <a:rPr lang="zh-CN" altLang="en-US" sz="2000" spc="150" dirty="0">
                <a:solidFill>
                  <a:schemeClr val="dk1">
                    <a:lumMod val="75000"/>
                  </a:schemeClr>
                </a:solidFill>
                <a:ea typeface="微软雅黑" panose="020B0503020204020204" pitchFamily="34" charset="-122"/>
              </a:rPr>
              <a:t>当所要访问的块在高一层存储器中时，如何找到该块</a:t>
            </a:r>
            <a:r>
              <a:rPr lang="en-US" altLang="zh-CN" sz="2000" spc="150" dirty="0">
                <a:solidFill>
                  <a:schemeClr val="dk1">
                    <a:lumMod val="75000"/>
                  </a:schemeClr>
                </a:solidFill>
                <a:ea typeface="微软雅黑" panose="020B0503020204020204" pitchFamily="34" charset="-122"/>
              </a:rPr>
              <a:t>?</a:t>
            </a:r>
            <a:r>
              <a:rPr lang="zh-CN" altLang="en-US" sz="2000" spc="150" dirty="0">
                <a:solidFill>
                  <a:schemeClr val="dk1">
                    <a:lumMod val="75000"/>
                  </a:schemeClr>
                </a:solidFill>
                <a:ea typeface="微软雅黑" panose="020B0503020204020204" pitchFamily="34" charset="-122"/>
              </a:rPr>
              <a:t> </a:t>
            </a:r>
            <a:r>
              <a:rPr lang="en-US" altLang="zh-CN" sz="2000" spc="150" dirty="0">
                <a:solidFill>
                  <a:srgbClr val="FF0000"/>
                </a:solidFill>
                <a:ea typeface="微软雅黑" panose="020B0503020204020204" pitchFamily="34" charset="-122"/>
              </a:rPr>
              <a:t>(</a:t>
            </a:r>
            <a:r>
              <a:rPr lang="zh-CN" altLang="en-US" sz="2000" spc="150" dirty="0">
                <a:solidFill>
                  <a:srgbClr val="FF0000"/>
                </a:solidFill>
                <a:ea typeface="微软雅黑" panose="020B0503020204020204" pitchFamily="34" charset="-122"/>
              </a:rPr>
              <a:t>地址变换</a:t>
            </a:r>
            <a:r>
              <a:rPr lang="en-US" altLang="zh-CN" sz="2000" spc="150" dirty="0">
                <a:solidFill>
                  <a:srgbClr val="FF0000"/>
                </a:solidFill>
                <a:ea typeface="微软雅黑" panose="020B0503020204020204" pitchFamily="34" charset="-122"/>
              </a:rPr>
              <a:t>)</a:t>
            </a:r>
            <a:br>
              <a:rPr lang="en-US" altLang="zh-CN" sz="2000" spc="150" dirty="0">
                <a:solidFill>
                  <a:schemeClr val="dk1">
                    <a:lumMod val="75000"/>
                  </a:schemeClr>
                </a:solidFill>
                <a:ea typeface="微软雅黑" panose="020B0503020204020204" pitchFamily="34" charset="-122"/>
              </a:rPr>
            </a:b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3" name="Rectangle 5"/>
          <p:cNvSpPr>
            <a:spLocks noChangeArrowheads="1"/>
          </p:cNvSpPr>
          <p:nvPr>
            <p:custDataLst>
              <p:tags r:id="rId7"/>
            </p:custDataLst>
          </p:nvPr>
        </p:nvSpPr>
        <p:spPr bwMode="auto">
          <a:xfrm>
            <a:off x="2253584" y="2424958"/>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 name="Freeform 6"/>
          <p:cNvSpPr/>
          <p:nvPr>
            <p:custDataLst>
              <p:tags r:id="rId8"/>
            </p:custDataLst>
          </p:nvPr>
        </p:nvSpPr>
        <p:spPr bwMode="auto">
          <a:xfrm>
            <a:off x="2139552" y="2377341"/>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6" name="Freeform 7"/>
          <p:cNvSpPr/>
          <p:nvPr>
            <p:custDataLst>
              <p:tags r:id="rId9"/>
            </p:custDataLst>
          </p:nvPr>
        </p:nvSpPr>
        <p:spPr bwMode="auto">
          <a:xfrm>
            <a:off x="2975364" y="2832212"/>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7" name="Object 1107"/>
          <p:cNvSpPr txBox="1"/>
          <p:nvPr>
            <p:custDataLst>
              <p:tags r:id="rId10"/>
            </p:custDataLst>
          </p:nvPr>
        </p:nvSpPr>
        <p:spPr>
          <a:xfrm>
            <a:off x="2348270" y="2491346"/>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02</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1"/>
            </p:custDataLst>
          </p:nvPr>
        </p:nvSpPr>
        <p:spPr>
          <a:xfrm>
            <a:off x="3542591" y="3861544"/>
            <a:ext cx="5696348" cy="773158"/>
          </a:xfrm>
          <a:prstGeom prst="rect">
            <a:avLst/>
          </a:prstGeom>
          <a:noFill/>
        </p:spPr>
        <p:txBody>
          <a:bodyPr wrap="square">
            <a:noAutofit/>
          </a:bodyPr>
          <a:lstStyle/>
          <a:p>
            <a:pPr lvl="0" fontAlgn="auto">
              <a:lnSpc>
                <a:spcPct val="130000"/>
              </a:lnSpc>
              <a:spcBef>
                <a:spcPts val="0"/>
              </a:spcBef>
              <a:spcAft>
                <a:spcPts val="0"/>
              </a:spcAft>
              <a:buSzPct val="100000"/>
            </a:pPr>
            <a:r>
              <a:rPr lang="zh-CN" altLang="en-US" sz="2000" spc="150" dirty="0">
                <a:solidFill>
                  <a:schemeClr val="dk1">
                    <a:lumMod val="75000"/>
                  </a:schemeClr>
                </a:solidFill>
                <a:ea typeface="微软雅黑" panose="020B0503020204020204" pitchFamily="34" charset="-122"/>
              </a:rPr>
              <a:t>当发生失效时，应替换哪一块？</a:t>
            </a:r>
            <a:r>
              <a:rPr lang="en-US" altLang="zh-CN" sz="2000" spc="150" dirty="0">
                <a:solidFill>
                  <a:srgbClr val="FF0000"/>
                </a:solidFill>
                <a:ea typeface="微软雅黑" panose="020B0503020204020204" pitchFamily="34" charset="-122"/>
              </a:rPr>
              <a:t>(</a:t>
            </a:r>
            <a:r>
              <a:rPr lang="zh-CN" altLang="en-US" sz="2000" spc="150" dirty="0">
                <a:solidFill>
                  <a:srgbClr val="FF0000"/>
                </a:solidFill>
                <a:ea typeface="微软雅黑" panose="020B0503020204020204" pitchFamily="34" charset="-122"/>
              </a:rPr>
              <a:t>替换算法</a:t>
            </a:r>
            <a:r>
              <a:rPr lang="en-US" altLang="zh-CN" sz="2000" spc="150" dirty="0">
                <a:solidFill>
                  <a:srgbClr val="FF0000"/>
                </a:solidFill>
                <a:ea typeface="微软雅黑" panose="020B0503020204020204" pitchFamily="34" charset="-122"/>
              </a:rPr>
              <a:t>)</a:t>
            </a:r>
            <a:br>
              <a:rPr lang="zh-CN" altLang="en-US" sz="2000" spc="150" dirty="0">
                <a:solidFill>
                  <a:srgbClr val="FF0000"/>
                </a:solidFill>
                <a:ea typeface="微软雅黑" panose="020B0503020204020204" pitchFamily="34" charset="-122"/>
              </a:rPr>
            </a:br>
            <a:endParaRPr lang="zh-CN" altLang="en-US" sz="2000" spc="150" dirty="0">
              <a:solidFill>
                <a:srgbClr val="FF0000"/>
              </a:solidFill>
              <a:ea typeface="微软雅黑" panose="020B0503020204020204" pitchFamily="34" charset="-122"/>
            </a:endParaRPr>
          </a:p>
        </p:txBody>
      </p:sp>
      <p:sp>
        <p:nvSpPr>
          <p:cNvPr id="19" name="Rectangle 5"/>
          <p:cNvSpPr>
            <a:spLocks noChangeArrowheads="1"/>
          </p:cNvSpPr>
          <p:nvPr>
            <p:custDataLst>
              <p:tags r:id="rId12"/>
            </p:custDataLst>
          </p:nvPr>
        </p:nvSpPr>
        <p:spPr bwMode="auto">
          <a:xfrm>
            <a:off x="2253584" y="3717961"/>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0" name="Freeform 6"/>
          <p:cNvSpPr/>
          <p:nvPr>
            <p:custDataLst>
              <p:tags r:id="rId13"/>
            </p:custDataLst>
          </p:nvPr>
        </p:nvSpPr>
        <p:spPr bwMode="auto">
          <a:xfrm>
            <a:off x="2139552" y="3670343"/>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1" name="Freeform 7"/>
          <p:cNvSpPr/>
          <p:nvPr>
            <p:custDataLst>
              <p:tags r:id="rId14"/>
            </p:custDataLst>
          </p:nvPr>
        </p:nvSpPr>
        <p:spPr bwMode="auto">
          <a:xfrm>
            <a:off x="2975364" y="4125215"/>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2" name="Object 1107"/>
          <p:cNvSpPr txBox="1"/>
          <p:nvPr>
            <p:custDataLst>
              <p:tags r:id="rId15"/>
            </p:custDataLst>
          </p:nvPr>
        </p:nvSpPr>
        <p:spPr>
          <a:xfrm>
            <a:off x="2348270" y="3784351"/>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03</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16"/>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1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存储层次的四个问题</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18"/>
            </p:custDataLst>
          </p:nvPr>
        </p:nvPicPr>
        <p:blipFill>
          <a:blip r:embed="rId19"/>
          <a:stretch>
            <a:fillRect/>
          </a:stretch>
        </p:blipFill>
        <p:spPr>
          <a:xfrm>
            <a:off x="9216390" y="201295"/>
            <a:ext cx="1895475" cy="485775"/>
          </a:xfrm>
          <a:prstGeom prst="rect">
            <a:avLst/>
          </a:prstGeom>
        </p:spPr>
      </p:pic>
      <p:sp>
        <p:nvSpPr>
          <p:cNvPr id="23" name="文本框 22"/>
          <p:cNvSpPr txBox="1"/>
          <p:nvPr>
            <p:custDataLst>
              <p:tags r:id="rId20"/>
            </p:custDataLst>
          </p:nvPr>
        </p:nvSpPr>
        <p:spPr>
          <a:xfrm>
            <a:off x="3513307" y="5109739"/>
            <a:ext cx="6847353" cy="592244"/>
          </a:xfrm>
          <a:prstGeom prst="rect">
            <a:avLst/>
          </a:prstGeom>
          <a:noFill/>
        </p:spPr>
        <p:txBody>
          <a:bodyPr wrap="square">
            <a:noAutofit/>
          </a:bodyPr>
          <a:lstStyle/>
          <a:p>
            <a:pPr lvl="0" fontAlgn="auto">
              <a:lnSpc>
                <a:spcPct val="130000"/>
              </a:lnSpc>
              <a:spcBef>
                <a:spcPts val="0"/>
              </a:spcBef>
              <a:spcAft>
                <a:spcPts val="0"/>
              </a:spcAft>
              <a:buSzPct val="100000"/>
            </a:pPr>
            <a:r>
              <a:rPr lang="zh-CN" altLang="en-US" sz="2000" spc="150" dirty="0">
                <a:solidFill>
                  <a:schemeClr val="dk1">
                    <a:lumMod val="75000"/>
                  </a:schemeClr>
                </a:solidFill>
                <a:ea typeface="微软雅黑" panose="020B0503020204020204" pitchFamily="34" charset="-122"/>
              </a:rPr>
              <a:t>当进行写访问时，应进行哪些操作</a:t>
            </a:r>
            <a:r>
              <a:rPr lang="en-US" altLang="zh-CN" sz="2000" spc="150" dirty="0">
                <a:solidFill>
                  <a:schemeClr val="dk1">
                    <a:lumMod val="75000"/>
                  </a:schemeClr>
                </a:solidFill>
                <a:ea typeface="微软雅黑" panose="020B0503020204020204" pitchFamily="34" charset="-122"/>
              </a:rPr>
              <a:t>?</a:t>
            </a:r>
            <a:r>
              <a:rPr lang="en-US" altLang="zh-CN" sz="2000" spc="150" dirty="0">
                <a:solidFill>
                  <a:srgbClr val="FF0000"/>
                </a:solidFill>
                <a:ea typeface="微软雅黑" panose="020B0503020204020204" pitchFamily="34" charset="-122"/>
              </a:rPr>
              <a:t>(</a:t>
            </a:r>
            <a:r>
              <a:rPr lang="zh-CN" altLang="en-US" sz="2000" spc="150" dirty="0">
                <a:solidFill>
                  <a:srgbClr val="FF0000"/>
                </a:solidFill>
                <a:ea typeface="微软雅黑" panose="020B0503020204020204" pitchFamily="34" charset="-122"/>
              </a:rPr>
              <a:t>写策略</a:t>
            </a:r>
            <a:r>
              <a:rPr lang="en-US" altLang="zh-CN" sz="2000" spc="150" dirty="0">
                <a:solidFill>
                  <a:srgbClr val="FF0000"/>
                </a:solidFill>
                <a:ea typeface="微软雅黑" panose="020B0503020204020204" pitchFamily="34" charset="-122"/>
              </a:rPr>
              <a:t>)</a:t>
            </a:r>
            <a:br>
              <a:rPr lang="en-US" altLang="zh-CN" sz="2000" spc="150" dirty="0">
                <a:solidFill>
                  <a:schemeClr val="dk1">
                    <a:lumMod val="75000"/>
                  </a:schemeClr>
                </a:solidFill>
                <a:ea typeface="微软雅黑" panose="020B0503020204020204" pitchFamily="34" charset="-122"/>
              </a:rPr>
            </a:b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24" name="Rectangle 5"/>
          <p:cNvSpPr>
            <a:spLocks noChangeArrowheads="1"/>
          </p:cNvSpPr>
          <p:nvPr>
            <p:custDataLst>
              <p:tags r:id="rId21"/>
            </p:custDataLst>
          </p:nvPr>
        </p:nvSpPr>
        <p:spPr bwMode="auto">
          <a:xfrm>
            <a:off x="2267182" y="4944500"/>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5" name="Freeform 6"/>
          <p:cNvSpPr/>
          <p:nvPr>
            <p:custDataLst>
              <p:tags r:id="rId22"/>
            </p:custDataLst>
          </p:nvPr>
        </p:nvSpPr>
        <p:spPr bwMode="auto">
          <a:xfrm>
            <a:off x="2139552" y="4896882"/>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6" name="Freeform 7"/>
          <p:cNvSpPr/>
          <p:nvPr>
            <p:custDataLst>
              <p:tags r:id="rId23"/>
            </p:custDataLst>
          </p:nvPr>
        </p:nvSpPr>
        <p:spPr bwMode="auto">
          <a:xfrm>
            <a:off x="2975364" y="5351754"/>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7" name="Object 1107"/>
          <p:cNvSpPr txBox="1"/>
          <p:nvPr>
            <p:custDataLst>
              <p:tags r:id="rId24"/>
            </p:custDataLst>
          </p:nvPr>
        </p:nvSpPr>
        <p:spPr>
          <a:xfrm>
            <a:off x="2334670" y="4965777"/>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04</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Tree>
    <p:custDataLst>
      <p:tags r:id="rId25"/>
    </p:custDataLst>
  </p:cSld>
  <p:clrMapOvr>
    <a:masterClrMapping/>
  </p:clrMapOvr>
  <p:transition spd="med">
    <p:push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95137" y="1413175"/>
            <a:ext cx="9433045" cy="4347192"/>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在选取地址映象方法要考虑的主要因素：</a:t>
            </a:r>
            <a:endParaRPr lang="en-US" altLang="zh-CN" sz="24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地址变换的硬件容易实现；</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地址变换的速度要快；</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主存空间利用率要高；</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发生块冲突的概率要小</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地址映象与变换 </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地址映象与变换 </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四种方式</a:t>
            </a:r>
            <a:endParaRPr lang="zh-CN" altLang="en-US" sz="3400" dirty="0">
              <a:solidFill>
                <a:schemeClr val="dk1">
                  <a:lumMod val="75000"/>
                </a:schemeClr>
              </a:solidFill>
              <a:latin typeface="Arial" panose="020B0604020202020204" pitchFamily="34" charset="0"/>
            </a:endParaRPr>
          </a:p>
        </p:txBody>
      </p:sp>
      <p:sp>
        <p:nvSpPr>
          <p:cNvPr id="2" name="椭圆 1"/>
          <p:cNvSpPr/>
          <p:nvPr>
            <p:custDataLst>
              <p:tags r:id="rId3"/>
            </p:custDataLst>
          </p:nvPr>
        </p:nvSpPr>
        <p:spPr>
          <a:xfrm>
            <a:off x="2001957" y="3126636"/>
            <a:ext cx="1263650" cy="1263650"/>
          </a:xfrm>
          <a:prstGeom prst="ellipse">
            <a:avLst/>
          </a:prstGeom>
          <a:solidFill>
            <a:srgbClr val="99CC39"/>
          </a:solidFill>
          <a:ln>
            <a:solidFill>
              <a:srgbClr val="71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3" name="文本框 32"/>
          <p:cNvSpPr txBox="1"/>
          <p:nvPr>
            <p:custDataLst>
              <p:tags r:id="rId4"/>
            </p:custDataLst>
          </p:nvPr>
        </p:nvSpPr>
        <p:spPr>
          <a:xfrm>
            <a:off x="4371743" y="1757918"/>
            <a:ext cx="4997450" cy="394970"/>
          </a:xfrm>
          <a:prstGeom prst="rect">
            <a:avLst/>
          </a:prstGeom>
          <a:noFill/>
        </p:spPr>
        <p:txBody>
          <a:bodyPr wrap="square" lIns="0" tIns="0" rIns="0" bIns="0" rtlCol="0" anchor="t" anchorCtr="0">
            <a:normAutofit/>
          </a:bodyPr>
          <a:lstStyle/>
          <a:p>
            <a:pPr lvl="1">
              <a:spcBef>
                <a:spcPts val="2400"/>
              </a:spcBef>
            </a:pPr>
            <a:r>
              <a:rPr lang="zh-CN" altLang="en-US" sz="2000" dirty="0">
                <a:latin typeface="微软雅黑" panose="020B0503020204020204" pitchFamily="34" charset="-122"/>
                <a:ea typeface="微软雅黑" panose="020B0503020204020204" pitchFamily="34" charset="-122"/>
                <a:cs typeface="楷体_GB2312"/>
                <a:sym typeface="+mn-ea"/>
              </a:rPr>
              <a:t>全相联映像与变换 </a:t>
            </a:r>
            <a:endParaRPr lang="zh-CN" altLang="en-US" sz="2000" dirty="0">
              <a:latin typeface="微软雅黑" panose="020B0503020204020204" pitchFamily="34" charset="-122"/>
              <a:ea typeface="微软雅黑" panose="020B0503020204020204" pitchFamily="34" charset="-122"/>
              <a:cs typeface="楷体_GB2312"/>
              <a:sym typeface="+mn-ea"/>
            </a:endParaRPr>
          </a:p>
        </p:txBody>
      </p:sp>
      <p:sp>
        <p:nvSpPr>
          <p:cNvPr id="114" name="文本框 113"/>
          <p:cNvSpPr txBox="1"/>
          <p:nvPr>
            <p:custDataLst>
              <p:tags r:id="rId5"/>
            </p:custDataLst>
          </p:nvPr>
        </p:nvSpPr>
        <p:spPr>
          <a:xfrm>
            <a:off x="4404782" y="5287842"/>
            <a:ext cx="4434205" cy="690245"/>
          </a:xfrm>
          <a:prstGeom prst="rect">
            <a:avLst/>
          </a:prstGeom>
          <a:noFill/>
        </p:spPr>
        <p:txBody>
          <a:bodyPr wrap="square" lIns="0" tIns="0" rIns="0" bIns="0" rtlCol="0" anchor="t" anchorCtr="0">
            <a:normAutofit/>
          </a:bodyPr>
          <a:lstStyle/>
          <a:p>
            <a:pPr lvl="1">
              <a:spcBef>
                <a:spcPts val="2400"/>
              </a:spcBef>
            </a:pPr>
            <a:r>
              <a:rPr lang="zh-CN" altLang="en-US" sz="2000" dirty="0">
                <a:latin typeface="微软雅黑" panose="020B0503020204020204" pitchFamily="34" charset="-122"/>
                <a:ea typeface="微软雅黑" panose="020B0503020204020204" pitchFamily="34" charset="-122"/>
                <a:cs typeface="楷体_GB2312"/>
                <a:sym typeface="+mn-ea"/>
              </a:rPr>
              <a:t>段相联映像</a:t>
            </a:r>
            <a:endParaRPr lang="zh-CN" altLang="en-US" sz="2000" dirty="0">
              <a:latin typeface="微软雅黑" panose="020B0503020204020204" pitchFamily="34" charset="-122"/>
              <a:ea typeface="微软雅黑" panose="020B0503020204020204" pitchFamily="34" charset="-122"/>
              <a:cs typeface="楷体_GB2312"/>
              <a:sym typeface="+mn-ea"/>
            </a:endParaRPr>
          </a:p>
        </p:txBody>
      </p:sp>
      <p:sp>
        <p:nvSpPr>
          <p:cNvPr id="8" name="椭圆 7"/>
          <p:cNvSpPr/>
          <p:nvPr>
            <p:custDataLst>
              <p:tags r:id="rId6"/>
            </p:custDataLst>
          </p:nvPr>
        </p:nvSpPr>
        <p:spPr>
          <a:xfrm flipH="1">
            <a:off x="3967196" y="1613961"/>
            <a:ext cx="571085" cy="571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t>1</a:t>
            </a:r>
            <a:endParaRPr kumimoji="1" lang="en-US" altLang="zh-CN" sz="2000" b="1"/>
          </a:p>
        </p:txBody>
      </p:sp>
      <p:cxnSp>
        <p:nvCxnSpPr>
          <p:cNvPr id="10" name="肘形连接符 9"/>
          <p:cNvCxnSpPr>
            <a:endCxn id="8" idx="6"/>
          </p:cNvCxnSpPr>
          <p:nvPr>
            <p:custDataLst>
              <p:tags r:id="rId7"/>
            </p:custDataLst>
          </p:nvPr>
        </p:nvCxnSpPr>
        <p:spPr>
          <a:xfrm rot="5400000" flipH="1" flipV="1">
            <a:off x="2814079" y="2035941"/>
            <a:ext cx="1289554" cy="1016680"/>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stCxn id="115" idx="6"/>
          </p:cNvCxnSpPr>
          <p:nvPr>
            <p:custDataLst>
              <p:tags r:id="rId8"/>
            </p:custDataLst>
          </p:nvPr>
        </p:nvCxnSpPr>
        <p:spPr>
          <a:xfrm rot="10800000">
            <a:off x="2912012" y="4320019"/>
            <a:ext cx="1055185" cy="1121725"/>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椭圆 28"/>
          <p:cNvSpPr/>
          <p:nvPr>
            <p:custDataLst>
              <p:tags r:id="rId9"/>
            </p:custDataLst>
          </p:nvPr>
        </p:nvSpPr>
        <p:spPr>
          <a:xfrm flipH="1">
            <a:off x="3979682" y="2962822"/>
            <a:ext cx="571085" cy="5648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accent1">
                    <a:lumMod val="50000"/>
                  </a:schemeClr>
                </a:solidFill>
              </a:rPr>
              <a:t>2</a:t>
            </a:r>
            <a:endParaRPr kumimoji="1" lang="en-US" altLang="zh-CN" sz="2000" b="1" dirty="0">
              <a:solidFill>
                <a:schemeClr val="accent1">
                  <a:lumMod val="50000"/>
                </a:schemeClr>
              </a:solidFill>
            </a:endParaRPr>
          </a:p>
        </p:txBody>
      </p:sp>
      <p:cxnSp>
        <p:nvCxnSpPr>
          <p:cNvPr id="21" name="直接连接符 20"/>
          <p:cNvCxnSpPr/>
          <p:nvPr>
            <p:custDataLst>
              <p:tags r:id="rId10"/>
            </p:custDataLst>
          </p:nvPr>
        </p:nvCxnSpPr>
        <p:spPr>
          <a:xfrm>
            <a:off x="2956552" y="3227463"/>
            <a:ext cx="1016888" cy="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custDataLst>
              <p:tags r:id="rId11"/>
            </p:custDataLst>
          </p:nvPr>
        </p:nvSpPr>
        <p:spPr>
          <a:xfrm flipH="1">
            <a:off x="3967196" y="5156200"/>
            <a:ext cx="571085" cy="571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accent2"/>
                </a:solidFill>
              </a:rPr>
              <a:t>4</a:t>
            </a:r>
            <a:endParaRPr kumimoji="1" lang="en-US" altLang="zh-CN" sz="2000" b="1" dirty="0">
              <a:solidFill>
                <a:schemeClr val="accent2"/>
              </a:solidFill>
            </a:endParaRPr>
          </a:p>
        </p:txBody>
      </p:sp>
      <p:sp>
        <p:nvSpPr>
          <p:cNvPr id="36" name="文本框 35"/>
          <p:cNvSpPr txBox="1"/>
          <p:nvPr>
            <p:custDataLst>
              <p:tags r:id="rId12"/>
            </p:custDataLst>
          </p:nvPr>
        </p:nvSpPr>
        <p:spPr>
          <a:xfrm>
            <a:off x="4787540" y="3038552"/>
            <a:ext cx="5574665" cy="377825"/>
          </a:xfrm>
          <a:prstGeom prst="rect">
            <a:avLst/>
          </a:prstGeom>
          <a:noFill/>
        </p:spPr>
        <p:txBody>
          <a:bodyPr wrap="square" lIns="0" tIns="0" rIns="0" bIns="0" rtlCol="0" anchor="t" anchorCtr="0">
            <a:normAutofit/>
          </a:bodyPr>
          <a:lstStyle/>
          <a:p>
            <a:pPr lvl="0">
              <a:lnSpc>
                <a:spcPct val="130000"/>
              </a:lnSpc>
              <a:spcBef>
                <a:spcPts val="0"/>
              </a:spcBef>
              <a:spcAft>
                <a:spcPts val="0"/>
              </a:spcAft>
              <a:buSzPct val="100000"/>
            </a:pPr>
            <a:r>
              <a:rPr lang="zh-CN" altLang="en-US" sz="2000" dirty="0">
                <a:latin typeface="微软雅黑" panose="020B0503020204020204" pitchFamily="34" charset="-122"/>
                <a:ea typeface="微软雅黑" panose="020B0503020204020204" pitchFamily="34" charset="-122"/>
                <a:cs typeface="楷体_GB2312"/>
                <a:sym typeface="+mn-ea"/>
              </a:rPr>
              <a:t>直接映像与变换 </a:t>
            </a:r>
            <a:endParaRPr lang="zh-CN" altLang="en-US" sz="2000" dirty="0">
              <a:latin typeface="微软雅黑" panose="020B0503020204020204" pitchFamily="34" charset="-122"/>
              <a:ea typeface="微软雅黑" panose="020B0503020204020204" pitchFamily="34" charset="-122"/>
              <a:cs typeface="楷体_GB2312"/>
              <a:sym typeface="+mn-ea"/>
            </a:endParaRPr>
          </a:p>
        </p:txBody>
      </p:sp>
      <p:sp>
        <p:nvSpPr>
          <p:cNvPr id="5" name="文本框 4"/>
          <p:cNvSpPr txBox="1"/>
          <p:nvPr>
            <p:custDataLst>
              <p:tags r:id="rId13"/>
            </p:custDataLst>
          </p:nvPr>
        </p:nvSpPr>
        <p:spPr>
          <a:xfrm>
            <a:off x="2200305" y="3411971"/>
            <a:ext cx="871890" cy="1088390"/>
          </a:xfrm>
          <a:prstGeom prst="rect">
            <a:avLst/>
          </a:prstGeom>
          <a:noFill/>
        </p:spPr>
        <p:txBody>
          <a:bodyPr wrap="square" rtlCol="0">
            <a:no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sym typeface="+mn-ea"/>
              </a:rPr>
              <a:t>四种方式</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14"/>
            </p:custDataLst>
          </p:nvPr>
        </p:nvPicPr>
        <p:blipFill>
          <a:blip r:embed="rId15"/>
          <a:stretch>
            <a:fillRect/>
          </a:stretch>
        </p:blipFill>
        <p:spPr>
          <a:xfrm>
            <a:off x="9216390" y="201295"/>
            <a:ext cx="1895475" cy="485775"/>
          </a:xfrm>
          <a:prstGeom prst="rect">
            <a:avLst/>
          </a:prstGeom>
        </p:spPr>
      </p:pic>
      <p:cxnSp>
        <p:nvCxnSpPr>
          <p:cNvPr id="20" name="直接连接符 19"/>
          <p:cNvCxnSpPr>
            <a:endCxn id="23" idx="6"/>
          </p:cNvCxnSpPr>
          <p:nvPr>
            <p:custDataLst>
              <p:tags r:id="rId16"/>
            </p:custDataLst>
          </p:nvPr>
        </p:nvCxnSpPr>
        <p:spPr>
          <a:xfrm>
            <a:off x="2904415" y="4305414"/>
            <a:ext cx="1075268" cy="1628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7"/>
            </p:custDataLst>
          </p:nvPr>
        </p:nvSpPr>
        <p:spPr>
          <a:xfrm>
            <a:off x="4404782" y="4170169"/>
            <a:ext cx="4434205" cy="394971"/>
          </a:xfrm>
          <a:prstGeom prst="rect">
            <a:avLst/>
          </a:prstGeom>
          <a:noFill/>
        </p:spPr>
        <p:txBody>
          <a:bodyPr wrap="square" lIns="0" tIns="0" rIns="0" bIns="0" rtlCol="0" anchor="t" anchorCtr="0">
            <a:normAutofit/>
          </a:bodyPr>
          <a:lstStyle/>
          <a:p>
            <a:pPr lvl="1">
              <a:spcBef>
                <a:spcPts val="2400"/>
              </a:spcBef>
            </a:pPr>
            <a:r>
              <a:rPr lang="zh-CN" altLang="en-US" sz="2000" dirty="0">
                <a:latin typeface="微软雅黑" panose="020B0503020204020204" pitchFamily="34" charset="-122"/>
                <a:ea typeface="微软雅黑" panose="020B0503020204020204" pitchFamily="34" charset="-122"/>
                <a:cs typeface="楷体_GB2312"/>
                <a:sym typeface="+mn-ea"/>
              </a:rPr>
              <a:t>组相联映像与变换 </a:t>
            </a:r>
            <a:endParaRPr lang="zh-CN" altLang="en-US" sz="2000" dirty="0">
              <a:latin typeface="微软雅黑" panose="020B0503020204020204" pitchFamily="34" charset="-122"/>
              <a:ea typeface="微软雅黑" panose="020B0503020204020204" pitchFamily="34" charset="-122"/>
              <a:cs typeface="楷体_GB2312"/>
              <a:sym typeface="+mn-ea"/>
            </a:endParaRPr>
          </a:p>
          <a:p>
            <a:pPr lvl="1">
              <a:spcBef>
                <a:spcPts val="2400"/>
              </a:spcBef>
            </a:pPr>
            <a:endParaRPr lang="zh-CN" altLang="en-US" sz="2000" b="1" dirty="0">
              <a:latin typeface="微软雅黑" panose="020B0503020204020204" pitchFamily="34" charset="-122"/>
              <a:ea typeface="微软雅黑" panose="020B0503020204020204" pitchFamily="34" charset="-122"/>
              <a:cs typeface="楷体_GB2312"/>
              <a:sym typeface="+mn-ea"/>
            </a:endParaRPr>
          </a:p>
        </p:txBody>
      </p:sp>
      <p:sp>
        <p:nvSpPr>
          <p:cNvPr id="23" name="椭圆 22"/>
          <p:cNvSpPr/>
          <p:nvPr>
            <p:custDataLst>
              <p:tags r:id="rId18"/>
            </p:custDataLst>
          </p:nvPr>
        </p:nvSpPr>
        <p:spPr>
          <a:xfrm flipH="1">
            <a:off x="3979683" y="4036155"/>
            <a:ext cx="571085" cy="57108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accent2"/>
                </a:solidFill>
              </a:rPr>
              <a:t>3</a:t>
            </a:r>
            <a:endParaRPr kumimoji="1" lang="en-US" altLang="zh-CN" sz="2000" b="1">
              <a:solidFill>
                <a:schemeClr val="accent2"/>
              </a:solidFill>
            </a:endParaRPr>
          </a:p>
        </p:txBody>
      </p:sp>
    </p:spTree>
    <p:custDataLst>
      <p:tags r:id="rId19"/>
    </p:custDataLst>
  </p:cSld>
  <p:clrMapOvr>
    <a:masterClrMapping/>
  </p:clrMapOvr>
  <p:transition spd="med">
    <p:push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23863"/>
            <a:ext cx="10195560" cy="46698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695390" y="1546543"/>
            <a:ext cx="9433045" cy="3565752"/>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定义及规则</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映像规则：</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主存中的任意一块都可以映像到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中的任意一块。</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的块数为</a:t>
            </a:r>
            <a:r>
              <a:rPr lang="en-US" altLang="zh-CN" sz="2000" spc="150" dirty="0" err="1">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，主存的块数为</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，映像关系共有：</a:t>
            </a:r>
            <a:r>
              <a:rPr lang="en-US" altLang="zh-CN" sz="2000" spc="15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Cb×Mb</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种</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用硬件实现非常复杂</a:t>
            </a:r>
            <a:r>
              <a:rPr lang="en-US" altLang="zh-CN"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在虚拟存储器中，全部用软件实现。</a:t>
            </a:r>
            <a:endParaRPr lang="zh-CN" altLang="en-US" sz="2000"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地址映象与变换 </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全相联映像与变换</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transition spd="med">
    <p:push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235863"/>
            <a:ext cx="10195560" cy="46578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695390" y="1464820"/>
            <a:ext cx="9433045" cy="1066458"/>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全相联映像和变换</a:t>
            </a:r>
            <a:endParaRPr lang="zh-CN" altLang="en-US" sz="24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fontAlgn="auto">
              <a:lnSpc>
                <a:spcPct val="15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规则：主存中的任意一块都可以映像到</a:t>
            </a:r>
            <a:r>
              <a:rPr lang="en-US" altLang="zh-CN"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中的任意一块。</a:t>
            </a:r>
            <a:endParaRPr lang="zh-CN" altLang="en-US" sz="2000"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4.3.2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地址映象与变换 </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全相联映像与变换</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pic>
        <p:nvPicPr>
          <p:cNvPr id="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2012" y="2461454"/>
            <a:ext cx="4116035" cy="312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8"/>
    </p:custDataLst>
  </p:cSld>
  <p:clrMapOvr>
    <a:masterClrMapping/>
  </p:clrMapOvr>
  <p:transition spd="med">
    <p:push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002663"/>
            <a:ext cx="10195560" cy="4891072"/>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526700" y="1522576"/>
            <a:ext cx="10298398" cy="96262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fontAlgn="auto">
              <a:lnSpc>
                <a:spcPct val="150000"/>
              </a:lnSpc>
              <a:spcBef>
                <a:spcPts val="0"/>
              </a:spcBef>
              <a:spcAft>
                <a:spcPts val="0"/>
              </a:spcAft>
              <a:buClr>
                <a:srgbClr val="000000">
                  <a:lumMod val="75000"/>
                  <a:lumOff val="25000"/>
                </a:srgbClr>
              </a:buClr>
              <a:buSzPct val="90000"/>
            </a:pP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设一个全相联映像的</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中有</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个块，访问主存进行读的块地址顺序为十进制数</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26</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26</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18</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17</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25</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，求每次访问后</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中的内容。</a:t>
            </a:r>
            <a:endPar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auto">
              <a:lnSpc>
                <a:spcPct val="150000"/>
              </a:lnSpc>
              <a:spcBef>
                <a:spcPts val="0"/>
              </a:spcBef>
              <a:spcAft>
                <a:spcPts val="0"/>
              </a:spcAft>
              <a:buClr>
                <a:srgbClr val="000000">
                  <a:lumMod val="75000"/>
                  <a:lumOff val="25000"/>
                </a:srgbClr>
              </a:buClr>
              <a:buSzPct val="90000"/>
            </a:pP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全相联映</a:t>
            </a:r>
            <a:r>
              <a:rPr lang="en-US" altLang="zh-CN"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的块分配情况</a:t>
            </a: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auto">
              <a:lnSpc>
                <a:spcPct val="150000"/>
              </a:lnSpc>
              <a:spcBef>
                <a:spcPts val="0"/>
              </a:spcBef>
              <a:spcAft>
                <a:spcPts val="0"/>
              </a:spcAft>
              <a:buClr>
                <a:srgbClr val="000000">
                  <a:lumMod val="75000"/>
                  <a:lumOff val="25000"/>
                </a:srgbClr>
              </a:buClr>
              <a:buSzPct val="90000"/>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000" b="1" spc="150" dirty="0">
              <a:solidFill>
                <a:schemeClr val="dk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例题</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graphicFrame>
        <p:nvGraphicFramePr>
          <p:cNvPr id="9" name="Group 164"/>
          <p:cNvGraphicFramePr>
            <a:graphicFrameLocks noGrp="1"/>
          </p:cNvGraphicFramePr>
          <p:nvPr/>
        </p:nvGraphicFramePr>
        <p:xfrm>
          <a:off x="1838214" y="2301516"/>
          <a:ext cx="7848211" cy="3529599"/>
        </p:xfrm>
        <a:graphic>
          <a:graphicData uri="http://schemas.openxmlformats.org/drawingml/2006/table">
            <a:tbl>
              <a:tblPr/>
              <a:tblGrid>
                <a:gridCol w="1140031"/>
                <a:gridCol w="609016"/>
                <a:gridCol w="610516"/>
                <a:gridCol w="576016"/>
                <a:gridCol w="640518"/>
                <a:gridCol w="613516"/>
                <a:gridCol w="609016"/>
                <a:gridCol w="610517"/>
                <a:gridCol w="609016"/>
                <a:gridCol w="610516"/>
                <a:gridCol w="610517"/>
                <a:gridCol w="609016"/>
              </a:tblGrid>
              <a:tr h="3480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03008">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28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000</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001</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010</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510">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011</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101</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110</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111</a:t>
                      </a: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65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 name="AutoShape 165"/>
          <p:cNvSpPr>
            <a:spLocks noChangeArrowheads="1"/>
          </p:cNvSpPr>
          <p:nvPr/>
        </p:nvSpPr>
        <p:spPr bwMode="auto">
          <a:xfrm>
            <a:off x="9054908" y="2948033"/>
            <a:ext cx="697519" cy="2896579"/>
          </a:xfrm>
          <a:prstGeom prst="flowChartAlternateProcess">
            <a:avLst/>
          </a:prstGeom>
          <a:noFill/>
          <a:ln w="38100" algn="ctr">
            <a:solidFill>
              <a:srgbClr val="FF0000"/>
            </a:solidFill>
            <a:miter lim="800000"/>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2" name="矩形 11"/>
          <p:cNvSpPr>
            <a:spLocks noChangeArrowheads="1"/>
          </p:cNvSpPr>
          <p:nvPr/>
        </p:nvSpPr>
        <p:spPr bwMode="auto">
          <a:xfrm>
            <a:off x="3102747"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3" name="矩形 12"/>
          <p:cNvSpPr>
            <a:spLocks noChangeArrowheads="1"/>
          </p:cNvSpPr>
          <p:nvPr/>
        </p:nvSpPr>
        <p:spPr bwMode="auto">
          <a:xfrm>
            <a:off x="3711764"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4" name="矩形 13"/>
          <p:cNvSpPr>
            <a:spLocks noChangeArrowheads="1"/>
          </p:cNvSpPr>
          <p:nvPr/>
        </p:nvSpPr>
        <p:spPr bwMode="auto">
          <a:xfrm>
            <a:off x="4308780"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5" name="矩形 14"/>
          <p:cNvSpPr>
            <a:spLocks noChangeArrowheads="1"/>
          </p:cNvSpPr>
          <p:nvPr/>
        </p:nvSpPr>
        <p:spPr bwMode="auto">
          <a:xfrm>
            <a:off x="4931297"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6" name="矩形 15"/>
          <p:cNvSpPr>
            <a:spLocks noChangeArrowheads="1"/>
          </p:cNvSpPr>
          <p:nvPr/>
        </p:nvSpPr>
        <p:spPr bwMode="auto">
          <a:xfrm>
            <a:off x="5562814"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7" name="矩形 16"/>
          <p:cNvSpPr>
            <a:spLocks noChangeArrowheads="1"/>
          </p:cNvSpPr>
          <p:nvPr/>
        </p:nvSpPr>
        <p:spPr bwMode="auto">
          <a:xfrm>
            <a:off x="6161330"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8" name="矩形 17"/>
          <p:cNvSpPr>
            <a:spLocks noChangeArrowheads="1"/>
          </p:cNvSpPr>
          <p:nvPr/>
        </p:nvSpPr>
        <p:spPr bwMode="auto">
          <a:xfrm>
            <a:off x="6779347"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19" name="矩形 18"/>
          <p:cNvSpPr>
            <a:spLocks noChangeArrowheads="1"/>
          </p:cNvSpPr>
          <p:nvPr/>
        </p:nvSpPr>
        <p:spPr bwMode="auto">
          <a:xfrm>
            <a:off x="7377863"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20" name="矩形 19"/>
          <p:cNvSpPr>
            <a:spLocks noChangeArrowheads="1"/>
          </p:cNvSpPr>
          <p:nvPr/>
        </p:nvSpPr>
        <p:spPr bwMode="auto">
          <a:xfrm>
            <a:off x="8003380"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21" name="矩形 20"/>
          <p:cNvSpPr>
            <a:spLocks noChangeArrowheads="1"/>
          </p:cNvSpPr>
          <p:nvPr/>
        </p:nvSpPr>
        <p:spPr bwMode="auto">
          <a:xfrm>
            <a:off x="8612397"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22" name="矩形 21"/>
          <p:cNvSpPr>
            <a:spLocks noChangeArrowheads="1"/>
          </p:cNvSpPr>
          <p:nvPr/>
        </p:nvSpPr>
        <p:spPr bwMode="auto">
          <a:xfrm>
            <a:off x="9222913" y="2969033"/>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22</a:t>
            </a:r>
            <a:endParaRPr lang="en-US" altLang="zh-CN" sz="1325">
              <a:latin typeface="Times New Roman" panose="02020603050405020304" pitchFamily="18" charset="0"/>
              <a:ea typeface="宋体" panose="02010600030101010101" pitchFamily="2" charset="-122"/>
            </a:endParaRPr>
          </a:p>
        </p:txBody>
      </p:sp>
      <p:sp>
        <p:nvSpPr>
          <p:cNvPr id="23" name="矩形 22"/>
          <p:cNvSpPr>
            <a:spLocks noChangeArrowheads="1"/>
          </p:cNvSpPr>
          <p:nvPr/>
        </p:nvSpPr>
        <p:spPr bwMode="auto">
          <a:xfrm>
            <a:off x="3711764"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4" name="矩形 23"/>
          <p:cNvSpPr>
            <a:spLocks noChangeArrowheads="1"/>
          </p:cNvSpPr>
          <p:nvPr/>
        </p:nvSpPr>
        <p:spPr bwMode="auto">
          <a:xfrm>
            <a:off x="4308780"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5" name="矩形 24"/>
          <p:cNvSpPr>
            <a:spLocks noChangeArrowheads="1"/>
          </p:cNvSpPr>
          <p:nvPr/>
        </p:nvSpPr>
        <p:spPr bwMode="auto">
          <a:xfrm>
            <a:off x="4931297"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6" name="矩形 25"/>
          <p:cNvSpPr>
            <a:spLocks noChangeArrowheads="1"/>
          </p:cNvSpPr>
          <p:nvPr/>
        </p:nvSpPr>
        <p:spPr bwMode="auto">
          <a:xfrm>
            <a:off x="5562814"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7" name="矩形 26"/>
          <p:cNvSpPr>
            <a:spLocks noChangeArrowheads="1"/>
          </p:cNvSpPr>
          <p:nvPr/>
        </p:nvSpPr>
        <p:spPr bwMode="auto">
          <a:xfrm>
            <a:off x="6161330"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8" name="矩形 27"/>
          <p:cNvSpPr>
            <a:spLocks noChangeArrowheads="1"/>
          </p:cNvSpPr>
          <p:nvPr/>
        </p:nvSpPr>
        <p:spPr bwMode="auto">
          <a:xfrm>
            <a:off x="6779347"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29" name="矩形 28"/>
          <p:cNvSpPr>
            <a:spLocks noChangeArrowheads="1"/>
          </p:cNvSpPr>
          <p:nvPr/>
        </p:nvSpPr>
        <p:spPr bwMode="auto">
          <a:xfrm>
            <a:off x="7377863"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30" name="矩形 29"/>
          <p:cNvSpPr>
            <a:spLocks noChangeArrowheads="1"/>
          </p:cNvSpPr>
          <p:nvPr/>
        </p:nvSpPr>
        <p:spPr bwMode="auto">
          <a:xfrm>
            <a:off x="8003380"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31" name="矩形 30"/>
          <p:cNvSpPr>
            <a:spLocks noChangeArrowheads="1"/>
          </p:cNvSpPr>
          <p:nvPr/>
        </p:nvSpPr>
        <p:spPr bwMode="auto">
          <a:xfrm>
            <a:off x="8612397"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32" name="矩形 31"/>
          <p:cNvSpPr>
            <a:spLocks noChangeArrowheads="1"/>
          </p:cNvSpPr>
          <p:nvPr/>
        </p:nvSpPr>
        <p:spPr bwMode="auto">
          <a:xfrm>
            <a:off x="9222913" y="3284042"/>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26</a:t>
            </a:r>
            <a:endParaRPr lang="en-US" altLang="zh-CN" sz="1325">
              <a:latin typeface="Times New Roman" panose="02020603050405020304" pitchFamily="18" charset="0"/>
              <a:ea typeface="宋体" panose="02010600030101010101" pitchFamily="2" charset="-122"/>
            </a:endParaRPr>
          </a:p>
        </p:txBody>
      </p:sp>
      <p:sp>
        <p:nvSpPr>
          <p:cNvPr id="33" name="矩形 32"/>
          <p:cNvSpPr>
            <a:spLocks noChangeArrowheads="1"/>
          </p:cNvSpPr>
          <p:nvPr/>
        </p:nvSpPr>
        <p:spPr bwMode="auto">
          <a:xfrm>
            <a:off x="5562814"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4" name="矩形 33"/>
          <p:cNvSpPr>
            <a:spLocks noChangeArrowheads="1"/>
          </p:cNvSpPr>
          <p:nvPr/>
        </p:nvSpPr>
        <p:spPr bwMode="auto">
          <a:xfrm>
            <a:off x="6161330"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5" name="矩形 34"/>
          <p:cNvSpPr>
            <a:spLocks noChangeArrowheads="1"/>
          </p:cNvSpPr>
          <p:nvPr/>
        </p:nvSpPr>
        <p:spPr bwMode="auto">
          <a:xfrm>
            <a:off x="6779347"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6" name="矩形 35"/>
          <p:cNvSpPr>
            <a:spLocks noChangeArrowheads="1"/>
          </p:cNvSpPr>
          <p:nvPr/>
        </p:nvSpPr>
        <p:spPr bwMode="auto">
          <a:xfrm>
            <a:off x="7377863"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7" name="矩形 36"/>
          <p:cNvSpPr>
            <a:spLocks noChangeArrowheads="1"/>
          </p:cNvSpPr>
          <p:nvPr/>
        </p:nvSpPr>
        <p:spPr bwMode="auto">
          <a:xfrm>
            <a:off x="8003380"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8" name="矩形 37"/>
          <p:cNvSpPr>
            <a:spLocks noChangeArrowheads="1"/>
          </p:cNvSpPr>
          <p:nvPr/>
        </p:nvSpPr>
        <p:spPr bwMode="auto">
          <a:xfrm>
            <a:off x="8612397"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39" name="矩形 38"/>
          <p:cNvSpPr>
            <a:spLocks noChangeArrowheads="1"/>
          </p:cNvSpPr>
          <p:nvPr/>
        </p:nvSpPr>
        <p:spPr bwMode="auto">
          <a:xfrm>
            <a:off x="9222913" y="3618551"/>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16</a:t>
            </a:r>
            <a:endParaRPr lang="en-US" altLang="zh-CN" sz="1325">
              <a:latin typeface="Times New Roman" panose="02020603050405020304" pitchFamily="18" charset="0"/>
              <a:ea typeface="宋体" panose="02010600030101010101" pitchFamily="2" charset="-122"/>
            </a:endParaRPr>
          </a:p>
        </p:txBody>
      </p:sp>
      <p:sp>
        <p:nvSpPr>
          <p:cNvPr id="40" name="矩形 39"/>
          <p:cNvSpPr>
            <a:spLocks noChangeArrowheads="1"/>
          </p:cNvSpPr>
          <p:nvPr/>
        </p:nvSpPr>
        <p:spPr bwMode="auto">
          <a:xfrm>
            <a:off x="6183831"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1" name="矩形 40"/>
          <p:cNvSpPr>
            <a:spLocks noChangeArrowheads="1"/>
          </p:cNvSpPr>
          <p:nvPr/>
        </p:nvSpPr>
        <p:spPr bwMode="auto">
          <a:xfrm>
            <a:off x="6800348"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2" name="矩形 41"/>
          <p:cNvSpPr>
            <a:spLocks noChangeArrowheads="1"/>
          </p:cNvSpPr>
          <p:nvPr/>
        </p:nvSpPr>
        <p:spPr bwMode="auto">
          <a:xfrm>
            <a:off x="7398863"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3" name="矩形 42"/>
          <p:cNvSpPr>
            <a:spLocks noChangeArrowheads="1"/>
          </p:cNvSpPr>
          <p:nvPr/>
        </p:nvSpPr>
        <p:spPr bwMode="auto">
          <a:xfrm>
            <a:off x="8024381"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4" name="矩形 43"/>
          <p:cNvSpPr>
            <a:spLocks noChangeArrowheads="1"/>
          </p:cNvSpPr>
          <p:nvPr/>
        </p:nvSpPr>
        <p:spPr bwMode="auto">
          <a:xfrm>
            <a:off x="8633397"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5" name="矩形 44"/>
          <p:cNvSpPr>
            <a:spLocks noChangeArrowheads="1"/>
          </p:cNvSpPr>
          <p:nvPr/>
        </p:nvSpPr>
        <p:spPr bwMode="auto">
          <a:xfrm>
            <a:off x="9245414" y="3944060"/>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4</a:t>
            </a:r>
            <a:endParaRPr lang="en-US" altLang="zh-CN" sz="1325">
              <a:latin typeface="Times New Roman" panose="02020603050405020304" pitchFamily="18" charset="0"/>
              <a:ea typeface="宋体" panose="02010600030101010101" pitchFamily="2" charset="-122"/>
            </a:endParaRPr>
          </a:p>
        </p:txBody>
      </p:sp>
      <p:sp>
        <p:nvSpPr>
          <p:cNvPr id="46" name="矩形 45"/>
          <p:cNvSpPr>
            <a:spLocks noChangeArrowheads="1"/>
          </p:cNvSpPr>
          <p:nvPr/>
        </p:nvSpPr>
        <p:spPr bwMode="auto">
          <a:xfrm>
            <a:off x="6800348" y="4256068"/>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6</a:t>
            </a:r>
            <a:endParaRPr lang="en-US" altLang="zh-CN" sz="1325">
              <a:latin typeface="Times New Roman" panose="02020603050405020304" pitchFamily="18" charset="0"/>
              <a:ea typeface="宋体" panose="02010600030101010101" pitchFamily="2" charset="-122"/>
            </a:endParaRPr>
          </a:p>
        </p:txBody>
      </p:sp>
      <p:sp>
        <p:nvSpPr>
          <p:cNvPr id="47" name="矩形 46"/>
          <p:cNvSpPr>
            <a:spLocks noChangeArrowheads="1"/>
          </p:cNvSpPr>
          <p:nvPr/>
        </p:nvSpPr>
        <p:spPr bwMode="auto">
          <a:xfrm>
            <a:off x="7398863" y="4256068"/>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6</a:t>
            </a:r>
            <a:endParaRPr lang="en-US" altLang="zh-CN" sz="1325">
              <a:latin typeface="Times New Roman" panose="02020603050405020304" pitchFamily="18" charset="0"/>
              <a:ea typeface="宋体" panose="02010600030101010101" pitchFamily="2" charset="-122"/>
            </a:endParaRPr>
          </a:p>
        </p:txBody>
      </p:sp>
      <p:sp>
        <p:nvSpPr>
          <p:cNvPr id="48" name="矩形 47"/>
          <p:cNvSpPr>
            <a:spLocks noChangeArrowheads="1"/>
          </p:cNvSpPr>
          <p:nvPr/>
        </p:nvSpPr>
        <p:spPr bwMode="auto">
          <a:xfrm>
            <a:off x="8024381" y="4256068"/>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6</a:t>
            </a:r>
            <a:endParaRPr lang="en-US" altLang="zh-CN" sz="1325">
              <a:latin typeface="Times New Roman" panose="02020603050405020304" pitchFamily="18" charset="0"/>
              <a:ea typeface="宋体" panose="02010600030101010101" pitchFamily="2" charset="-122"/>
            </a:endParaRPr>
          </a:p>
        </p:txBody>
      </p:sp>
      <p:sp>
        <p:nvSpPr>
          <p:cNvPr id="49" name="矩形 48"/>
          <p:cNvSpPr>
            <a:spLocks noChangeArrowheads="1"/>
          </p:cNvSpPr>
          <p:nvPr/>
        </p:nvSpPr>
        <p:spPr bwMode="auto">
          <a:xfrm>
            <a:off x="8633397" y="4256068"/>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6</a:t>
            </a:r>
            <a:endParaRPr lang="en-US" altLang="zh-CN" sz="1325">
              <a:latin typeface="Times New Roman" panose="02020603050405020304" pitchFamily="18" charset="0"/>
              <a:ea typeface="宋体" panose="02010600030101010101" pitchFamily="2" charset="-122"/>
            </a:endParaRPr>
          </a:p>
        </p:txBody>
      </p:sp>
      <p:sp>
        <p:nvSpPr>
          <p:cNvPr id="50" name="矩形 49"/>
          <p:cNvSpPr>
            <a:spLocks noChangeArrowheads="1"/>
          </p:cNvSpPr>
          <p:nvPr/>
        </p:nvSpPr>
        <p:spPr bwMode="auto">
          <a:xfrm>
            <a:off x="9245414" y="4256068"/>
            <a:ext cx="31130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 6</a:t>
            </a:r>
            <a:endParaRPr lang="en-US" altLang="zh-CN" sz="1325">
              <a:latin typeface="Times New Roman" panose="02020603050405020304" pitchFamily="18" charset="0"/>
              <a:ea typeface="宋体" panose="02010600030101010101" pitchFamily="2" charset="-122"/>
            </a:endParaRPr>
          </a:p>
        </p:txBody>
      </p:sp>
      <p:sp>
        <p:nvSpPr>
          <p:cNvPr id="51" name="矩形 50"/>
          <p:cNvSpPr>
            <a:spLocks noChangeArrowheads="1"/>
          </p:cNvSpPr>
          <p:nvPr/>
        </p:nvSpPr>
        <p:spPr bwMode="auto">
          <a:xfrm>
            <a:off x="7377863" y="4580077"/>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18</a:t>
            </a:r>
            <a:endParaRPr lang="en-US" altLang="zh-CN" sz="1325">
              <a:latin typeface="Times New Roman" panose="02020603050405020304" pitchFamily="18" charset="0"/>
              <a:ea typeface="宋体" panose="02010600030101010101" pitchFamily="2" charset="-122"/>
            </a:endParaRPr>
          </a:p>
        </p:txBody>
      </p:sp>
      <p:sp>
        <p:nvSpPr>
          <p:cNvPr id="52" name="矩形 51"/>
          <p:cNvSpPr>
            <a:spLocks noChangeArrowheads="1"/>
          </p:cNvSpPr>
          <p:nvPr/>
        </p:nvSpPr>
        <p:spPr bwMode="auto">
          <a:xfrm>
            <a:off x="8003380" y="4580077"/>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18</a:t>
            </a:r>
            <a:endParaRPr lang="en-US" altLang="zh-CN" sz="1325">
              <a:latin typeface="Times New Roman" panose="02020603050405020304" pitchFamily="18" charset="0"/>
              <a:ea typeface="宋体" panose="02010600030101010101" pitchFamily="2" charset="-122"/>
            </a:endParaRPr>
          </a:p>
        </p:txBody>
      </p:sp>
      <p:sp>
        <p:nvSpPr>
          <p:cNvPr id="53" name="矩形 52"/>
          <p:cNvSpPr>
            <a:spLocks noChangeArrowheads="1"/>
          </p:cNvSpPr>
          <p:nvPr/>
        </p:nvSpPr>
        <p:spPr bwMode="auto">
          <a:xfrm>
            <a:off x="8612397" y="4580077"/>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18</a:t>
            </a:r>
            <a:endParaRPr lang="en-US" altLang="zh-CN" sz="1325">
              <a:latin typeface="Times New Roman" panose="02020603050405020304" pitchFamily="18" charset="0"/>
              <a:ea typeface="宋体" panose="02010600030101010101" pitchFamily="2" charset="-122"/>
            </a:endParaRPr>
          </a:p>
        </p:txBody>
      </p:sp>
      <p:sp>
        <p:nvSpPr>
          <p:cNvPr id="54" name="矩形 53"/>
          <p:cNvSpPr>
            <a:spLocks noChangeArrowheads="1"/>
          </p:cNvSpPr>
          <p:nvPr/>
        </p:nvSpPr>
        <p:spPr bwMode="auto">
          <a:xfrm>
            <a:off x="9222913" y="4580077"/>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18</a:t>
            </a:r>
            <a:endParaRPr lang="en-US" altLang="zh-CN" sz="1325">
              <a:latin typeface="Times New Roman" panose="02020603050405020304" pitchFamily="18" charset="0"/>
              <a:ea typeface="宋体" panose="02010600030101010101" pitchFamily="2" charset="-122"/>
            </a:endParaRPr>
          </a:p>
        </p:txBody>
      </p:sp>
      <p:sp>
        <p:nvSpPr>
          <p:cNvPr id="55" name="矩形 54"/>
          <p:cNvSpPr>
            <a:spLocks noChangeArrowheads="1"/>
          </p:cNvSpPr>
          <p:nvPr/>
        </p:nvSpPr>
        <p:spPr bwMode="auto">
          <a:xfrm>
            <a:off x="8003380" y="4905586"/>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14</a:t>
            </a:r>
            <a:endParaRPr lang="en-US" altLang="zh-CN" sz="1325">
              <a:latin typeface="Times New Roman" panose="02020603050405020304" pitchFamily="18" charset="0"/>
              <a:ea typeface="宋体" panose="02010600030101010101" pitchFamily="2" charset="-122"/>
            </a:endParaRPr>
          </a:p>
        </p:txBody>
      </p:sp>
      <p:sp>
        <p:nvSpPr>
          <p:cNvPr id="56" name="矩形 55"/>
          <p:cNvSpPr>
            <a:spLocks noChangeArrowheads="1"/>
          </p:cNvSpPr>
          <p:nvPr/>
        </p:nvSpPr>
        <p:spPr bwMode="auto">
          <a:xfrm>
            <a:off x="8612397" y="4905586"/>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14</a:t>
            </a:r>
            <a:endParaRPr lang="en-US" altLang="zh-CN" sz="1325">
              <a:latin typeface="Times New Roman" panose="02020603050405020304" pitchFamily="18" charset="0"/>
              <a:ea typeface="宋体" panose="02010600030101010101" pitchFamily="2" charset="-122"/>
            </a:endParaRPr>
          </a:p>
        </p:txBody>
      </p:sp>
      <p:sp>
        <p:nvSpPr>
          <p:cNvPr id="57" name="矩形 56"/>
          <p:cNvSpPr>
            <a:spLocks noChangeArrowheads="1"/>
          </p:cNvSpPr>
          <p:nvPr/>
        </p:nvSpPr>
        <p:spPr bwMode="auto">
          <a:xfrm>
            <a:off x="9222913" y="4905586"/>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14</a:t>
            </a:r>
            <a:endParaRPr lang="en-US" altLang="zh-CN" sz="1325">
              <a:latin typeface="Times New Roman" panose="02020603050405020304" pitchFamily="18" charset="0"/>
              <a:ea typeface="宋体" panose="02010600030101010101" pitchFamily="2" charset="-122"/>
            </a:endParaRPr>
          </a:p>
        </p:txBody>
      </p:sp>
      <p:sp>
        <p:nvSpPr>
          <p:cNvPr id="58" name="矩形 57"/>
          <p:cNvSpPr>
            <a:spLocks noChangeArrowheads="1"/>
          </p:cNvSpPr>
          <p:nvPr/>
        </p:nvSpPr>
        <p:spPr bwMode="auto">
          <a:xfrm>
            <a:off x="8612397" y="5234095"/>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17</a:t>
            </a:r>
            <a:endParaRPr lang="en-US" altLang="zh-CN" sz="1325">
              <a:latin typeface="Times New Roman" panose="02020603050405020304" pitchFamily="18" charset="0"/>
              <a:ea typeface="宋体" panose="02010600030101010101" pitchFamily="2" charset="-122"/>
            </a:endParaRPr>
          </a:p>
        </p:txBody>
      </p:sp>
      <p:sp>
        <p:nvSpPr>
          <p:cNvPr id="59" name="矩形 58"/>
          <p:cNvSpPr>
            <a:spLocks noChangeArrowheads="1"/>
          </p:cNvSpPr>
          <p:nvPr/>
        </p:nvSpPr>
        <p:spPr bwMode="auto">
          <a:xfrm>
            <a:off x="9222913" y="5234095"/>
            <a:ext cx="354584"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325">
                <a:latin typeface="Times New Roman" panose="02020603050405020304" pitchFamily="18" charset="0"/>
                <a:ea typeface="宋体" panose="02010600030101010101" pitchFamily="2" charset="-122"/>
              </a:rPr>
              <a:t>17</a:t>
            </a:r>
            <a:endParaRPr lang="en-US" altLang="zh-CN" sz="1325">
              <a:latin typeface="Times New Roman" panose="02020603050405020304" pitchFamily="18" charset="0"/>
              <a:ea typeface="宋体" panose="02010600030101010101" pitchFamily="2" charset="-122"/>
            </a:endParaRPr>
          </a:p>
        </p:txBody>
      </p:sp>
      <p:sp>
        <p:nvSpPr>
          <p:cNvPr id="60" name="矩形 59"/>
          <p:cNvSpPr>
            <a:spLocks noChangeArrowheads="1"/>
          </p:cNvSpPr>
          <p:nvPr/>
        </p:nvSpPr>
        <p:spPr bwMode="auto">
          <a:xfrm>
            <a:off x="3018745"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1" name="矩形 60"/>
          <p:cNvSpPr>
            <a:spLocks noChangeArrowheads="1"/>
          </p:cNvSpPr>
          <p:nvPr/>
        </p:nvSpPr>
        <p:spPr bwMode="auto">
          <a:xfrm>
            <a:off x="3626262"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2" name="矩形 61"/>
          <p:cNvSpPr>
            <a:spLocks noChangeArrowheads="1"/>
          </p:cNvSpPr>
          <p:nvPr/>
        </p:nvSpPr>
        <p:spPr bwMode="auto">
          <a:xfrm>
            <a:off x="5477312"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3" name="矩形 62"/>
          <p:cNvSpPr>
            <a:spLocks noChangeArrowheads="1"/>
          </p:cNvSpPr>
          <p:nvPr/>
        </p:nvSpPr>
        <p:spPr bwMode="auto">
          <a:xfrm>
            <a:off x="6077328"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4" name="矩形 63"/>
          <p:cNvSpPr>
            <a:spLocks noChangeArrowheads="1"/>
          </p:cNvSpPr>
          <p:nvPr/>
        </p:nvSpPr>
        <p:spPr bwMode="auto">
          <a:xfrm>
            <a:off x="6695345"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5" name="矩形 64"/>
          <p:cNvSpPr>
            <a:spLocks noChangeArrowheads="1"/>
          </p:cNvSpPr>
          <p:nvPr/>
        </p:nvSpPr>
        <p:spPr bwMode="auto">
          <a:xfrm>
            <a:off x="7292361"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6" name="矩形 65"/>
          <p:cNvSpPr>
            <a:spLocks noChangeArrowheads="1"/>
          </p:cNvSpPr>
          <p:nvPr/>
        </p:nvSpPr>
        <p:spPr bwMode="auto">
          <a:xfrm>
            <a:off x="7919378"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7" name="矩形 66"/>
          <p:cNvSpPr>
            <a:spLocks noChangeArrowheads="1"/>
          </p:cNvSpPr>
          <p:nvPr/>
        </p:nvSpPr>
        <p:spPr bwMode="auto">
          <a:xfrm>
            <a:off x="8526894"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调入</a:t>
            </a:r>
            <a:endParaRPr lang="zh-CN" altLang="en-US" sz="1325">
              <a:latin typeface="Times New Roman" panose="02020603050405020304" pitchFamily="18" charset="0"/>
              <a:ea typeface="宋体" panose="02010600030101010101" pitchFamily="2" charset="-122"/>
            </a:endParaRPr>
          </a:p>
        </p:txBody>
      </p:sp>
      <p:sp>
        <p:nvSpPr>
          <p:cNvPr id="68" name="矩形 67"/>
          <p:cNvSpPr>
            <a:spLocks noChangeArrowheads="1"/>
          </p:cNvSpPr>
          <p:nvPr/>
        </p:nvSpPr>
        <p:spPr bwMode="auto">
          <a:xfrm>
            <a:off x="9138911"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69" name="矩形 68"/>
          <p:cNvSpPr>
            <a:spLocks noChangeArrowheads="1"/>
          </p:cNvSpPr>
          <p:nvPr/>
        </p:nvSpPr>
        <p:spPr bwMode="auto">
          <a:xfrm>
            <a:off x="4223278"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solidFill>
                  <a:srgbClr val="FF0000"/>
                </a:solidFill>
                <a:latin typeface="Times New Roman" panose="02020603050405020304" pitchFamily="18" charset="0"/>
                <a:ea typeface="宋体" panose="02010600030101010101" pitchFamily="2" charset="-122"/>
              </a:rPr>
              <a:t>命中</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70" name="矩形 69"/>
          <p:cNvSpPr>
            <a:spLocks noChangeArrowheads="1"/>
          </p:cNvSpPr>
          <p:nvPr/>
        </p:nvSpPr>
        <p:spPr bwMode="auto">
          <a:xfrm>
            <a:off x="4845795" y="5535603"/>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a:solidFill>
                  <a:srgbClr val="FF0000"/>
                </a:solidFill>
                <a:latin typeface="Times New Roman" panose="02020603050405020304" pitchFamily="18" charset="0"/>
                <a:ea typeface="宋体" panose="02010600030101010101" pitchFamily="2" charset="-122"/>
              </a:rPr>
              <a:t>命中</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71" name="矩形 70"/>
          <p:cNvSpPr>
            <a:spLocks noChangeArrowheads="1"/>
          </p:cNvSpPr>
          <p:nvPr/>
        </p:nvSpPr>
        <p:spPr bwMode="auto">
          <a:xfrm>
            <a:off x="9221413" y="2985534"/>
            <a:ext cx="354584" cy="29591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1325"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25</a:t>
            </a:r>
            <a:endParaRPr kumimoji="0" lang="en-US" altLang="zh-CN" sz="1325"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2" name="矩形 71"/>
          <p:cNvSpPr>
            <a:spLocks noChangeArrowheads="1"/>
          </p:cNvSpPr>
          <p:nvPr/>
        </p:nvSpPr>
        <p:spPr bwMode="auto">
          <a:xfrm>
            <a:off x="3018745" y="2652525"/>
            <a:ext cx="5130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22</a:t>
            </a:r>
            <a:endParaRPr lang="zh-CN" altLang="en-US" sz="1510" b="0">
              <a:latin typeface="Times New Roman" panose="02020603050405020304" pitchFamily="18" charset="0"/>
              <a:ea typeface="宋体" panose="02010600030101010101" pitchFamily="2" charset="-122"/>
            </a:endParaRPr>
          </a:p>
        </p:txBody>
      </p:sp>
      <p:sp>
        <p:nvSpPr>
          <p:cNvPr id="73" name="矩形 72"/>
          <p:cNvSpPr>
            <a:spLocks noChangeArrowheads="1"/>
          </p:cNvSpPr>
          <p:nvPr/>
        </p:nvSpPr>
        <p:spPr bwMode="auto">
          <a:xfrm>
            <a:off x="3626262" y="2652525"/>
            <a:ext cx="514513"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26</a:t>
            </a:r>
            <a:endParaRPr lang="zh-CN" altLang="en-US" sz="1510" b="0">
              <a:latin typeface="Times New Roman" panose="02020603050405020304" pitchFamily="18" charset="0"/>
              <a:ea typeface="宋体" panose="02010600030101010101" pitchFamily="2" charset="-122"/>
            </a:endParaRPr>
          </a:p>
        </p:txBody>
      </p:sp>
      <p:sp>
        <p:nvSpPr>
          <p:cNvPr id="74" name="矩形 73"/>
          <p:cNvSpPr>
            <a:spLocks noChangeArrowheads="1"/>
          </p:cNvSpPr>
          <p:nvPr/>
        </p:nvSpPr>
        <p:spPr bwMode="auto">
          <a:xfrm>
            <a:off x="4235278" y="2652525"/>
            <a:ext cx="514513"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22</a:t>
            </a:r>
            <a:endParaRPr lang="zh-CN" altLang="en-US" sz="1510" b="0">
              <a:latin typeface="Times New Roman" panose="02020603050405020304" pitchFamily="18" charset="0"/>
              <a:ea typeface="宋体" panose="02010600030101010101" pitchFamily="2" charset="-122"/>
            </a:endParaRPr>
          </a:p>
        </p:txBody>
      </p:sp>
      <p:sp>
        <p:nvSpPr>
          <p:cNvPr id="75" name="矩形 74"/>
          <p:cNvSpPr>
            <a:spLocks noChangeArrowheads="1"/>
          </p:cNvSpPr>
          <p:nvPr/>
        </p:nvSpPr>
        <p:spPr bwMode="auto">
          <a:xfrm>
            <a:off x="4836795" y="2652525"/>
            <a:ext cx="5145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26</a:t>
            </a:r>
            <a:endParaRPr lang="zh-CN" altLang="en-US" sz="1510" b="0">
              <a:latin typeface="Times New Roman" panose="02020603050405020304" pitchFamily="18" charset="0"/>
              <a:ea typeface="宋体" panose="02010600030101010101" pitchFamily="2" charset="-122"/>
            </a:endParaRPr>
          </a:p>
        </p:txBody>
      </p:sp>
      <p:sp>
        <p:nvSpPr>
          <p:cNvPr id="76" name="矩形 75"/>
          <p:cNvSpPr>
            <a:spLocks noChangeArrowheads="1"/>
          </p:cNvSpPr>
          <p:nvPr/>
        </p:nvSpPr>
        <p:spPr bwMode="auto">
          <a:xfrm>
            <a:off x="5459312" y="2652525"/>
            <a:ext cx="514513"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16</a:t>
            </a:r>
            <a:endParaRPr lang="zh-CN" altLang="en-US" sz="1510" b="0">
              <a:latin typeface="Times New Roman" panose="02020603050405020304" pitchFamily="18" charset="0"/>
              <a:ea typeface="宋体" panose="02010600030101010101" pitchFamily="2" charset="-122"/>
            </a:endParaRPr>
          </a:p>
        </p:txBody>
      </p:sp>
      <p:sp>
        <p:nvSpPr>
          <p:cNvPr id="77" name="矩形 76"/>
          <p:cNvSpPr>
            <a:spLocks noChangeArrowheads="1"/>
          </p:cNvSpPr>
          <p:nvPr/>
        </p:nvSpPr>
        <p:spPr bwMode="auto">
          <a:xfrm>
            <a:off x="6092329" y="2652525"/>
            <a:ext cx="5130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4</a:t>
            </a:r>
            <a:endParaRPr lang="zh-CN" altLang="en-US" sz="1510" b="0">
              <a:latin typeface="Times New Roman" panose="02020603050405020304" pitchFamily="18" charset="0"/>
              <a:ea typeface="宋体" panose="02010600030101010101" pitchFamily="2" charset="-122"/>
            </a:endParaRPr>
          </a:p>
        </p:txBody>
      </p:sp>
      <p:sp>
        <p:nvSpPr>
          <p:cNvPr id="78" name="矩形 77"/>
          <p:cNvSpPr>
            <a:spLocks noChangeArrowheads="1"/>
          </p:cNvSpPr>
          <p:nvPr/>
        </p:nvSpPr>
        <p:spPr bwMode="auto">
          <a:xfrm>
            <a:off x="6692345" y="2652525"/>
            <a:ext cx="5130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6</a:t>
            </a:r>
            <a:endParaRPr lang="zh-CN" altLang="en-US" sz="1510" b="0">
              <a:latin typeface="Times New Roman" panose="02020603050405020304" pitchFamily="18" charset="0"/>
              <a:ea typeface="宋体" panose="02010600030101010101" pitchFamily="2" charset="-122"/>
            </a:endParaRPr>
          </a:p>
        </p:txBody>
      </p:sp>
      <p:sp>
        <p:nvSpPr>
          <p:cNvPr id="79" name="矩形 78"/>
          <p:cNvSpPr>
            <a:spLocks noChangeArrowheads="1"/>
          </p:cNvSpPr>
          <p:nvPr/>
        </p:nvSpPr>
        <p:spPr bwMode="auto">
          <a:xfrm>
            <a:off x="7292361" y="2652525"/>
            <a:ext cx="514513"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18</a:t>
            </a:r>
            <a:endParaRPr lang="zh-CN" altLang="en-US" sz="1510" b="0">
              <a:latin typeface="Times New Roman" panose="02020603050405020304" pitchFamily="18" charset="0"/>
              <a:ea typeface="宋体" panose="02010600030101010101" pitchFamily="2" charset="-122"/>
            </a:endParaRPr>
          </a:p>
        </p:txBody>
      </p:sp>
      <p:sp>
        <p:nvSpPr>
          <p:cNvPr id="80" name="矩形 79"/>
          <p:cNvSpPr>
            <a:spLocks noChangeArrowheads="1"/>
          </p:cNvSpPr>
          <p:nvPr/>
        </p:nvSpPr>
        <p:spPr bwMode="auto">
          <a:xfrm>
            <a:off x="7902877" y="2652525"/>
            <a:ext cx="5130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14</a:t>
            </a:r>
            <a:endParaRPr lang="zh-CN" altLang="en-US" sz="1510" b="0">
              <a:latin typeface="Times New Roman" panose="02020603050405020304" pitchFamily="18" charset="0"/>
              <a:ea typeface="宋体" panose="02010600030101010101" pitchFamily="2" charset="-122"/>
            </a:endParaRPr>
          </a:p>
        </p:txBody>
      </p:sp>
      <p:sp>
        <p:nvSpPr>
          <p:cNvPr id="81" name="矩形 80"/>
          <p:cNvSpPr>
            <a:spLocks noChangeArrowheads="1"/>
          </p:cNvSpPr>
          <p:nvPr/>
        </p:nvSpPr>
        <p:spPr bwMode="auto">
          <a:xfrm>
            <a:off x="8522394" y="2652525"/>
            <a:ext cx="514513"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17</a:t>
            </a:r>
            <a:endParaRPr lang="zh-CN" altLang="en-US" sz="1510" b="0">
              <a:latin typeface="Times New Roman" panose="02020603050405020304" pitchFamily="18" charset="0"/>
              <a:ea typeface="宋体" panose="02010600030101010101" pitchFamily="2" charset="-122"/>
            </a:endParaRPr>
          </a:p>
        </p:txBody>
      </p:sp>
      <p:sp>
        <p:nvSpPr>
          <p:cNvPr id="82" name="矩形 81"/>
          <p:cNvSpPr>
            <a:spLocks noChangeArrowheads="1"/>
          </p:cNvSpPr>
          <p:nvPr/>
        </p:nvSpPr>
        <p:spPr bwMode="auto">
          <a:xfrm>
            <a:off x="9122411" y="2652525"/>
            <a:ext cx="513014" cy="28800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25</a:t>
            </a:r>
            <a:endParaRPr lang="zh-CN" altLang="en-US" sz="1510" b="0">
              <a:latin typeface="Times New Roman" panose="02020603050405020304" pitchFamily="18" charset="0"/>
              <a:ea typeface="宋体" panose="02010600030101010101" pitchFamily="2" charset="-122"/>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2000"/>
                                        <p:tgtEl>
                                          <p:spTgt spid="72"/>
                                        </p:tgtEl>
                                      </p:cBhvr>
                                    </p:animEffect>
                                    <p:anim calcmode="lin" valueType="num">
                                      <p:cBhvr>
                                        <p:cTn id="8" dur="2000" fill="hold"/>
                                        <p:tgtEl>
                                          <p:spTgt spid="72"/>
                                        </p:tgtEl>
                                        <p:attrNameLst>
                                          <p:attrName>ppt_w</p:attrName>
                                        </p:attrNameLst>
                                      </p:cBhvr>
                                      <p:tavLst>
                                        <p:tav tm="0" fmla="#ppt_w*sin(2.5*pi*$)">
                                          <p:val>
                                            <p:fltVal val="0"/>
                                          </p:val>
                                        </p:tav>
                                        <p:tav tm="100000">
                                          <p:val>
                                            <p:fltVal val="1"/>
                                          </p:val>
                                        </p:tav>
                                      </p:tavLst>
                                    </p:anim>
                                    <p:anim calcmode="lin" valueType="num">
                                      <p:cBhvr>
                                        <p:cTn id="9" dur="2000" fill="hold"/>
                                        <p:tgtEl>
                                          <p:spTgt spid="7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2000"/>
                                        <p:tgtEl>
                                          <p:spTgt spid="73"/>
                                        </p:tgtEl>
                                      </p:cBhvr>
                                    </p:animEffect>
                                    <p:anim calcmode="lin" valueType="num">
                                      <p:cBhvr>
                                        <p:cTn id="27" dur="2000" fill="hold"/>
                                        <p:tgtEl>
                                          <p:spTgt spid="73"/>
                                        </p:tgtEl>
                                        <p:attrNameLst>
                                          <p:attrName>ppt_w</p:attrName>
                                        </p:attrNameLst>
                                      </p:cBhvr>
                                      <p:tavLst>
                                        <p:tav tm="0" fmla="#ppt_w*sin(2.5*pi*$)">
                                          <p:val>
                                            <p:fltVal val="0"/>
                                          </p:val>
                                        </p:tav>
                                        <p:tav tm="100000">
                                          <p:val>
                                            <p:fltVal val="1"/>
                                          </p:val>
                                        </p:tav>
                                      </p:tavLst>
                                    </p:anim>
                                    <p:anim calcmode="lin" valueType="num">
                                      <p:cBhvr>
                                        <p:cTn id="28"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2000"/>
                                        <p:tgtEl>
                                          <p:spTgt spid="74"/>
                                        </p:tgtEl>
                                      </p:cBhvr>
                                    </p:animEffect>
                                    <p:anim calcmode="lin" valueType="num">
                                      <p:cBhvr>
                                        <p:cTn id="50" dur="2000" fill="hold"/>
                                        <p:tgtEl>
                                          <p:spTgt spid="74"/>
                                        </p:tgtEl>
                                        <p:attrNameLst>
                                          <p:attrName>ppt_w</p:attrName>
                                        </p:attrNameLst>
                                      </p:cBhvr>
                                      <p:tavLst>
                                        <p:tav tm="0" fmla="#ppt_w*sin(2.5*pi*$)">
                                          <p:val>
                                            <p:fltVal val="0"/>
                                          </p:val>
                                        </p:tav>
                                        <p:tav tm="100000">
                                          <p:val>
                                            <p:fltVal val="1"/>
                                          </p:val>
                                        </p:tav>
                                      </p:tavLst>
                                    </p:anim>
                                    <p:anim calcmode="lin" valueType="num">
                                      <p:cBhvr>
                                        <p:cTn id="51" dur="20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additive="base">
                                        <p:cTn id="62" dur="500" fill="hold"/>
                                        <p:tgtEl>
                                          <p:spTgt spid="69"/>
                                        </p:tgtEl>
                                        <p:attrNameLst>
                                          <p:attrName>ppt_x</p:attrName>
                                        </p:attrNameLst>
                                      </p:cBhvr>
                                      <p:tavLst>
                                        <p:tav tm="0">
                                          <p:val>
                                            <p:strVal val="#ppt_x"/>
                                          </p:val>
                                        </p:tav>
                                        <p:tav tm="100000">
                                          <p:val>
                                            <p:strVal val="#ppt_x"/>
                                          </p:val>
                                        </p:tav>
                                      </p:tavLst>
                                    </p:anim>
                                    <p:anim calcmode="lin" valueType="num">
                                      <p:cBhvr additive="base">
                                        <p:cTn id="6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5" presetClass="entr" presetSubtype="0" fill="hold" nodeType="click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2000"/>
                                        <p:tgtEl>
                                          <p:spTgt spid="75"/>
                                        </p:tgtEl>
                                      </p:cBhvr>
                                    </p:animEffect>
                                    <p:anim calcmode="lin" valueType="num">
                                      <p:cBhvr>
                                        <p:cTn id="69" dur="2000" fill="hold"/>
                                        <p:tgtEl>
                                          <p:spTgt spid="75"/>
                                        </p:tgtEl>
                                        <p:attrNameLst>
                                          <p:attrName>ppt_w</p:attrName>
                                        </p:attrNameLst>
                                      </p:cBhvr>
                                      <p:tavLst>
                                        <p:tav tm="0" fmla="#ppt_w*sin(2.5*pi*$)">
                                          <p:val>
                                            <p:fltVal val="0"/>
                                          </p:val>
                                        </p:tav>
                                        <p:tav tm="100000">
                                          <p:val>
                                            <p:fltVal val="1"/>
                                          </p:val>
                                        </p:tav>
                                      </p:tavLst>
                                    </p:anim>
                                    <p:anim calcmode="lin" valueType="num">
                                      <p:cBhvr>
                                        <p:cTn id="70" dur="2000" fill="hold"/>
                                        <p:tgtEl>
                                          <p:spTgt spid="75"/>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additive="base">
                                        <p:cTn id="81" dur="500" fill="hold"/>
                                        <p:tgtEl>
                                          <p:spTgt spid="70"/>
                                        </p:tgtEl>
                                        <p:attrNameLst>
                                          <p:attrName>ppt_x</p:attrName>
                                        </p:attrNameLst>
                                      </p:cBhvr>
                                      <p:tavLst>
                                        <p:tav tm="0">
                                          <p:val>
                                            <p:strVal val="#ppt_x"/>
                                          </p:val>
                                        </p:tav>
                                        <p:tav tm="100000">
                                          <p:val>
                                            <p:strVal val="#ppt_x"/>
                                          </p:val>
                                        </p:tav>
                                      </p:tavLst>
                                    </p:anim>
                                    <p:anim calcmode="lin" valueType="num">
                                      <p:cBhvr additive="base">
                                        <p:cTn id="8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nodeType="click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2000"/>
                                        <p:tgtEl>
                                          <p:spTgt spid="76"/>
                                        </p:tgtEl>
                                      </p:cBhvr>
                                    </p:animEffect>
                                    <p:anim calcmode="lin" valueType="num">
                                      <p:cBhvr>
                                        <p:cTn id="88" dur="2000" fill="hold"/>
                                        <p:tgtEl>
                                          <p:spTgt spid="76"/>
                                        </p:tgtEl>
                                        <p:attrNameLst>
                                          <p:attrName>ppt_w</p:attrName>
                                        </p:attrNameLst>
                                      </p:cBhvr>
                                      <p:tavLst>
                                        <p:tav tm="0" fmla="#ppt_w*sin(2.5*pi*$)">
                                          <p:val>
                                            <p:fltVal val="0"/>
                                          </p:val>
                                        </p:tav>
                                        <p:tav tm="100000">
                                          <p:val>
                                            <p:fltVal val="1"/>
                                          </p:val>
                                        </p:tav>
                                      </p:tavLst>
                                    </p:anim>
                                    <p:anim calcmode="lin" valueType="num">
                                      <p:cBhvr>
                                        <p:cTn id="89"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ppt_x"/>
                                          </p:val>
                                        </p:tav>
                                        <p:tav tm="100000">
                                          <p:val>
                                            <p:strVal val="#ppt_x"/>
                                          </p:val>
                                        </p:tav>
                                      </p:tavLst>
                                    </p:anim>
                                    <p:anim calcmode="lin" valueType="num">
                                      <p:cBhvr additive="base">
                                        <p:cTn id="10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62"/>
                                        </p:tgtEl>
                                        <p:attrNameLst>
                                          <p:attrName>style.visibility</p:attrName>
                                        </p:attrNameLst>
                                      </p:cBhvr>
                                      <p:to>
                                        <p:strVal val="visible"/>
                                      </p:to>
                                    </p:set>
                                    <p:anim calcmode="lin" valueType="num">
                                      <p:cBhvr additive="base">
                                        <p:cTn id="106" dur="500" fill="hold"/>
                                        <p:tgtEl>
                                          <p:spTgt spid="62"/>
                                        </p:tgtEl>
                                        <p:attrNameLst>
                                          <p:attrName>ppt_x</p:attrName>
                                        </p:attrNameLst>
                                      </p:cBhvr>
                                      <p:tavLst>
                                        <p:tav tm="0">
                                          <p:val>
                                            <p:strVal val="#ppt_x"/>
                                          </p:val>
                                        </p:tav>
                                        <p:tav tm="100000">
                                          <p:val>
                                            <p:strVal val="#ppt_x"/>
                                          </p:val>
                                        </p:tav>
                                      </p:tavLst>
                                    </p:anim>
                                    <p:anim calcmode="lin" valueType="num">
                                      <p:cBhvr additive="base">
                                        <p:cTn id="10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nodeType="click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fade">
                                      <p:cBhvr>
                                        <p:cTn id="112" dur="2000"/>
                                        <p:tgtEl>
                                          <p:spTgt spid="77"/>
                                        </p:tgtEl>
                                      </p:cBhvr>
                                    </p:animEffect>
                                    <p:anim calcmode="lin" valueType="num">
                                      <p:cBhvr>
                                        <p:cTn id="113" dur="2000" fill="hold"/>
                                        <p:tgtEl>
                                          <p:spTgt spid="77"/>
                                        </p:tgtEl>
                                        <p:attrNameLst>
                                          <p:attrName>ppt_w</p:attrName>
                                        </p:attrNameLst>
                                      </p:cBhvr>
                                      <p:tavLst>
                                        <p:tav tm="0" fmla="#ppt_w*sin(2.5*pi*$)">
                                          <p:val>
                                            <p:fltVal val="0"/>
                                          </p:val>
                                        </p:tav>
                                        <p:tav tm="100000">
                                          <p:val>
                                            <p:fltVal val="1"/>
                                          </p:val>
                                        </p:tav>
                                      </p:tavLst>
                                    </p:anim>
                                    <p:anim calcmode="lin" valueType="num">
                                      <p:cBhvr>
                                        <p:cTn id="114"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 calcmode="lin" valueType="num">
                                      <p:cBhvr additive="base">
                                        <p:cTn id="127" dur="500" fill="hold"/>
                                        <p:tgtEl>
                                          <p:spTgt spid="40"/>
                                        </p:tgtEl>
                                        <p:attrNameLst>
                                          <p:attrName>ppt_x</p:attrName>
                                        </p:attrNameLst>
                                      </p:cBhvr>
                                      <p:tavLst>
                                        <p:tav tm="0">
                                          <p:val>
                                            <p:strVal val="#ppt_x"/>
                                          </p:val>
                                        </p:tav>
                                        <p:tav tm="100000">
                                          <p:val>
                                            <p:strVal val="#ppt_x"/>
                                          </p:val>
                                        </p:tav>
                                      </p:tavLst>
                                    </p:anim>
                                    <p:anim calcmode="lin" valueType="num">
                                      <p:cBhvr additive="base">
                                        <p:cTn id="1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additive="base">
                                        <p:cTn id="133" dur="500" fill="hold"/>
                                        <p:tgtEl>
                                          <p:spTgt spid="63"/>
                                        </p:tgtEl>
                                        <p:attrNameLst>
                                          <p:attrName>ppt_x</p:attrName>
                                        </p:attrNameLst>
                                      </p:cBhvr>
                                      <p:tavLst>
                                        <p:tav tm="0">
                                          <p:val>
                                            <p:strVal val="#ppt_x"/>
                                          </p:val>
                                        </p:tav>
                                        <p:tav tm="100000">
                                          <p:val>
                                            <p:strVal val="#ppt_x"/>
                                          </p:val>
                                        </p:tav>
                                      </p:tavLst>
                                    </p:anim>
                                    <p:anim calcmode="lin" valueType="num">
                                      <p:cBhvr additive="base">
                                        <p:cTn id="1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fade">
                                      <p:cBhvr>
                                        <p:cTn id="139" dur="2000"/>
                                        <p:tgtEl>
                                          <p:spTgt spid="78"/>
                                        </p:tgtEl>
                                      </p:cBhvr>
                                    </p:animEffect>
                                    <p:anim calcmode="lin" valueType="num">
                                      <p:cBhvr>
                                        <p:cTn id="140" dur="2000" fill="hold"/>
                                        <p:tgtEl>
                                          <p:spTgt spid="78"/>
                                        </p:tgtEl>
                                        <p:attrNameLst>
                                          <p:attrName>ppt_w</p:attrName>
                                        </p:attrNameLst>
                                      </p:cBhvr>
                                      <p:tavLst>
                                        <p:tav tm="0" fmla="#ppt_w*sin(2.5*pi*$)">
                                          <p:val>
                                            <p:fltVal val="0"/>
                                          </p:val>
                                        </p:tav>
                                        <p:tav tm="100000">
                                          <p:val>
                                            <p:fltVal val="1"/>
                                          </p:val>
                                        </p:tav>
                                      </p:tavLst>
                                    </p:anim>
                                    <p:anim calcmode="lin" valueType="num">
                                      <p:cBhvr>
                                        <p:cTn id="141"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18"/>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8"/>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35"/>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4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6"/>
                                        </p:tgtEl>
                                        <p:attrNameLst>
                                          <p:attrName>style.visibility</p:attrName>
                                        </p:attrNameLst>
                                      </p:cBhvr>
                                      <p:to>
                                        <p:strVal val="visible"/>
                                      </p:to>
                                    </p:set>
                                    <p:anim calcmode="lin" valueType="num">
                                      <p:cBhvr additive="base">
                                        <p:cTn id="156" dur="500" fill="hold"/>
                                        <p:tgtEl>
                                          <p:spTgt spid="46"/>
                                        </p:tgtEl>
                                        <p:attrNameLst>
                                          <p:attrName>ppt_x</p:attrName>
                                        </p:attrNameLst>
                                      </p:cBhvr>
                                      <p:tavLst>
                                        <p:tav tm="0">
                                          <p:val>
                                            <p:strVal val="#ppt_x"/>
                                          </p:val>
                                        </p:tav>
                                        <p:tav tm="100000">
                                          <p:val>
                                            <p:strVal val="#ppt_x"/>
                                          </p:val>
                                        </p:tav>
                                      </p:tavLst>
                                    </p:anim>
                                    <p:anim calcmode="lin" valueType="num">
                                      <p:cBhvr additive="base">
                                        <p:cTn id="15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64"/>
                                        </p:tgtEl>
                                        <p:attrNameLst>
                                          <p:attrName>style.visibility</p:attrName>
                                        </p:attrNameLst>
                                      </p:cBhvr>
                                      <p:to>
                                        <p:strVal val="visible"/>
                                      </p:to>
                                    </p:set>
                                    <p:anim calcmode="lin" valueType="num">
                                      <p:cBhvr additive="base">
                                        <p:cTn id="162" dur="500" fill="hold"/>
                                        <p:tgtEl>
                                          <p:spTgt spid="64"/>
                                        </p:tgtEl>
                                        <p:attrNameLst>
                                          <p:attrName>ppt_x</p:attrName>
                                        </p:attrNameLst>
                                      </p:cBhvr>
                                      <p:tavLst>
                                        <p:tav tm="0">
                                          <p:val>
                                            <p:strVal val="#ppt_x"/>
                                          </p:val>
                                        </p:tav>
                                        <p:tav tm="100000">
                                          <p:val>
                                            <p:strVal val="#ppt_x"/>
                                          </p:val>
                                        </p:tav>
                                      </p:tavLst>
                                    </p:anim>
                                    <p:anim calcmode="lin" valueType="num">
                                      <p:cBhvr additive="base">
                                        <p:cTn id="1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nodeType="clickEffect">
                                  <p:stCondLst>
                                    <p:cond delay="0"/>
                                  </p:stCondLst>
                                  <p:childTnLst>
                                    <p:set>
                                      <p:cBhvr>
                                        <p:cTn id="167" dur="1" fill="hold">
                                          <p:stCondLst>
                                            <p:cond delay="0"/>
                                          </p:stCondLst>
                                        </p:cTn>
                                        <p:tgtEl>
                                          <p:spTgt spid="79"/>
                                        </p:tgtEl>
                                        <p:attrNameLst>
                                          <p:attrName>style.visibility</p:attrName>
                                        </p:attrNameLst>
                                      </p:cBhvr>
                                      <p:to>
                                        <p:strVal val="visible"/>
                                      </p:to>
                                    </p:set>
                                    <p:animEffect transition="in" filter="fade">
                                      <p:cBhvr>
                                        <p:cTn id="168" dur="2000"/>
                                        <p:tgtEl>
                                          <p:spTgt spid="79"/>
                                        </p:tgtEl>
                                      </p:cBhvr>
                                    </p:animEffect>
                                    <p:anim calcmode="lin" valueType="num">
                                      <p:cBhvr>
                                        <p:cTn id="169" dur="2000" fill="hold"/>
                                        <p:tgtEl>
                                          <p:spTgt spid="79"/>
                                        </p:tgtEl>
                                        <p:attrNameLst>
                                          <p:attrName>ppt_w</p:attrName>
                                        </p:attrNameLst>
                                      </p:cBhvr>
                                      <p:tavLst>
                                        <p:tav tm="0" fmla="#ppt_w*sin(2.5*pi*$)">
                                          <p:val>
                                            <p:fltVal val="0"/>
                                          </p:val>
                                        </p:tav>
                                        <p:tav tm="100000">
                                          <p:val>
                                            <p:fltVal val="1"/>
                                          </p:val>
                                        </p:tav>
                                      </p:tavLst>
                                    </p:anim>
                                    <p:anim calcmode="lin" valueType="num">
                                      <p:cBhvr>
                                        <p:cTn id="170"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4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51"/>
                                        </p:tgtEl>
                                        <p:attrNameLst>
                                          <p:attrName>style.visibility</p:attrName>
                                        </p:attrNameLst>
                                      </p:cBhvr>
                                      <p:to>
                                        <p:strVal val="visible"/>
                                      </p:to>
                                    </p:set>
                                    <p:anim calcmode="lin" valueType="num">
                                      <p:cBhvr additive="base">
                                        <p:cTn id="187" dur="500" fill="hold"/>
                                        <p:tgtEl>
                                          <p:spTgt spid="51"/>
                                        </p:tgtEl>
                                        <p:attrNameLst>
                                          <p:attrName>ppt_x</p:attrName>
                                        </p:attrNameLst>
                                      </p:cBhvr>
                                      <p:tavLst>
                                        <p:tav tm="0">
                                          <p:val>
                                            <p:strVal val="#ppt_x"/>
                                          </p:val>
                                        </p:tav>
                                        <p:tav tm="100000">
                                          <p:val>
                                            <p:strVal val="#ppt_x"/>
                                          </p:val>
                                        </p:tav>
                                      </p:tavLst>
                                    </p:anim>
                                    <p:anim calcmode="lin" valueType="num">
                                      <p:cBhvr additive="base">
                                        <p:cTn id="18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65"/>
                                        </p:tgtEl>
                                        <p:attrNameLst>
                                          <p:attrName>style.visibility</p:attrName>
                                        </p:attrNameLst>
                                      </p:cBhvr>
                                      <p:to>
                                        <p:strVal val="visible"/>
                                      </p:to>
                                    </p:set>
                                    <p:anim calcmode="lin" valueType="num">
                                      <p:cBhvr additive="base">
                                        <p:cTn id="193" dur="500" fill="hold"/>
                                        <p:tgtEl>
                                          <p:spTgt spid="65"/>
                                        </p:tgtEl>
                                        <p:attrNameLst>
                                          <p:attrName>ppt_x</p:attrName>
                                        </p:attrNameLst>
                                      </p:cBhvr>
                                      <p:tavLst>
                                        <p:tav tm="0">
                                          <p:val>
                                            <p:strVal val="#ppt_x"/>
                                          </p:val>
                                        </p:tav>
                                        <p:tav tm="100000">
                                          <p:val>
                                            <p:strVal val="#ppt_x"/>
                                          </p:val>
                                        </p:tav>
                                      </p:tavLst>
                                    </p:anim>
                                    <p:anim calcmode="lin" valueType="num">
                                      <p:cBhvr additive="base">
                                        <p:cTn id="19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5" presetClass="entr" presetSubtype="0" fill="hold" nodeType="clickEffect">
                                  <p:stCondLst>
                                    <p:cond delay="0"/>
                                  </p:stCondLst>
                                  <p:childTnLst>
                                    <p:set>
                                      <p:cBhvr>
                                        <p:cTn id="198" dur="1" fill="hold">
                                          <p:stCondLst>
                                            <p:cond delay="0"/>
                                          </p:stCondLst>
                                        </p:cTn>
                                        <p:tgtEl>
                                          <p:spTgt spid="80"/>
                                        </p:tgtEl>
                                        <p:attrNameLst>
                                          <p:attrName>style.visibility</p:attrName>
                                        </p:attrNameLst>
                                      </p:cBhvr>
                                      <p:to>
                                        <p:strVal val="visible"/>
                                      </p:to>
                                    </p:set>
                                    <p:animEffect transition="in" filter="fade">
                                      <p:cBhvr>
                                        <p:cTn id="199" dur="2000"/>
                                        <p:tgtEl>
                                          <p:spTgt spid="80"/>
                                        </p:tgtEl>
                                      </p:cBhvr>
                                    </p:animEffect>
                                    <p:anim calcmode="lin" valueType="num">
                                      <p:cBhvr>
                                        <p:cTn id="200" dur="2000" fill="hold"/>
                                        <p:tgtEl>
                                          <p:spTgt spid="80"/>
                                        </p:tgtEl>
                                        <p:attrNameLst>
                                          <p:attrName>ppt_w</p:attrName>
                                        </p:attrNameLst>
                                      </p:cBhvr>
                                      <p:tavLst>
                                        <p:tav tm="0" fmla="#ppt_w*sin(2.5*pi*$)">
                                          <p:val>
                                            <p:fltVal val="0"/>
                                          </p:val>
                                        </p:tav>
                                        <p:tav tm="100000">
                                          <p:val>
                                            <p:fltVal val="1"/>
                                          </p:val>
                                        </p:tav>
                                      </p:tavLst>
                                    </p:anim>
                                    <p:anim calcmode="lin" valueType="num">
                                      <p:cBhvr>
                                        <p:cTn id="201"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20"/>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30"/>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37"/>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43"/>
                                        </p:tgtEl>
                                        <p:attrNameLst>
                                          <p:attrName>style.visibility</p:attrName>
                                        </p:attrNameLst>
                                      </p:cBhvr>
                                      <p:to>
                                        <p:strVal val="visible"/>
                                      </p:to>
                                    </p:set>
                                  </p:childTnLst>
                                </p:cTn>
                              </p:par>
                              <p:par>
                                <p:cTn id="212" presetID="1" presetClass="entr" presetSubtype="0" fill="hold" nodeType="withEffect">
                                  <p:stCondLst>
                                    <p:cond delay="0"/>
                                  </p:stCondLst>
                                  <p:childTnLst>
                                    <p:set>
                                      <p:cBhvr>
                                        <p:cTn id="213" dur="1" fill="hold">
                                          <p:stCondLst>
                                            <p:cond delay="0"/>
                                          </p:stCondLst>
                                        </p:cTn>
                                        <p:tgtEl>
                                          <p:spTgt spid="48"/>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52"/>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55"/>
                                        </p:tgtEl>
                                        <p:attrNameLst>
                                          <p:attrName>style.visibility</p:attrName>
                                        </p:attrNameLst>
                                      </p:cBhvr>
                                      <p:to>
                                        <p:strVal val="visible"/>
                                      </p:to>
                                    </p:set>
                                    <p:anim calcmode="lin" valueType="num">
                                      <p:cBhvr additive="base">
                                        <p:cTn id="220" dur="500" fill="hold"/>
                                        <p:tgtEl>
                                          <p:spTgt spid="55"/>
                                        </p:tgtEl>
                                        <p:attrNameLst>
                                          <p:attrName>ppt_x</p:attrName>
                                        </p:attrNameLst>
                                      </p:cBhvr>
                                      <p:tavLst>
                                        <p:tav tm="0">
                                          <p:val>
                                            <p:strVal val="#ppt_x"/>
                                          </p:val>
                                        </p:tav>
                                        <p:tav tm="100000">
                                          <p:val>
                                            <p:strVal val="#ppt_x"/>
                                          </p:val>
                                        </p:tav>
                                      </p:tavLst>
                                    </p:anim>
                                    <p:anim calcmode="lin" valueType="num">
                                      <p:cBhvr additive="base">
                                        <p:cTn id="22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66"/>
                                        </p:tgtEl>
                                        <p:attrNameLst>
                                          <p:attrName>style.visibility</p:attrName>
                                        </p:attrNameLst>
                                      </p:cBhvr>
                                      <p:to>
                                        <p:strVal val="visible"/>
                                      </p:to>
                                    </p:set>
                                    <p:anim calcmode="lin" valueType="num">
                                      <p:cBhvr additive="base">
                                        <p:cTn id="226" dur="500" fill="hold"/>
                                        <p:tgtEl>
                                          <p:spTgt spid="66"/>
                                        </p:tgtEl>
                                        <p:attrNameLst>
                                          <p:attrName>ppt_x</p:attrName>
                                        </p:attrNameLst>
                                      </p:cBhvr>
                                      <p:tavLst>
                                        <p:tav tm="0">
                                          <p:val>
                                            <p:strVal val="#ppt_x"/>
                                          </p:val>
                                        </p:tav>
                                        <p:tav tm="100000">
                                          <p:val>
                                            <p:strVal val="#ppt_x"/>
                                          </p:val>
                                        </p:tav>
                                      </p:tavLst>
                                    </p:anim>
                                    <p:anim calcmode="lin" valueType="num">
                                      <p:cBhvr additive="base">
                                        <p:cTn id="22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5" presetClass="entr" presetSubtype="0" fill="hold" nodeType="clickEffect">
                                  <p:stCondLst>
                                    <p:cond delay="0"/>
                                  </p:stCondLst>
                                  <p:childTnLst>
                                    <p:set>
                                      <p:cBhvr>
                                        <p:cTn id="231" dur="1" fill="hold">
                                          <p:stCondLst>
                                            <p:cond delay="0"/>
                                          </p:stCondLst>
                                        </p:cTn>
                                        <p:tgtEl>
                                          <p:spTgt spid="81"/>
                                        </p:tgtEl>
                                        <p:attrNameLst>
                                          <p:attrName>style.visibility</p:attrName>
                                        </p:attrNameLst>
                                      </p:cBhvr>
                                      <p:to>
                                        <p:strVal val="visible"/>
                                      </p:to>
                                    </p:set>
                                    <p:animEffect transition="in" filter="fade">
                                      <p:cBhvr>
                                        <p:cTn id="232" dur="2000"/>
                                        <p:tgtEl>
                                          <p:spTgt spid="81"/>
                                        </p:tgtEl>
                                      </p:cBhvr>
                                    </p:animEffect>
                                    <p:anim calcmode="lin" valueType="num">
                                      <p:cBhvr>
                                        <p:cTn id="233" dur="2000" fill="hold"/>
                                        <p:tgtEl>
                                          <p:spTgt spid="81"/>
                                        </p:tgtEl>
                                        <p:attrNameLst>
                                          <p:attrName>ppt_w</p:attrName>
                                        </p:attrNameLst>
                                      </p:cBhvr>
                                      <p:tavLst>
                                        <p:tav tm="0" fmla="#ppt_w*sin(2.5*pi*$)">
                                          <p:val>
                                            <p:fltVal val="0"/>
                                          </p:val>
                                        </p:tav>
                                        <p:tav tm="100000">
                                          <p:val>
                                            <p:fltVal val="1"/>
                                          </p:val>
                                        </p:tav>
                                      </p:tavLst>
                                    </p:anim>
                                    <p:anim calcmode="lin" valueType="num">
                                      <p:cBhvr>
                                        <p:cTn id="234" dur="2000" fill="hold"/>
                                        <p:tgtEl>
                                          <p:spTgt spid="81"/>
                                        </p:tgtEl>
                                        <p:attrNameLst>
                                          <p:attrName>ppt_h</p:attrName>
                                        </p:attrNameLst>
                                      </p:cBhvr>
                                      <p:tavLst>
                                        <p:tav tm="0">
                                          <p:val>
                                            <p:strVal val="#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2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31"/>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38"/>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4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49"/>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53"/>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56"/>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 presetClass="entr" presetSubtype="4" fill="hold" nodeType="clickEffect">
                                  <p:stCondLst>
                                    <p:cond delay="0"/>
                                  </p:stCondLst>
                                  <p:childTnLst>
                                    <p:set>
                                      <p:cBhvr>
                                        <p:cTn id="254" dur="1" fill="hold">
                                          <p:stCondLst>
                                            <p:cond delay="0"/>
                                          </p:stCondLst>
                                        </p:cTn>
                                        <p:tgtEl>
                                          <p:spTgt spid="58"/>
                                        </p:tgtEl>
                                        <p:attrNameLst>
                                          <p:attrName>style.visibility</p:attrName>
                                        </p:attrNameLst>
                                      </p:cBhvr>
                                      <p:to>
                                        <p:strVal val="visible"/>
                                      </p:to>
                                    </p:set>
                                    <p:anim calcmode="lin" valueType="num">
                                      <p:cBhvr additive="base">
                                        <p:cTn id="255" dur="500" fill="hold"/>
                                        <p:tgtEl>
                                          <p:spTgt spid="58"/>
                                        </p:tgtEl>
                                        <p:attrNameLst>
                                          <p:attrName>ppt_x</p:attrName>
                                        </p:attrNameLst>
                                      </p:cBhvr>
                                      <p:tavLst>
                                        <p:tav tm="0">
                                          <p:val>
                                            <p:strVal val="#ppt_x"/>
                                          </p:val>
                                        </p:tav>
                                        <p:tav tm="100000">
                                          <p:val>
                                            <p:strVal val="#ppt_x"/>
                                          </p:val>
                                        </p:tav>
                                      </p:tavLst>
                                    </p:anim>
                                    <p:anim calcmode="lin" valueType="num">
                                      <p:cBhvr additive="base">
                                        <p:cTn id="25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2" presetClass="entr" presetSubtype="4" fill="hold" nodeType="clickEffect">
                                  <p:stCondLst>
                                    <p:cond delay="0"/>
                                  </p:stCondLst>
                                  <p:childTnLst>
                                    <p:set>
                                      <p:cBhvr>
                                        <p:cTn id="260" dur="1" fill="hold">
                                          <p:stCondLst>
                                            <p:cond delay="0"/>
                                          </p:stCondLst>
                                        </p:cTn>
                                        <p:tgtEl>
                                          <p:spTgt spid="67"/>
                                        </p:tgtEl>
                                        <p:attrNameLst>
                                          <p:attrName>style.visibility</p:attrName>
                                        </p:attrNameLst>
                                      </p:cBhvr>
                                      <p:to>
                                        <p:strVal val="visible"/>
                                      </p:to>
                                    </p:set>
                                    <p:anim calcmode="lin" valueType="num">
                                      <p:cBhvr additive="base">
                                        <p:cTn id="261" dur="500" fill="hold"/>
                                        <p:tgtEl>
                                          <p:spTgt spid="67"/>
                                        </p:tgtEl>
                                        <p:attrNameLst>
                                          <p:attrName>ppt_x</p:attrName>
                                        </p:attrNameLst>
                                      </p:cBhvr>
                                      <p:tavLst>
                                        <p:tav tm="0">
                                          <p:val>
                                            <p:strVal val="#ppt_x"/>
                                          </p:val>
                                        </p:tav>
                                        <p:tav tm="100000">
                                          <p:val>
                                            <p:strVal val="#ppt_x"/>
                                          </p:val>
                                        </p:tav>
                                      </p:tavLst>
                                    </p:anim>
                                    <p:anim calcmode="lin" valueType="num">
                                      <p:cBhvr additive="base">
                                        <p:cTn id="26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nodeType="clickEffect">
                                  <p:stCondLst>
                                    <p:cond delay="0"/>
                                  </p:stCondLst>
                                  <p:childTnLst>
                                    <p:set>
                                      <p:cBhvr>
                                        <p:cTn id="266" dur="1" fill="hold">
                                          <p:stCondLst>
                                            <p:cond delay="0"/>
                                          </p:stCondLst>
                                        </p:cTn>
                                        <p:tgtEl>
                                          <p:spTgt spid="82"/>
                                        </p:tgtEl>
                                        <p:attrNameLst>
                                          <p:attrName>style.visibility</p:attrName>
                                        </p:attrNameLst>
                                      </p:cBhvr>
                                      <p:to>
                                        <p:strVal val="visible"/>
                                      </p:to>
                                    </p:set>
                                    <p:animEffect transition="in" filter="fade">
                                      <p:cBhvr>
                                        <p:cTn id="267" dur="2000"/>
                                        <p:tgtEl>
                                          <p:spTgt spid="82"/>
                                        </p:tgtEl>
                                      </p:cBhvr>
                                    </p:animEffect>
                                    <p:anim calcmode="lin" valueType="num">
                                      <p:cBhvr>
                                        <p:cTn id="268" dur="2000" fill="hold"/>
                                        <p:tgtEl>
                                          <p:spTgt spid="82"/>
                                        </p:tgtEl>
                                        <p:attrNameLst>
                                          <p:attrName>ppt_w</p:attrName>
                                        </p:attrNameLst>
                                      </p:cBhvr>
                                      <p:tavLst>
                                        <p:tav tm="0" fmla="#ppt_w*sin(2.5*pi*$)">
                                          <p:val>
                                            <p:fltVal val="0"/>
                                          </p:val>
                                        </p:tav>
                                        <p:tav tm="100000">
                                          <p:val>
                                            <p:fltVal val="1"/>
                                          </p:val>
                                        </p:tav>
                                      </p:tavLst>
                                    </p:anim>
                                    <p:anim calcmode="lin" valueType="num">
                                      <p:cBhvr>
                                        <p:cTn id="269" dur="2000" fill="hold"/>
                                        <p:tgtEl>
                                          <p:spTgt spid="82"/>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nodeType="clickEffect">
                                  <p:stCondLst>
                                    <p:cond delay="0"/>
                                  </p:stCondLst>
                                  <p:childTnLst>
                                    <p:set>
                                      <p:cBhvr>
                                        <p:cTn id="273" dur="1" fill="hold">
                                          <p:stCondLst>
                                            <p:cond delay="0"/>
                                          </p:stCondLst>
                                        </p:cTn>
                                        <p:tgtEl>
                                          <p:spTgt spid="22"/>
                                        </p:tgtEl>
                                        <p:attrNameLst>
                                          <p:attrName>style.visibility</p:attrName>
                                        </p:attrNameLst>
                                      </p:cBhvr>
                                      <p:to>
                                        <p:strVal val="visible"/>
                                      </p:to>
                                    </p:set>
                                  </p:childTnLst>
                                </p:cTn>
                              </p:par>
                              <p:par>
                                <p:cTn id="274" presetID="1" presetClass="entr" presetSubtype="0" fill="hold" nodeType="withEffect">
                                  <p:stCondLst>
                                    <p:cond delay="0"/>
                                  </p:stCondLst>
                                  <p:childTnLst>
                                    <p:set>
                                      <p:cBhvr>
                                        <p:cTn id="275" dur="1" fill="hold">
                                          <p:stCondLst>
                                            <p:cond delay="0"/>
                                          </p:stCondLst>
                                        </p:cTn>
                                        <p:tgtEl>
                                          <p:spTgt spid="32"/>
                                        </p:tgtEl>
                                        <p:attrNameLst>
                                          <p:attrName>style.visibility</p:attrName>
                                        </p:attrNameLst>
                                      </p:cBhvr>
                                      <p:to>
                                        <p:strVal val="visible"/>
                                      </p:to>
                                    </p:set>
                                  </p:childTnLst>
                                </p:cTn>
                              </p:par>
                              <p:par>
                                <p:cTn id="276" presetID="1" presetClass="entr" presetSubtype="0" fill="hold" nodeType="withEffect">
                                  <p:stCondLst>
                                    <p:cond delay="0"/>
                                  </p:stCondLst>
                                  <p:childTnLst>
                                    <p:set>
                                      <p:cBhvr>
                                        <p:cTn id="277" dur="1" fill="hold">
                                          <p:stCondLst>
                                            <p:cond delay="0"/>
                                          </p:stCondLst>
                                        </p:cTn>
                                        <p:tgtEl>
                                          <p:spTgt spid="39"/>
                                        </p:tgtEl>
                                        <p:attrNameLst>
                                          <p:attrName>style.visibility</p:attrName>
                                        </p:attrNameLst>
                                      </p:cBhvr>
                                      <p:to>
                                        <p:strVal val="visible"/>
                                      </p:to>
                                    </p:set>
                                  </p:childTnLst>
                                </p:cTn>
                              </p:par>
                              <p:par>
                                <p:cTn id="278" presetID="1" presetClass="entr" presetSubtype="0" fill="hold" nodeType="withEffect">
                                  <p:stCondLst>
                                    <p:cond delay="0"/>
                                  </p:stCondLst>
                                  <p:childTnLst>
                                    <p:set>
                                      <p:cBhvr>
                                        <p:cTn id="279" dur="1" fill="hold">
                                          <p:stCondLst>
                                            <p:cond delay="0"/>
                                          </p:stCondLst>
                                        </p:cTn>
                                        <p:tgtEl>
                                          <p:spTgt spid="45"/>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50"/>
                                        </p:tgtEl>
                                        <p:attrNameLst>
                                          <p:attrName>style.visibility</p:attrName>
                                        </p:attrNameLst>
                                      </p:cBhvr>
                                      <p:to>
                                        <p:strVal val="visible"/>
                                      </p:to>
                                    </p:set>
                                  </p:childTnLst>
                                </p:cTn>
                              </p:par>
                              <p:par>
                                <p:cTn id="282" presetID="1" presetClass="entr" presetSubtype="0" fill="hold" nodeType="withEffect">
                                  <p:stCondLst>
                                    <p:cond delay="0"/>
                                  </p:stCondLst>
                                  <p:childTnLst>
                                    <p:set>
                                      <p:cBhvr>
                                        <p:cTn id="283" dur="1" fill="hold">
                                          <p:stCondLst>
                                            <p:cond delay="0"/>
                                          </p:stCondLst>
                                        </p:cTn>
                                        <p:tgtEl>
                                          <p:spTgt spid="54"/>
                                        </p:tgtEl>
                                        <p:attrNameLst>
                                          <p:attrName>style.visibility</p:attrName>
                                        </p:attrNameLst>
                                      </p:cBhvr>
                                      <p:to>
                                        <p:strVal val="visible"/>
                                      </p:to>
                                    </p:set>
                                  </p:childTnLst>
                                </p:cTn>
                              </p:par>
                              <p:par>
                                <p:cTn id="284" presetID="1" presetClass="entr" presetSubtype="0" fill="hold" nodeType="withEffect">
                                  <p:stCondLst>
                                    <p:cond delay="0"/>
                                  </p:stCondLst>
                                  <p:childTnLst>
                                    <p:set>
                                      <p:cBhvr>
                                        <p:cTn id="285" dur="1" fill="hold">
                                          <p:stCondLst>
                                            <p:cond delay="0"/>
                                          </p:stCondLst>
                                        </p:cTn>
                                        <p:tgtEl>
                                          <p:spTgt spid="57"/>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59"/>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nodeType="clickEffect">
                                  <p:stCondLst>
                                    <p:cond delay="0"/>
                                  </p:stCondLst>
                                  <p:childTnLst>
                                    <p:set>
                                      <p:cBhvr>
                                        <p:cTn id="291" dur="1" fill="hold">
                                          <p:stCondLst>
                                            <p:cond delay="0"/>
                                          </p:stCondLst>
                                        </p:cTn>
                                        <p:tgtEl>
                                          <p:spTgt spid="71"/>
                                        </p:tgtEl>
                                        <p:attrNameLst>
                                          <p:attrName>style.visibility</p:attrName>
                                        </p:attrNameLst>
                                      </p:cBhvr>
                                      <p:to>
                                        <p:strVal val="visible"/>
                                      </p:to>
                                    </p:set>
                                    <p:anim calcmode="lin" valueType="num">
                                      <p:cBhvr additive="base">
                                        <p:cTn id="292" dur="500" fill="hold"/>
                                        <p:tgtEl>
                                          <p:spTgt spid="71"/>
                                        </p:tgtEl>
                                        <p:attrNameLst>
                                          <p:attrName>ppt_x</p:attrName>
                                        </p:attrNameLst>
                                      </p:cBhvr>
                                      <p:tavLst>
                                        <p:tav tm="0">
                                          <p:val>
                                            <p:strVal val="#ppt_x"/>
                                          </p:val>
                                        </p:tav>
                                        <p:tav tm="100000">
                                          <p:val>
                                            <p:strVal val="#ppt_x"/>
                                          </p:val>
                                        </p:tav>
                                      </p:tavLst>
                                    </p:anim>
                                    <p:anim calcmode="lin" valueType="num">
                                      <p:cBhvr additive="base">
                                        <p:cTn id="29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 presetClass="entr" presetSubtype="4" fill="hold" nodeType="clickEffect">
                                  <p:stCondLst>
                                    <p:cond delay="0"/>
                                  </p:stCondLst>
                                  <p:childTnLst>
                                    <p:set>
                                      <p:cBhvr>
                                        <p:cTn id="297" dur="1" fill="hold">
                                          <p:stCondLst>
                                            <p:cond delay="0"/>
                                          </p:stCondLst>
                                        </p:cTn>
                                        <p:tgtEl>
                                          <p:spTgt spid="68"/>
                                        </p:tgtEl>
                                        <p:attrNameLst>
                                          <p:attrName>style.visibility</p:attrName>
                                        </p:attrNameLst>
                                      </p:cBhvr>
                                      <p:to>
                                        <p:strVal val="visible"/>
                                      </p:to>
                                    </p:set>
                                    <p:anim calcmode="lin" valueType="num">
                                      <p:cBhvr additive="base">
                                        <p:cTn id="298" dur="500" fill="hold"/>
                                        <p:tgtEl>
                                          <p:spTgt spid="68"/>
                                        </p:tgtEl>
                                        <p:attrNameLst>
                                          <p:attrName>ppt_x</p:attrName>
                                        </p:attrNameLst>
                                      </p:cBhvr>
                                      <p:tavLst>
                                        <p:tav tm="0">
                                          <p:val>
                                            <p:strVal val="#ppt_x"/>
                                          </p:val>
                                        </p:tav>
                                        <p:tav tm="100000">
                                          <p:val>
                                            <p:strVal val="#ppt_x"/>
                                          </p:val>
                                        </p:tav>
                                      </p:tavLst>
                                    </p:anim>
                                    <p:anim calcmode="lin" valueType="num">
                                      <p:cBhvr additive="base">
                                        <p:cTn id="29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2" presetClass="entr" presetSubtype="4" fill="hold" nodeType="clickEffect">
                                  <p:stCondLst>
                                    <p:cond delay="0"/>
                                  </p:stCondLst>
                                  <p:childTnLst>
                                    <p:set>
                                      <p:cBhvr>
                                        <p:cTn id="303" dur="1" fill="hold">
                                          <p:stCondLst>
                                            <p:cond delay="0"/>
                                          </p:stCondLst>
                                        </p:cTn>
                                        <p:tgtEl>
                                          <p:spTgt spid="11"/>
                                        </p:tgtEl>
                                        <p:attrNameLst>
                                          <p:attrName>style.visibility</p:attrName>
                                        </p:attrNameLst>
                                      </p:cBhvr>
                                      <p:to>
                                        <p:strVal val="visible"/>
                                      </p:to>
                                    </p:set>
                                    <p:anim calcmode="lin" valueType="num">
                                      <p:cBhvr additive="base">
                                        <p:cTn id="304" dur="500" fill="hold"/>
                                        <p:tgtEl>
                                          <p:spTgt spid="11"/>
                                        </p:tgtEl>
                                        <p:attrNameLst>
                                          <p:attrName>ppt_x</p:attrName>
                                        </p:attrNameLst>
                                      </p:cBhvr>
                                      <p:tavLst>
                                        <p:tav tm="0">
                                          <p:val>
                                            <p:strVal val="#ppt_x"/>
                                          </p:val>
                                        </p:tav>
                                        <p:tav tm="100000">
                                          <p:val>
                                            <p:strVal val="#ppt_x"/>
                                          </p:val>
                                        </p:tav>
                                      </p:tavLst>
                                    </p:anim>
                                    <p:anim calcmode="lin" valueType="num">
                                      <p:cBhvr additive="base">
                                        <p:cTn id="30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页脚占位符 4"/>
          <p:cNvSpPr>
            <a:spLocks noGrp="1"/>
          </p:cNvSpPr>
          <p:nvPr>
            <p:ph type="ftr" sz="quarter" idx="4294967295"/>
          </p:nvPr>
        </p:nvSpPr>
        <p:spPr bwMode="auto">
          <a:xfrm>
            <a:off x="5333934" y="6042572"/>
            <a:ext cx="3698909"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sp>
        <p:nvSpPr>
          <p:cNvPr id="226307" name="Rectangle 2"/>
          <p:cNvSpPr>
            <a:spLocks noGrp="1" noChangeArrowheads="1"/>
          </p:cNvSpPr>
          <p:nvPr>
            <p:ph type="title"/>
          </p:nvPr>
        </p:nvSpPr>
        <p:spPr>
          <a:xfrm>
            <a:off x="529488" y="632403"/>
            <a:ext cx="9936421" cy="1139962"/>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）全相联映像与变换</a:t>
            </a:r>
            <a:endParaRPr lang="zh-CN" altLang="en-US" sz="2000" b="1" dirty="0">
              <a:latin typeface="微软雅黑" panose="020B0503020204020204" pitchFamily="34" charset="-122"/>
              <a:ea typeface="微软雅黑" panose="020B0503020204020204" pitchFamily="34" charset="-122"/>
            </a:endParaRPr>
          </a:p>
        </p:txBody>
      </p:sp>
      <p:pic>
        <p:nvPicPr>
          <p:cNvPr id="22630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7417" y="2280642"/>
            <a:ext cx="6341139" cy="40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949" name="Text Box 5"/>
          <p:cNvSpPr txBox="1">
            <a:spLocks noChangeArrowheads="1"/>
          </p:cNvSpPr>
          <p:nvPr/>
        </p:nvSpPr>
        <p:spPr bwMode="auto">
          <a:xfrm>
            <a:off x="5716599" y="4532633"/>
            <a:ext cx="1043946" cy="55771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有效位为</a:t>
            </a:r>
            <a:r>
              <a:rPr lang="en-US" altLang="zh-CN" sz="1510" dirty="0">
                <a:latin typeface="Times New Roman" panose="02020603050405020304" pitchFamily="18" charset="0"/>
                <a:ea typeface="宋体" panose="02010600030101010101" pitchFamily="2" charset="-122"/>
              </a:rPr>
              <a:t>1</a:t>
            </a:r>
            <a:endParaRPr lang="en-US" altLang="zh-CN" sz="1510" dirty="0">
              <a:latin typeface="Times New Roman" panose="02020603050405020304" pitchFamily="18" charset="0"/>
              <a:ea typeface="宋体" panose="02010600030101010101" pitchFamily="2" charset="-122"/>
            </a:endParaRPr>
          </a:p>
        </p:txBody>
      </p:sp>
      <p:sp>
        <p:nvSpPr>
          <p:cNvPr id="2" name="文本框 1"/>
          <p:cNvSpPr txBox="1">
            <a:spLocks noChangeArrowheads="1"/>
          </p:cNvSpPr>
          <p:nvPr/>
        </p:nvSpPr>
        <p:spPr bwMode="auto">
          <a:xfrm>
            <a:off x="4174043" y="3770872"/>
            <a:ext cx="518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①</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8" name="文本框 7"/>
          <p:cNvSpPr txBox="1">
            <a:spLocks noChangeArrowheads="1"/>
          </p:cNvSpPr>
          <p:nvPr/>
        </p:nvSpPr>
        <p:spPr bwMode="auto">
          <a:xfrm>
            <a:off x="5210890" y="5127038"/>
            <a:ext cx="518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②</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9" name="文本框 8"/>
          <p:cNvSpPr txBox="1">
            <a:spLocks noChangeArrowheads="1"/>
          </p:cNvSpPr>
          <p:nvPr/>
        </p:nvSpPr>
        <p:spPr bwMode="auto">
          <a:xfrm>
            <a:off x="5397986" y="4119217"/>
            <a:ext cx="518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③</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0" name="文本框 9"/>
          <p:cNvSpPr txBox="1">
            <a:spLocks noChangeArrowheads="1"/>
          </p:cNvSpPr>
          <p:nvPr/>
        </p:nvSpPr>
        <p:spPr bwMode="auto">
          <a:xfrm>
            <a:off x="6397767" y="3198331"/>
            <a:ext cx="518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④</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1" name="文本框 10"/>
          <p:cNvSpPr txBox="1">
            <a:spLocks noChangeArrowheads="1"/>
          </p:cNvSpPr>
          <p:nvPr/>
        </p:nvSpPr>
        <p:spPr bwMode="auto">
          <a:xfrm>
            <a:off x="8023442" y="3885054"/>
            <a:ext cx="518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⑤</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226316" name="文本框 2"/>
          <p:cNvSpPr txBox="1">
            <a:spLocks noChangeArrowheads="1"/>
          </p:cNvSpPr>
          <p:nvPr/>
        </p:nvSpPr>
        <p:spPr bwMode="auto">
          <a:xfrm>
            <a:off x="2227417" y="5241681"/>
            <a:ext cx="1371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按内容</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12" name="文本框 6"/>
          <p:cNvSpPr txBox="1"/>
          <p:nvPr>
            <p:custDataLst>
              <p:tags r:id="rId2"/>
            </p:custDataLst>
          </p:nvPr>
        </p:nvSpPr>
        <p:spPr>
          <a:xfrm>
            <a:off x="758211" y="262371"/>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4" name="Rectangle 3"/>
          <p:cNvSpPr>
            <a:spLocks noGrp="1"/>
          </p:cNvSpPr>
          <p:nvPr>
            <p:custDataLst>
              <p:tags r:id="rId3"/>
            </p:custDataLst>
          </p:nvPr>
        </p:nvSpPr>
        <p:spPr>
          <a:xfrm>
            <a:off x="1151732" y="1440923"/>
            <a:ext cx="10492071" cy="1358636"/>
          </a:xfrm>
          <a:prstGeom prst="rect">
            <a:avLst/>
          </a:prstGeom>
          <a:noFill/>
          <a:ln>
            <a:noFill/>
          </a:ln>
        </p:spPr>
        <p:txBody>
          <a:bodyPr vert="horz" wrap="square" lIns="91440" tIns="45720" rIns="91440" bIns="45720"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indent="0" eaLnBrk="1" latinLnBrk="0" hangingPunct="1">
              <a:lnSpc>
                <a:spcPct val="130000"/>
              </a:lnSpc>
              <a:spcBef>
                <a:spcPts val="0"/>
              </a:spcBef>
              <a:buNone/>
            </a:pPr>
            <a:r>
              <a:rPr lang="zh-CN" altLang="en-US" sz="2000" dirty="0">
                <a:solidFill>
                  <a:schemeClr val="dk1">
                    <a:lumMod val="75000"/>
                  </a:schemeClr>
                </a:solidFill>
                <a:ea typeface="微软雅黑" panose="020B0503020204020204" pitchFamily="34" charset="-122"/>
              </a:rPr>
              <a:t>地址变换</a:t>
            </a:r>
            <a:endParaRPr lang="en-US" altLang="zh-CN" sz="2000" dirty="0">
              <a:solidFill>
                <a:schemeClr val="dk1">
                  <a:lumMod val="75000"/>
                </a:schemeClr>
              </a:solidFill>
              <a:ea typeface="微软雅黑" panose="020B0503020204020204" pitchFamily="34" charset="-122"/>
            </a:endParaRPr>
          </a:p>
          <a:p>
            <a:pPr marL="0" indent="0" eaLnBrk="1" latinLnBrk="0" hangingPunct="1">
              <a:lnSpc>
                <a:spcPct val="130000"/>
              </a:lnSpc>
              <a:spcBef>
                <a:spcPts val="0"/>
              </a:spcBef>
              <a:buNone/>
            </a:pPr>
            <a:r>
              <a:rPr lang="zh-CN" altLang="en-US" sz="2000" dirty="0">
                <a:solidFill>
                  <a:schemeClr val="dk1">
                    <a:lumMod val="75000"/>
                  </a:schemeClr>
                </a:solidFill>
                <a:ea typeface="微软雅黑" panose="020B0503020204020204" pitchFamily="34" charset="-122"/>
              </a:rPr>
              <a:t>因为页表法代价大，速度慢，应采用专门硬件的小容量</a:t>
            </a:r>
            <a:r>
              <a:rPr lang="zh-CN" altLang="en-US" sz="2000" dirty="0">
                <a:solidFill>
                  <a:srgbClr val="FF0000"/>
                </a:solidFill>
                <a:ea typeface="微软雅黑" panose="020B0503020204020204" pitchFamily="34" charset="-122"/>
              </a:rPr>
              <a:t>相联目录表法</a:t>
            </a:r>
            <a:r>
              <a:rPr lang="zh-CN" altLang="en-US" sz="2000" dirty="0">
                <a:solidFill>
                  <a:schemeClr val="dk1">
                    <a:lumMod val="75000"/>
                  </a:schemeClr>
                </a:solidFill>
                <a:ea typeface="微软雅黑" panose="020B0503020204020204" pitchFamily="34" charset="-122"/>
              </a:rPr>
              <a:t>。</a:t>
            </a:r>
            <a:endParaRPr lang="zh-CN" altLang="en-US" sz="2000" dirty="0">
              <a:solidFill>
                <a:schemeClr val="dk1">
                  <a:lumMod val="75000"/>
                </a:schemeClr>
              </a:solidFill>
              <a:ea typeface="微软雅黑" panose="020B0503020204020204" pitchFamily="34" charset="-122"/>
            </a:endParaRPr>
          </a:p>
        </p:txBody>
      </p:sp>
      <p:cxnSp>
        <p:nvCxnSpPr>
          <p:cNvPr id="17" name="直接连接符 16"/>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850949"/>
                                        </p:tgtEl>
                                      </p:cBhvr>
                                    </p:animEffect>
                                    <p:set>
                                      <p:cBhvr>
                                        <p:cTn id="7" dur="1" fill="hold">
                                          <p:stCondLst>
                                            <p:cond delay="499"/>
                                          </p:stCondLst>
                                        </p:cTn>
                                        <p:tgtEl>
                                          <p:spTgt spid="8509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9" grpId="0"/>
      <p:bldP spid="2" grpId="0"/>
      <p:bldP spid="8" grpId="0"/>
      <p:bldP spid="9" grpId="0"/>
      <p:bldP spid="10" grpId="0"/>
      <p:bldP spid="1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3"/>
          <p:cNvSpPr>
            <a:spLocks noGrp="1" noChangeArrowheads="1"/>
          </p:cNvSpPr>
          <p:nvPr>
            <p:ph type="body" idx="1"/>
          </p:nvPr>
        </p:nvSpPr>
        <p:spPr>
          <a:xfrm>
            <a:off x="1500963" y="1736106"/>
            <a:ext cx="7794831" cy="3240360"/>
          </a:xfrm>
        </p:spPr>
        <p:txBody>
          <a:bodyPr>
            <a:normAutofit/>
          </a:bodyPr>
          <a:lstStyle/>
          <a:p>
            <a:pPr marL="0" indent="0">
              <a:buNone/>
              <a:defRPr/>
            </a:pPr>
            <a:r>
              <a:rPr lang="zh-CN" altLang="en-US" sz="2000" b="1" dirty="0">
                <a:latin typeface="微软雅黑" panose="020B0503020204020204" pitchFamily="34" charset="-122"/>
                <a:ea typeface="微软雅黑" panose="020B0503020204020204" pitchFamily="34" charset="-122"/>
              </a:rPr>
              <a:t>优点：</a:t>
            </a:r>
            <a:endParaRPr lang="en-US" altLang="zh-CN" sz="2000" b="1" dirty="0">
              <a:latin typeface="微软雅黑" panose="020B0503020204020204" pitchFamily="34" charset="-122"/>
              <a:ea typeface="微软雅黑" panose="020B0503020204020204" pitchFamily="34" charset="-122"/>
            </a:endParaRPr>
          </a:p>
          <a:p>
            <a:pPr lvl="1">
              <a:lnSpc>
                <a:spcPct val="100000"/>
              </a:lnSpc>
              <a:buClr>
                <a:schemeClr val="tx1"/>
              </a:buClr>
              <a:buSzPct val="70000"/>
              <a:buFont typeface="Wingdings" panose="05000000000000000000" pitchFamily="2" charset="2"/>
              <a:buChar char="l"/>
              <a:defRPr/>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块冲突率最低</a:t>
            </a:r>
            <a:endParaRPr lang="en-US" altLang="zh-CN" sz="2000" dirty="0">
              <a:latin typeface="微软雅黑" panose="020B0503020204020204" pitchFamily="34" charset="-122"/>
              <a:ea typeface="微软雅黑" panose="020B0503020204020204" pitchFamily="34" charset="-122"/>
            </a:endParaRPr>
          </a:p>
          <a:p>
            <a:pPr lvl="2">
              <a:lnSpc>
                <a:spcPct val="100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只有当</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全部装满才可能出现块冲突</a:t>
            </a:r>
            <a:endParaRPr lang="en-US" altLang="zh-CN" sz="2000" dirty="0">
              <a:latin typeface="微软雅黑" panose="020B0503020204020204" pitchFamily="34" charset="-122"/>
              <a:ea typeface="微软雅黑" panose="020B0503020204020204" pitchFamily="34" charset="-122"/>
            </a:endParaRPr>
          </a:p>
          <a:p>
            <a:pPr lvl="1">
              <a:lnSpc>
                <a:spcPct val="100000"/>
              </a:lnSpc>
              <a:buClr>
                <a:schemeClr val="tx1"/>
              </a:buClr>
              <a:buSzPct val="70000"/>
              <a:buFont typeface="Wingdings" panose="05000000000000000000" pitchFamily="2" charset="2"/>
              <a:buChar char="l"/>
              <a:defRPr/>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空间利用率最高</a:t>
            </a:r>
            <a:endParaRPr lang="en-US" altLang="zh-CN" sz="2000" dirty="0">
              <a:latin typeface="微软雅黑" panose="020B0503020204020204" pitchFamily="34" charset="-122"/>
              <a:ea typeface="微软雅黑" panose="020B0503020204020204" pitchFamily="34" charset="-122"/>
            </a:endParaRPr>
          </a:p>
          <a:p>
            <a:pPr lvl="2">
              <a:lnSpc>
                <a:spcPct val="100000"/>
              </a:lnSpc>
              <a:buClr>
                <a:schemeClr val="tx1"/>
              </a:buClr>
              <a:buSzPct val="70000"/>
              <a:buFont typeface="Wingdings" panose="05000000000000000000" pitchFamily="2" charset="2"/>
              <a:buChar char="l"/>
              <a:defRPr/>
            </a:pP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容量</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nc</a:t>
            </a:r>
            <a:endParaRPr lang="en-US" altLang="zh-CN" sz="2000" baseline="30000" dirty="0">
              <a:latin typeface="微软雅黑" panose="020B0503020204020204" pitchFamily="34" charset="-122"/>
              <a:ea typeface="微软雅黑" panose="020B0503020204020204" pitchFamily="34" charset="-122"/>
            </a:endParaRPr>
          </a:p>
          <a:p>
            <a:pPr marL="0" indent="0">
              <a:lnSpc>
                <a:spcPct val="100000"/>
              </a:lnSpc>
              <a:buClr>
                <a:schemeClr val="tx1"/>
              </a:buClr>
              <a:buSzPct val="70000"/>
              <a:buNone/>
              <a:defRPr/>
            </a:pPr>
            <a:r>
              <a:rPr lang="zh-CN" altLang="en-US" sz="2000" b="1" dirty="0">
                <a:latin typeface="微软雅黑" panose="020B0503020204020204" pitchFamily="34" charset="-122"/>
                <a:ea typeface="微软雅黑" panose="020B0503020204020204" pitchFamily="34" charset="-122"/>
              </a:rPr>
              <a:t>缺点：</a:t>
            </a:r>
            <a:endParaRPr lang="en-US" altLang="zh-CN" sz="2000" b="1" dirty="0">
              <a:latin typeface="微软雅黑" panose="020B0503020204020204" pitchFamily="34" charset="-122"/>
              <a:ea typeface="微软雅黑" panose="020B0503020204020204" pitchFamily="34" charset="-122"/>
            </a:endParaRPr>
          </a:p>
          <a:p>
            <a:pPr lvl="1">
              <a:lnSpc>
                <a:spcPts val="3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要构成容量为</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nc</a:t>
            </a:r>
            <a:r>
              <a:rPr lang="zh-CN" altLang="en-US" sz="2000" dirty="0">
                <a:latin typeface="微软雅黑" panose="020B0503020204020204" pitchFamily="34" charset="-122"/>
                <a:ea typeface="微软雅黑" panose="020B0503020204020204" pitchFamily="34" charset="-122"/>
              </a:rPr>
              <a:t>项的相联存储器，其代价太大，而且</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容量很大时，其查表速度很难提高。</a:t>
            </a:r>
            <a:endParaRPr lang="en-US" altLang="zh-CN" sz="2000" dirty="0">
              <a:latin typeface="微软雅黑" panose="020B0503020204020204" pitchFamily="34" charset="-122"/>
              <a:ea typeface="微软雅黑" panose="020B0503020204020204" pitchFamily="34" charset="-122"/>
            </a:endParaRPr>
          </a:p>
          <a:p>
            <a:pPr eaLnBrk="1" hangingPunct="1">
              <a:defRPr/>
            </a:pPr>
            <a:endParaRPr lang="en-US" altLang="zh-CN" baseline="30000" dirty="0">
              <a:latin typeface="Times New Roman" panose="02020603050405020304" pitchFamily="18" charset="0"/>
              <a:ea typeface="宋体" panose="02010600030101010101" pitchFamily="2" charset="-122"/>
            </a:endParaRPr>
          </a:p>
          <a:p>
            <a:pPr lvl="1" eaLnBrk="1" hangingPunct="1">
              <a:defRPr/>
            </a:pPr>
            <a:endParaRPr lang="en-US" altLang="zh-CN" dirty="0">
              <a:latin typeface="Times New Roman" panose="02020603050405020304" pitchFamily="18" charset="0"/>
              <a:ea typeface="宋体" panose="02010600030101010101" pitchFamily="2" charset="-122"/>
            </a:endParaRPr>
          </a:p>
        </p:txBody>
      </p:sp>
      <p:sp>
        <p:nvSpPr>
          <p:cNvPr id="3" name="矩形 2"/>
          <p:cNvSpPr>
            <a:spLocks noChangeArrowheads="1"/>
          </p:cNvSpPr>
          <p:nvPr/>
        </p:nvSpPr>
        <p:spPr bwMode="auto">
          <a:xfrm>
            <a:off x="2125779" y="3686298"/>
            <a:ext cx="8148220"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0"/>
              </a:spcBef>
              <a:buClrTx/>
              <a:buFontTx/>
              <a:buNone/>
            </a:pPr>
            <a:endParaRPr lang="en-US" altLang="zh-CN" sz="2645" b="0">
              <a:solidFill>
                <a:srgbClr val="FF0000"/>
              </a:solidFill>
              <a:latin typeface="Times New Roman" panose="02020603050405020304" pitchFamily="18" charset="0"/>
            </a:endParaRPr>
          </a:p>
        </p:txBody>
      </p:sp>
      <p:sp>
        <p:nvSpPr>
          <p:cNvPr id="8" name="文本框 6"/>
          <p:cNvSpPr txBox="1"/>
          <p:nvPr>
            <p:custDataLst>
              <p:tags r:id="rId1"/>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Rectangle 2"/>
          <p:cNvSpPr>
            <a:spLocks noGrp="1" noChangeArrowheads="1"/>
          </p:cNvSpPr>
          <p:nvPr>
            <p:ph type="title"/>
          </p:nvPr>
        </p:nvSpPr>
        <p:spPr>
          <a:xfrm>
            <a:off x="529488" y="632403"/>
            <a:ext cx="9936421" cy="1139962"/>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）全相联映像与变换</a:t>
            </a:r>
            <a:endParaRPr lang="zh-CN" altLang="en-US" sz="2000" b="1" dirty="0">
              <a:latin typeface="微软雅黑" panose="020B0503020204020204" pitchFamily="34" charset="-122"/>
              <a:ea typeface="微软雅黑" panose="020B0503020204020204" pitchFamily="34" charset="-122"/>
            </a:endParaRPr>
          </a:p>
        </p:txBody>
      </p:sp>
      <p:sp>
        <p:nvSpPr>
          <p:cNvPr id="25" name="AutoShape 5"/>
          <p:cNvSpPr/>
          <p:nvPr>
            <p:custDataLst>
              <p:tags r:id="rId3"/>
            </p:custDataLst>
          </p:nvPr>
        </p:nvSpPr>
        <p:spPr>
          <a:xfrm>
            <a:off x="1439764" y="5082100"/>
            <a:ext cx="6968825" cy="875243"/>
          </a:xfrm>
          <a:prstGeom prst="wedgeRoundRectCallout">
            <a:avLst>
              <a:gd name="adj1" fmla="val 69615"/>
              <a:gd name="adj2" fmla="val -45509"/>
              <a:gd name="adj3" fmla="val 16667"/>
            </a:avLst>
          </a:prstGeom>
          <a:solidFill>
            <a:srgbClr val="FFFF00"/>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eaLnBrk="1" hangingPunct="1">
              <a:spcBef>
                <a:spcPct val="0"/>
              </a:spcBef>
              <a:buClrTx/>
              <a:buFontTx/>
              <a:buNone/>
            </a:pPr>
            <a:r>
              <a:rPr lang="zh-CN" altLang="en-US" sz="1800" dirty="0">
                <a:solidFill>
                  <a:srgbClr val="002060"/>
                </a:solidFill>
                <a:latin typeface="微软雅黑" panose="020B0503020204020204" pitchFamily="34" charset="-122"/>
                <a:ea typeface="微软雅黑" panose="020B0503020204020204" pitchFamily="34" charset="-122"/>
              </a:rPr>
              <a:t>解决方案</a:t>
            </a:r>
            <a:r>
              <a:rPr lang="zh-CN" altLang="en-US" sz="1800" b="0" dirty="0">
                <a:solidFill>
                  <a:srgbClr val="002060"/>
                </a:solidFill>
                <a:latin typeface="微软雅黑" panose="020B0503020204020204" pitchFamily="34" charset="-122"/>
                <a:ea typeface="微软雅黑" panose="020B0503020204020204" pitchFamily="34" charset="-122"/>
              </a:rPr>
              <a:t>：能否缩小和简化映像表机构，以加快相联查找</a:t>
            </a:r>
            <a:endParaRPr lang="en-US" altLang="zh-CN" sz="1800" b="0" dirty="0">
              <a:solidFill>
                <a:srgbClr val="002060"/>
              </a:solidFill>
              <a:latin typeface="微软雅黑" panose="020B0503020204020204" pitchFamily="34" charset="-122"/>
              <a:ea typeface="微软雅黑" panose="020B0503020204020204" pitchFamily="34" charset="-122"/>
            </a:endParaRPr>
          </a:p>
        </p:txBody>
      </p:sp>
      <p:pic>
        <p:nvPicPr>
          <p:cNvPr id="26" name="Picture 4" descr="2008062503165057"/>
          <p:cNvPicPr>
            <a:picLocks noChangeAspect="1"/>
          </p:cNvPicPr>
          <p:nvPr>
            <p:custDataLst>
              <p:tags r:id="rId4"/>
            </p:custDataLst>
          </p:nvPr>
        </p:nvPicPr>
        <p:blipFill rotWithShape="1">
          <a:blip r:embed="rId5"/>
          <a:srcRect l="26374"/>
          <a:stretch>
            <a:fillRect/>
          </a:stretch>
        </p:blipFill>
        <p:spPr>
          <a:xfrm>
            <a:off x="9936708" y="3873898"/>
            <a:ext cx="1727797" cy="2340194"/>
          </a:xfrm>
          <a:prstGeom prst="rect">
            <a:avLst/>
          </a:prstGeom>
          <a:noFill/>
          <a:ln w="9525">
            <a:noFill/>
          </a:ln>
        </p:spPr>
      </p:pic>
      <p:sp>
        <p:nvSpPr>
          <p:cNvPr id="27" name="椭圆 26"/>
          <p:cNvSpPr/>
          <p:nvPr>
            <p:custDataLst>
              <p:tags r:id="rId6"/>
            </p:custDataLst>
          </p:nvPr>
        </p:nvSpPr>
        <p:spPr>
          <a:xfrm>
            <a:off x="1024450" y="1678016"/>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a:solidFill>
                <a:schemeClr val="tx1">
                  <a:lumMod val="85000"/>
                  <a:lumOff val="15000"/>
                </a:schemeClr>
              </a:solidFill>
            </a:endParaRPr>
          </a:p>
        </p:txBody>
      </p:sp>
      <p:sp>
        <p:nvSpPr>
          <p:cNvPr id="28" name="数据库_001"/>
          <p:cNvSpPr>
            <a:spLocks noChangeAspect="1"/>
          </p:cNvSpPr>
          <p:nvPr>
            <p:custDataLst>
              <p:tags r:id="rId7"/>
            </p:custDataLst>
          </p:nvPr>
        </p:nvSpPr>
        <p:spPr bwMode="auto">
          <a:xfrm>
            <a:off x="1144982" y="1780632"/>
            <a:ext cx="219349" cy="25572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bg1"/>
          </a:solidFill>
          <a:ln>
            <a:noFill/>
          </a:ln>
        </p:spPr>
        <p:txBody>
          <a:bodyPr wrap="square">
            <a:normAutofit fontScale="75000" lnSpcReduction="20000"/>
          </a:bodyPr>
          <a:lstStyle/>
          <a:p>
            <a:endParaRPr lang="zh-CN" altLang="en-US" sz="1700"/>
          </a:p>
        </p:txBody>
      </p:sp>
      <p:sp>
        <p:nvSpPr>
          <p:cNvPr id="29" name="椭圆 28"/>
          <p:cNvSpPr/>
          <p:nvPr>
            <p:custDataLst>
              <p:tags r:id="rId8"/>
            </p:custDataLst>
          </p:nvPr>
        </p:nvSpPr>
        <p:spPr>
          <a:xfrm>
            <a:off x="1038008" y="3583682"/>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a:solidFill>
                <a:schemeClr val="tx1">
                  <a:lumMod val="85000"/>
                  <a:lumOff val="15000"/>
                </a:schemeClr>
              </a:solidFill>
            </a:endParaRPr>
          </a:p>
        </p:txBody>
      </p:sp>
      <p:sp>
        <p:nvSpPr>
          <p:cNvPr id="30" name="数据库_001"/>
          <p:cNvSpPr>
            <a:spLocks noChangeAspect="1"/>
          </p:cNvSpPr>
          <p:nvPr>
            <p:custDataLst>
              <p:tags r:id="rId9"/>
            </p:custDataLst>
          </p:nvPr>
        </p:nvSpPr>
        <p:spPr bwMode="auto">
          <a:xfrm>
            <a:off x="1158540" y="3686298"/>
            <a:ext cx="219349" cy="25572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bg1"/>
          </a:solidFill>
          <a:ln>
            <a:noFill/>
          </a:ln>
        </p:spPr>
        <p:txBody>
          <a:bodyPr wrap="square">
            <a:normAutofit fontScale="75000" lnSpcReduction="20000"/>
          </a:bodyPr>
          <a:lstStyle/>
          <a:p>
            <a:endParaRPr lang="zh-CN" altLang="en-US" sz="170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Right)">
                                      <p:cBhvr>
                                        <p:cTn id="1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noChangeArrowheads="1"/>
          </p:cNvSpPr>
          <p:nvPr>
            <p:ph idx="1"/>
          </p:nvPr>
        </p:nvSpPr>
        <p:spPr>
          <a:xfrm>
            <a:off x="1052167" y="1392038"/>
            <a:ext cx="9416154" cy="1479040"/>
          </a:xfrm>
        </p:spPr>
        <p:txBody>
          <a:bodyPr/>
          <a:lstStyle/>
          <a:p>
            <a:pPr>
              <a:spcAft>
                <a:spcPts val="1135"/>
              </a:spcAft>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多级存储层次</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lvl="1">
              <a:buClr>
                <a:schemeClr val="tx1"/>
              </a:buClr>
              <a:buSzPct val="70000"/>
              <a:buFont typeface="Wingdings" panose="05000000000000000000" pitchFamily="2" charset="2"/>
              <a:buChar char="l"/>
            </a:pP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看，它是一个整体，速度接近于最高层</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，容量接近于最底层</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，并且每位价格接近于最底层</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843" name="Rectangle 2"/>
          <p:cNvSpPr>
            <a:spLocks noGrp="1" noChangeArrowheads="1"/>
          </p:cNvSpPr>
          <p:nvPr>
            <p:ph type="title"/>
          </p:nvPr>
        </p:nvSpPr>
        <p:spPr>
          <a:xfrm>
            <a:off x="659613" y="-46501"/>
            <a:ext cx="9936421" cy="1252534"/>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35844" name="Rectangle 4"/>
          <p:cNvSpPr>
            <a:spLocks noChangeArrowheads="1"/>
          </p:cNvSpPr>
          <p:nvPr/>
        </p:nvSpPr>
        <p:spPr bwMode="auto">
          <a:xfrm>
            <a:off x="3745418" y="3677163"/>
            <a:ext cx="828022" cy="52651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1</a:t>
            </a:r>
            <a:endParaRPr kumimoji="1" lang="en-US" altLang="zh-CN" sz="1890" b="0" dirty="0">
              <a:solidFill>
                <a:schemeClr val="bg1"/>
              </a:solidFill>
              <a:latin typeface="Times New Roman" panose="02020603050405020304" pitchFamily="18" charset="0"/>
              <a:ea typeface="宋体" panose="02010600030101010101" pitchFamily="2" charset="-122"/>
            </a:endParaRPr>
          </a:p>
        </p:txBody>
      </p:sp>
      <p:sp>
        <p:nvSpPr>
          <p:cNvPr id="35845" name="Rectangle 14"/>
          <p:cNvSpPr>
            <a:spLocks noChangeArrowheads="1"/>
          </p:cNvSpPr>
          <p:nvPr/>
        </p:nvSpPr>
        <p:spPr bwMode="auto">
          <a:xfrm>
            <a:off x="2519884" y="3677163"/>
            <a:ext cx="829523" cy="52651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2000" b="0" dirty="0">
                <a:solidFill>
                  <a:schemeClr val="bg1"/>
                </a:solidFill>
                <a:latin typeface="Times New Roman" panose="02020603050405020304" pitchFamily="18" charset="0"/>
                <a:ea typeface="宋体" panose="02010600030101010101" pitchFamily="2" charset="-122"/>
              </a:rPr>
              <a:t>CPU</a:t>
            </a:r>
            <a:endParaRPr kumimoji="1" lang="en-US" altLang="zh-CN" sz="2000" b="0" dirty="0">
              <a:solidFill>
                <a:schemeClr val="bg1"/>
              </a:solidFill>
              <a:latin typeface="Times New Roman" panose="02020603050405020304" pitchFamily="18" charset="0"/>
              <a:ea typeface="宋体" panose="02010600030101010101" pitchFamily="2" charset="-122"/>
            </a:endParaRPr>
          </a:p>
        </p:txBody>
      </p:sp>
      <p:sp>
        <p:nvSpPr>
          <p:cNvPr id="35846" name="Line 15"/>
          <p:cNvSpPr>
            <a:spLocks noChangeShapeType="1"/>
          </p:cNvSpPr>
          <p:nvPr/>
        </p:nvSpPr>
        <p:spPr bwMode="auto">
          <a:xfrm>
            <a:off x="3349407" y="3852668"/>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47" name="Line 16"/>
          <p:cNvSpPr>
            <a:spLocks noChangeShapeType="1"/>
          </p:cNvSpPr>
          <p:nvPr/>
        </p:nvSpPr>
        <p:spPr bwMode="auto">
          <a:xfrm flipH="1">
            <a:off x="3349407" y="4062673"/>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48" name="Rectangle 4"/>
          <p:cNvSpPr>
            <a:spLocks noChangeArrowheads="1"/>
          </p:cNvSpPr>
          <p:nvPr/>
        </p:nvSpPr>
        <p:spPr bwMode="auto">
          <a:xfrm>
            <a:off x="4969451" y="3677163"/>
            <a:ext cx="829522" cy="52651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2</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35849" name="Rectangle 4"/>
          <p:cNvSpPr>
            <a:spLocks noChangeArrowheads="1"/>
          </p:cNvSpPr>
          <p:nvPr/>
        </p:nvSpPr>
        <p:spPr bwMode="auto">
          <a:xfrm>
            <a:off x="6193484" y="3677163"/>
            <a:ext cx="829522" cy="52651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3</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35850" name="Rectangle 4"/>
          <p:cNvSpPr>
            <a:spLocks noChangeArrowheads="1"/>
          </p:cNvSpPr>
          <p:nvPr/>
        </p:nvSpPr>
        <p:spPr bwMode="auto">
          <a:xfrm>
            <a:off x="8101536" y="3677163"/>
            <a:ext cx="829522" cy="52651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n</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35851" name="Line 15"/>
          <p:cNvSpPr>
            <a:spLocks noChangeShapeType="1"/>
          </p:cNvSpPr>
          <p:nvPr/>
        </p:nvSpPr>
        <p:spPr bwMode="auto">
          <a:xfrm>
            <a:off x="4573440" y="3852668"/>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2" name="Line 16"/>
          <p:cNvSpPr>
            <a:spLocks noChangeShapeType="1"/>
          </p:cNvSpPr>
          <p:nvPr/>
        </p:nvSpPr>
        <p:spPr bwMode="auto">
          <a:xfrm flipH="1">
            <a:off x="4573440" y="4062673"/>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3" name="Line 15"/>
          <p:cNvSpPr>
            <a:spLocks noChangeShapeType="1"/>
          </p:cNvSpPr>
          <p:nvPr/>
        </p:nvSpPr>
        <p:spPr bwMode="auto">
          <a:xfrm>
            <a:off x="5798973" y="3852668"/>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4" name="Line 16"/>
          <p:cNvSpPr>
            <a:spLocks noChangeShapeType="1"/>
          </p:cNvSpPr>
          <p:nvPr/>
        </p:nvSpPr>
        <p:spPr bwMode="auto">
          <a:xfrm flipH="1">
            <a:off x="5798973" y="4062673"/>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5" name="Line 15"/>
          <p:cNvSpPr>
            <a:spLocks noChangeShapeType="1"/>
          </p:cNvSpPr>
          <p:nvPr/>
        </p:nvSpPr>
        <p:spPr bwMode="auto">
          <a:xfrm>
            <a:off x="7023006" y="3852668"/>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6" name="Line 16"/>
          <p:cNvSpPr>
            <a:spLocks noChangeShapeType="1"/>
          </p:cNvSpPr>
          <p:nvPr/>
        </p:nvSpPr>
        <p:spPr bwMode="auto">
          <a:xfrm flipH="1">
            <a:off x="7023006" y="4062673"/>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7" name="Line 15"/>
          <p:cNvSpPr>
            <a:spLocks noChangeShapeType="1"/>
          </p:cNvSpPr>
          <p:nvPr/>
        </p:nvSpPr>
        <p:spPr bwMode="auto">
          <a:xfrm>
            <a:off x="7686024" y="3849668"/>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8" name="Line 16"/>
          <p:cNvSpPr>
            <a:spLocks noChangeShapeType="1"/>
          </p:cNvSpPr>
          <p:nvPr/>
        </p:nvSpPr>
        <p:spPr bwMode="auto">
          <a:xfrm flipH="1">
            <a:off x="7686024" y="4059673"/>
            <a:ext cx="408011"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59" name="文本框 27"/>
          <p:cNvSpPr txBox="1">
            <a:spLocks noChangeArrowheads="1"/>
          </p:cNvSpPr>
          <p:nvPr/>
        </p:nvSpPr>
        <p:spPr bwMode="auto">
          <a:xfrm>
            <a:off x="7338014" y="3518160"/>
            <a:ext cx="4748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35860" name="文本框 30"/>
          <p:cNvSpPr txBox="1">
            <a:spLocks noChangeArrowheads="1"/>
          </p:cNvSpPr>
          <p:nvPr/>
        </p:nvSpPr>
        <p:spPr bwMode="auto">
          <a:xfrm>
            <a:off x="7363516" y="3767166"/>
            <a:ext cx="4748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35861" name="左大括号 31"/>
          <p:cNvSpPr/>
          <p:nvPr/>
        </p:nvSpPr>
        <p:spPr bwMode="auto">
          <a:xfrm rot="16200000">
            <a:off x="6105732" y="1960367"/>
            <a:ext cx="477013" cy="5173639"/>
          </a:xfrm>
          <a:prstGeom prst="leftBrace">
            <a:avLst>
              <a:gd name="adj1" fmla="val 52522"/>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35862" name="文本框 32"/>
          <p:cNvSpPr txBox="1">
            <a:spLocks noChangeArrowheads="1"/>
          </p:cNvSpPr>
          <p:nvPr/>
        </p:nvSpPr>
        <p:spPr bwMode="auto">
          <a:xfrm>
            <a:off x="4990452" y="4784193"/>
            <a:ext cx="2406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多级存储体系</a:t>
            </a:r>
            <a:r>
              <a:rPr lang="en-US" altLang="zh-CN" sz="2000" b="0" dirty="0">
                <a:solidFill>
                  <a:srgbClr val="FF0000"/>
                </a:solidFill>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层次</a:t>
            </a:r>
            <a:r>
              <a:rPr lang="en-US" altLang="zh-CN" sz="2000" b="0" dirty="0">
                <a:solidFill>
                  <a:srgbClr val="FF0000"/>
                </a:solidFill>
                <a:latin typeface="微软雅黑" panose="020B0503020204020204" pitchFamily="34" charset="-122"/>
                <a:ea typeface="微软雅黑" panose="020B0503020204020204" pitchFamily="34" charset="-122"/>
              </a:rPr>
              <a:t>)</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sp>
        <p:nvSpPr>
          <p:cNvPr id="230403" name="Rectangle 3"/>
          <p:cNvSpPr txBox="1">
            <a:spLocks noChangeArrowheads="1"/>
          </p:cNvSpPr>
          <p:nvPr/>
        </p:nvSpPr>
        <p:spPr bwMode="auto">
          <a:xfrm>
            <a:off x="1135222" y="1458380"/>
            <a:ext cx="9433049" cy="82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indent="0" eaLnBrk="1" hangingPunct="1">
              <a:lnSpc>
                <a:spcPts val="2800"/>
              </a:lnSpc>
              <a:buNone/>
            </a:pPr>
            <a:r>
              <a:rPr lang="zh-CN" altLang="en-US" sz="2000" b="0" dirty="0">
                <a:latin typeface="微软雅黑" panose="020B0503020204020204" pitchFamily="34" charset="-122"/>
                <a:ea typeface="微软雅黑" panose="020B0503020204020204" pitchFamily="34" charset="-122"/>
              </a:rPr>
              <a:t>      把主存空间按</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大小等分成区，每区内的各块只能按照位置一一对应到</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的相应块位置上，即主存第 </a:t>
            </a:r>
            <a:r>
              <a:rPr lang="en-US" altLang="zh-CN" sz="2000" b="0" dirty="0">
                <a:latin typeface="微软雅黑" panose="020B0503020204020204" pitchFamily="34" charset="-122"/>
                <a:ea typeface="微软雅黑" panose="020B0503020204020204" pitchFamily="34" charset="-122"/>
              </a:rPr>
              <a:t>i </a:t>
            </a:r>
            <a:r>
              <a:rPr lang="zh-CN" altLang="en-US" sz="2000" b="0" dirty="0">
                <a:latin typeface="微软雅黑" panose="020B0503020204020204" pitchFamily="34" charset="-122"/>
                <a:ea typeface="微软雅黑" panose="020B0503020204020204" pitchFamily="34" charset="-122"/>
              </a:rPr>
              <a:t>块只能唯一映像到 </a:t>
            </a:r>
            <a:r>
              <a:rPr lang="en-US" altLang="zh-CN" sz="2000" b="0" dirty="0" err="1">
                <a:latin typeface="微软雅黑" panose="020B0503020204020204" pitchFamily="34" charset="-122"/>
                <a:ea typeface="微软雅黑" panose="020B0503020204020204" pitchFamily="34" charset="-122"/>
              </a:rPr>
              <a:t>i</a:t>
            </a:r>
            <a:r>
              <a:rPr lang="en-US" altLang="zh-CN" sz="2000" b="0" dirty="0">
                <a:latin typeface="微软雅黑" panose="020B0503020204020204" pitchFamily="34" charset="-122"/>
                <a:ea typeface="微软雅黑" panose="020B0503020204020204" pitchFamily="34" charset="-122"/>
              </a:rPr>
              <a:t> mod 2</a:t>
            </a:r>
            <a:r>
              <a:rPr lang="en-US" altLang="zh-CN" sz="2000" b="0" baseline="30000" dirty="0">
                <a:latin typeface="微软雅黑" panose="020B0503020204020204" pitchFamily="34" charset="-122"/>
                <a:ea typeface="微软雅黑" panose="020B0503020204020204" pitchFamily="34" charset="-122"/>
              </a:rPr>
              <a:t>ncb</a:t>
            </a:r>
            <a:r>
              <a:rPr lang="zh-CN" altLang="en-US" sz="2000" b="0" dirty="0">
                <a:latin typeface="微软雅黑" panose="020B0503020204020204" pitchFamily="34" charset="-122"/>
                <a:ea typeface="微软雅黑" panose="020B0503020204020204" pitchFamily="34" charset="-122"/>
              </a:rPr>
              <a:t>块位置上。</a:t>
            </a:r>
            <a:endParaRPr lang="en-US" altLang="zh-CN" sz="2000" b="0" dirty="0">
              <a:latin typeface="微软雅黑" panose="020B0503020204020204" pitchFamily="34" charset="-122"/>
              <a:ea typeface="微软雅黑" panose="020B0503020204020204" pitchFamily="34" charset="-122"/>
            </a:endParaRPr>
          </a:p>
        </p:txBody>
      </p:sp>
      <p:pic>
        <p:nvPicPr>
          <p:cNvPr id="23040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8056" y="2184325"/>
            <a:ext cx="5292468" cy="42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transition spd="med">
    <p:push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Oval 5"/>
          <p:cNvSpPr>
            <a:spLocks noChangeArrowheads="1"/>
          </p:cNvSpPr>
          <p:nvPr/>
        </p:nvSpPr>
        <p:spPr bwMode="auto">
          <a:xfrm>
            <a:off x="3581510" y="4802602"/>
            <a:ext cx="1109791" cy="681403"/>
          </a:xfrm>
          <a:prstGeom prst="ellipse">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977926" name="Line 6"/>
          <p:cNvSpPr>
            <a:spLocks noChangeShapeType="1"/>
          </p:cNvSpPr>
          <p:nvPr/>
        </p:nvSpPr>
        <p:spPr bwMode="auto">
          <a:xfrm>
            <a:off x="4648378" y="3944179"/>
            <a:ext cx="3001581" cy="22800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7927" name="Text Box 7"/>
          <p:cNvSpPr txBox="1">
            <a:spLocks noChangeArrowheads="1"/>
          </p:cNvSpPr>
          <p:nvPr/>
        </p:nvSpPr>
        <p:spPr bwMode="auto">
          <a:xfrm>
            <a:off x="7716492" y="4058182"/>
            <a:ext cx="2468946" cy="40011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以</a:t>
            </a:r>
            <a:r>
              <a:rPr lang="en-US" altLang="zh-CN" sz="2000" b="0" dirty="0">
                <a:solidFill>
                  <a:srgbClr val="FF0000"/>
                </a:solidFill>
                <a:latin typeface="微软雅黑" panose="020B0503020204020204" pitchFamily="34" charset="-122"/>
                <a:ea typeface="微软雅黑" panose="020B0503020204020204" pitchFamily="34" charset="-122"/>
              </a:rPr>
              <a:t>Cache</a:t>
            </a:r>
            <a:r>
              <a:rPr lang="zh-CN" altLang="en-US" sz="2000" b="0" dirty="0">
                <a:solidFill>
                  <a:srgbClr val="FF0000"/>
                </a:solidFill>
                <a:latin typeface="微软雅黑" panose="020B0503020204020204" pitchFamily="34" charset="-122"/>
                <a:ea typeface="微软雅黑" panose="020B0503020204020204" pitchFamily="34" charset="-122"/>
              </a:rPr>
              <a:t>的大小分区</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1937705" y="2105936"/>
            <a:ext cx="7571062" cy="3361946"/>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规则：</a:t>
            </a:r>
            <a:r>
              <a:rPr lang="zh-CN" altLang="en-US" sz="2000" dirty="0">
                <a:latin typeface="微软雅黑" panose="020B0503020204020204" pitchFamily="34" charset="-122"/>
                <a:ea typeface="微软雅黑" panose="020B0503020204020204" pitchFamily="34" charset="-122"/>
              </a:rPr>
              <a:t>主存中每一块只能映象到</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中唯一一个特定块的位置。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即主存中第 </a:t>
            </a:r>
            <a:r>
              <a:rPr lang="en-US" altLang="zh-CN" sz="2000" dirty="0" err="1">
                <a:solidFill>
                  <a:srgbClr val="FF0000"/>
                </a:solidFill>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块（</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 0,1,2,3…       </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），只能放在高速缓冲存贮器中的第 </a:t>
            </a:r>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j</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块的位置上：</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mod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(j = 0,1,2,3…       </a:t>
            </a:r>
            <a:r>
              <a:rPr lang="en-US" altLang="zh-CN" sz="2000" dirty="0">
                <a:solidFill>
                  <a:srgbClr val="FF0000"/>
                </a:solidFill>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其中：     是主存中块号的二进制位数；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中块号的二进制位数；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共有个              区。</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文本框 16"/>
              <p:cNvSpPr txBox="1"/>
              <p:nvPr/>
            </p:nvSpPr>
            <p:spPr>
              <a:xfrm>
                <a:off x="5951830" y="2680339"/>
                <a:ext cx="52531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2</m:t>
                          </m:r>
                        </m:e>
                        <m:sup>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𝑛</m:t>
                              </m:r>
                            </m:e>
                            <m:sub>
                              <m:r>
                                <a:rPr lang="en-US" altLang="zh-CN" sz="2000" b="0" i="1" smtClean="0">
                                  <a:solidFill>
                                    <a:srgbClr val="FF0000"/>
                                  </a:solidFill>
                                  <a:latin typeface="Cambria Math" panose="02040503050406030204" pitchFamily="18" charset="0"/>
                                </a:rPr>
                                <m:t>𝑚𝑏</m:t>
                              </m:r>
                            </m:sub>
                          </m:sSub>
                        </m:sup>
                      </m:sSup>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5951830" y="2680339"/>
                <a:ext cx="525311" cy="307777"/>
              </a:xfrm>
              <a:prstGeom prst="rect">
                <a:avLst/>
              </a:prstGeom>
              <a:blipFill rotWithShape="1">
                <a:blip r:embed="rId3"/>
                <a:stretch>
                  <a:fillRect l="-116" t="-1" r="-336"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4380172" y="3565158"/>
                <a:ext cx="52531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𝑐𝑏</m:t>
                              </m:r>
                            </m:sub>
                          </m:sSub>
                        </m:sup>
                      </m:sSup>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4380172" y="3565158"/>
                <a:ext cx="525311" cy="276999"/>
              </a:xfrm>
              <a:prstGeom prst="rect">
                <a:avLst/>
              </a:prstGeom>
              <a:blipFill rotWithShape="1">
                <a:blip r:embed="rId4"/>
                <a:stretch>
                  <a:fillRect l="-110" t="-97" r="21" b="1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2731694" y="4058182"/>
                <a:ext cx="46929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𝑚𝑏</m:t>
                          </m:r>
                        </m:sub>
                      </m:sSub>
                    </m:oMath>
                  </m:oMathPara>
                </a14:m>
                <a:endParaRPr lang="zh-CN" altLang="en-US" dirty="0"/>
              </a:p>
            </p:txBody>
          </p:sp>
        </mc:Choice>
        <mc:Fallback>
          <p:sp>
            <p:nvSpPr>
              <p:cNvPr id="20" name="文本框 19"/>
              <p:cNvSpPr txBox="1">
                <a:spLocks noRot="1" noChangeAspect="1" noMove="1" noResize="1" noEditPoints="1" noAdjustHandles="1" noChangeArrowheads="1" noChangeShapeType="1" noTextEdit="1"/>
              </p:cNvSpPr>
              <p:nvPr/>
            </p:nvSpPr>
            <p:spPr>
              <a:xfrm>
                <a:off x="2731694" y="4058182"/>
                <a:ext cx="469296" cy="276999"/>
              </a:xfrm>
              <a:prstGeom prst="rect">
                <a:avLst/>
              </a:prstGeom>
              <a:blipFill rotWithShape="1">
                <a:blip r:embed="rId5"/>
                <a:stretch>
                  <a:fillRect l="-119" t="-192" r="-2580"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7075251" y="3602244"/>
                <a:ext cx="525311" cy="276999"/>
              </a:xfrm>
              <a:prstGeom prst="rect">
                <a:avLst/>
              </a:prstGeom>
              <a:noFill/>
            </p:spPr>
            <p:txBody>
              <a:bodyPr wrap="square" lIns="0" tIns="0" rIns="0" bIns="0" rtlCol="0">
                <a:spAutoFit/>
              </a:bodyPr>
              <a:lstStyle/>
              <a:p>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2</m:t>
                        </m:r>
                      </m:e>
                      <m:sup>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𝑐𝑏</m:t>
                            </m:r>
                          </m:sub>
                        </m:sSub>
                      </m:sup>
                    </m:sSup>
                  </m:oMath>
                </a14:m>
                <a:r>
                  <a:rPr lang="zh-CN" altLang="en-US" dirty="0"/>
                  <a:t> </a:t>
                </a:r>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7075251" y="3602244"/>
                <a:ext cx="525311" cy="276999"/>
              </a:xfrm>
              <a:prstGeom prst="rect">
                <a:avLst/>
              </a:prstGeom>
              <a:blipFill rotWithShape="1">
                <a:blip r:embed="rId6"/>
                <a:stretch>
                  <a:fillRect l="-15" t="-189" r="47"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2767762" y="4466848"/>
                <a:ext cx="3971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b="0" i="1" smtClean="0">
                              <a:solidFill>
                                <a:schemeClr val="accent5">
                                  <a:lumMod val="75000"/>
                                </a:schemeClr>
                              </a:solidFill>
                              <a:latin typeface="Cambria Math" panose="02040503050406030204" pitchFamily="18" charset="0"/>
                            </a:rPr>
                            <m:t>𝑛</m:t>
                          </m:r>
                        </m:e>
                        <m:sub>
                          <m:r>
                            <a:rPr lang="en-US" altLang="zh-CN" b="0" i="1" smtClean="0">
                              <a:solidFill>
                                <a:schemeClr val="accent5">
                                  <a:lumMod val="75000"/>
                                </a:schemeClr>
                              </a:solidFill>
                              <a:latin typeface="Cambria Math" panose="02040503050406030204" pitchFamily="18" charset="0"/>
                            </a:rPr>
                            <m:t>𝑐𝑏</m:t>
                          </m:r>
                        </m:sub>
                      </m:sSub>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2767762" y="4466848"/>
                <a:ext cx="397160" cy="276999"/>
              </a:xfrm>
              <a:prstGeom prst="rect">
                <a:avLst/>
              </a:prstGeom>
              <a:blipFill rotWithShape="1">
                <a:blip r:embed="rId7"/>
                <a:stretch>
                  <a:fillRect l="-109" t="-93" r="-3177"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3655249" y="5023150"/>
                <a:ext cx="1036053"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2</m:t>
                          </m:r>
                        </m:e>
                        <m:sup>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𝑛</m:t>
                              </m:r>
                            </m:e>
                            <m:sub>
                              <m:r>
                                <a:rPr lang="en-US" altLang="zh-CN" sz="2000" b="0" i="1" smtClean="0">
                                  <a:solidFill>
                                    <a:srgbClr val="FF0000"/>
                                  </a:solidFill>
                                  <a:latin typeface="Cambria Math" panose="02040503050406030204" pitchFamily="18" charset="0"/>
                                </a:rPr>
                                <m:t>𝑚𝑏</m:t>
                              </m:r>
                              <m:r>
                                <a:rPr lang="en-US" altLang="zh-CN" sz="2000" b="0" i="1" smtClean="0">
                                  <a:solidFill>
                                    <a:srgbClr val="FF0000"/>
                                  </a:solidFill>
                                  <a:latin typeface="Cambria Math" panose="02040503050406030204" pitchFamily="18" charset="0"/>
                                </a:rPr>
                                <m:t>−</m:t>
                              </m:r>
                            </m:sub>
                          </m:sSub>
                          <m:sSub>
                            <m:sSubPr>
                              <m:ctrlPr>
                                <a:rPr lang="en-US" altLang="zh-CN" sz="2000" b="0" i="1" smtClean="0">
                                  <a:solidFill>
                                    <a:schemeClr val="accent5">
                                      <a:lumMod val="75000"/>
                                    </a:schemeClr>
                                  </a:solidFill>
                                  <a:latin typeface="Cambria Math" panose="02040503050406030204" pitchFamily="18" charset="0"/>
                                </a:rPr>
                              </m:ctrlPr>
                            </m:sSubPr>
                            <m:e>
                              <m:r>
                                <a:rPr lang="en-US" altLang="zh-CN" sz="2000" b="0" i="1" smtClean="0">
                                  <a:solidFill>
                                    <a:schemeClr val="accent5">
                                      <a:lumMod val="75000"/>
                                    </a:schemeClr>
                                  </a:solidFill>
                                  <a:latin typeface="Cambria Math" panose="02040503050406030204" pitchFamily="18" charset="0"/>
                                </a:rPr>
                                <m:t>𝑛</m:t>
                              </m:r>
                            </m:e>
                            <m:sub>
                              <m:r>
                                <a:rPr lang="en-US" altLang="zh-CN" sz="2000" b="0" i="1" smtClean="0">
                                  <a:solidFill>
                                    <a:schemeClr val="accent5">
                                      <a:lumMod val="75000"/>
                                    </a:schemeClr>
                                  </a:solidFill>
                                  <a:latin typeface="Cambria Math" panose="02040503050406030204" pitchFamily="18" charset="0"/>
                                </a:rPr>
                                <m:t>𝑐𝑏</m:t>
                              </m:r>
                            </m:sub>
                          </m:sSub>
                        </m:sup>
                      </m:sSup>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3655249" y="5023150"/>
                <a:ext cx="1036053" cy="307777"/>
              </a:xfrm>
              <a:prstGeom prst="rect">
                <a:avLst/>
              </a:prstGeom>
              <a:blipFill rotWithShape="1">
                <a:blip r:embed="rId8"/>
                <a:stretch>
                  <a:fillRect l="-18" t="-97" r="-559" b="33"/>
                </a:stretch>
              </a:blipFill>
            </p:spPr>
            <p:txBody>
              <a:bodyPr/>
              <a:lstStyle/>
              <a:p>
                <a:r>
                  <a:rPr lang="zh-CN" altLang="en-US">
                    <a:noFill/>
                  </a:rPr>
                  <a:t> </a:t>
                </a:r>
              </a:p>
            </p:txBody>
          </p:sp>
        </mc:Fallback>
      </mc:AlternateContent>
      <p:sp>
        <p:nvSpPr>
          <p:cNvPr id="7" name="矩形 6"/>
          <p:cNvSpPr/>
          <p:nvPr/>
        </p:nvSpPr>
        <p:spPr>
          <a:xfrm>
            <a:off x="886365" y="1609846"/>
            <a:ext cx="9842431" cy="443751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9864700" y="583534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80724" y="5835348"/>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93471" y="1499522"/>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409495" y="143478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Freeform 166"/>
          <p:cNvSpPr>
            <a:spLocks noEditPoints="1"/>
          </p:cNvSpPr>
          <p:nvPr>
            <p:custDataLst>
              <p:tags r:id="rId9"/>
            </p:custDataLst>
          </p:nvPr>
        </p:nvSpPr>
        <p:spPr bwMode="auto">
          <a:xfrm>
            <a:off x="9648676" y="1126926"/>
            <a:ext cx="801261" cy="785638"/>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77926"/>
                                        </p:tgtEl>
                                        <p:attrNameLst>
                                          <p:attrName>style.visibility</p:attrName>
                                        </p:attrNameLst>
                                      </p:cBhvr>
                                      <p:to>
                                        <p:strVal val="visible"/>
                                      </p:to>
                                    </p:set>
                                    <p:animEffect transition="in" filter="wipe(left)">
                                      <p:cBhvr>
                                        <p:cTn id="7" dur="500"/>
                                        <p:tgtEl>
                                          <p:spTgt spid="9779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7927"/>
                                        </p:tgtEl>
                                        <p:attrNameLst>
                                          <p:attrName>style.visibility</p:attrName>
                                        </p:attrNameLst>
                                      </p:cBhvr>
                                      <p:to>
                                        <p:strVal val="visible"/>
                                      </p:to>
                                    </p:set>
                                    <p:animEffect transition="in" filter="blinds(horizontal)">
                                      <p:cBhvr>
                                        <p:cTn id="12" dur="500"/>
                                        <p:tgtEl>
                                          <p:spTgt spid="97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9289" y="1223863"/>
            <a:ext cx="6781683" cy="516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transition spd="med">
    <p:push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861514" y="1223863"/>
            <a:ext cx="3462948" cy="4978229"/>
          </a:xfrm>
          <a:prstGeom prst="rect">
            <a:avLst/>
          </a:prstGeom>
          <a:solidFill>
            <a:schemeClr val="accent4">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654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22342"/>
          <a:stretch>
            <a:fillRect/>
          </a:stretch>
        </p:blipFill>
        <p:spPr bwMode="auto">
          <a:xfrm>
            <a:off x="775970" y="1785546"/>
            <a:ext cx="5322737" cy="430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4092558" y="2704315"/>
            <a:ext cx="504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①</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7" name="文本框 6"/>
          <p:cNvSpPr txBox="1">
            <a:spLocks noChangeArrowheads="1"/>
          </p:cNvSpPr>
          <p:nvPr/>
        </p:nvSpPr>
        <p:spPr bwMode="auto">
          <a:xfrm>
            <a:off x="3032029" y="4993183"/>
            <a:ext cx="504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②</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8" name="文本框 7"/>
          <p:cNvSpPr txBox="1">
            <a:spLocks noChangeArrowheads="1"/>
          </p:cNvSpPr>
          <p:nvPr/>
        </p:nvSpPr>
        <p:spPr bwMode="auto">
          <a:xfrm>
            <a:off x="2933324" y="3312366"/>
            <a:ext cx="504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③</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9" name="文本框 8"/>
          <p:cNvSpPr txBox="1">
            <a:spLocks noChangeArrowheads="1"/>
          </p:cNvSpPr>
          <p:nvPr/>
        </p:nvSpPr>
        <p:spPr bwMode="auto">
          <a:xfrm>
            <a:off x="4802563" y="3838580"/>
            <a:ext cx="504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④</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0" name="文本框 9"/>
          <p:cNvSpPr txBox="1">
            <a:spLocks noChangeArrowheads="1"/>
          </p:cNvSpPr>
          <p:nvPr/>
        </p:nvSpPr>
        <p:spPr bwMode="auto">
          <a:xfrm>
            <a:off x="1798192" y="3429281"/>
            <a:ext cx="504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⑤</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236554" name="Rectangle 7"/>
          <p:cNvSpPr>
            <a:spLocks noChangeArrowheads="1"/>
          </p:cNvSpPr>
          <p:nvPr/>
        </p:nvSpPr>
        <p:spPr bwMode="auto">
          <a:xfrm>
            <a:off x="7639515" y="1223863"/>
            <a:ext cx="3603085" cy="5090624"/>
          </a:xfrm>
          <a:prstGeom prst="rect">
            <a:avLst/>
          </a:prstGeom>
          <a:noFill/>
          <a:ln>
            <a:noFill/>
          </a:ln>
        </p:spPr>
        <p:txBody>
          <a:bodyPr wrap="square">
            <a:spAutoFit/>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lvl="1">
              <a:lnSpc>
                <a:spcPts val="28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①取</a:t>
            </a:r>
            <a:r>
              <a:rPr lang="en-US" altLang="zh-CN" sz="20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000" b="1" baseline="-250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cb</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部分按照地址访问</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区号标志存储器。</a:t>
            </a: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8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②从</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区号标志存储器</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中读出原先所存的</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区号标志。</a:t>
            </a: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8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③把</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主存地址对应的区号</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与原先所存的</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区号标志</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对比。</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800"/>
              </a:lnSpc>
              <a:spcBef>
                <a:spcPct val="0"/>
              </a:spcBef>
              <a:buClrTx/>
              <a:buSzTx/>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④若相等，</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表示</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命中</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，让</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访问继续。</a:t>
            </a:r>
            <a:endPar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800"/>
              </a:lnSpc>
              <a:spcBef>
                <a:spcPct val="0"/>
              </a:spcBef>
              <a:buClrTx/>
              <a:buSzTx/>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⑤</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若不等，表示</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块失效，中止</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访问，让主存访问继续，并由硬件自动将主存中该块调入</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7" name="直接连接符 1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8" name="文本框 17"/>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pic>
        <p:nvPicPr>
          <p:cNvPr id="2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77562" r="1139"/>
          <a:stretch>
            <a:fillRect/>
          </a:stretch>
        </p:blipFill>
        <p:spPr bwMode="auto">
          <a:xfrm>
            <a:off x="6198450" y="1920655"/>
            <a:ext cx="1364186" cy="430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569413" y="1762258"/>
            <a:ext cx="2066038" cy="400110"/>
          </a:xfrm>
          <a:prstGeom prst="rect">
            <a:avLst/>
          </a:prstGeom>
          <a:solidFill>
            <a:schemeClr val="bg1"/>
          </a:solid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②地址变换过程：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noChangeArrowheads="1"/>
          </p:cNvSpPr>
          <p:nvPr>
            <p:ph type="body" idx="1"/>
          </p:nvPr>
        </p:nvSpPr>
        <p:spPr>
          <a:xfrm>
            <a:off x="1151732" y="1589025"/>
            <a:ext cx="10296802" cy="4111612"/>
          </a:xfrm>
          <a:ln>
            <a:noFill/>
          </a:ln>
        </p:spPr>
        <p:txBody>
          <a:bodyPr>
            <a:noAutofit/>
          </a:bodyPr>
          <a:lstStyle/>
          <a:p>
            <a:pPr marL="0" indent="0" eaLnBrk="1" hangingPunct="1">
              <a:lnSpc>
                <a:spcPct val="150000"/>
              </a:lnSpc>
              <a:buClr>
                <a:schemeClr val="tx1"/>
              </a:buClr>
              <a:buSzPct val="70000"/>
              <a:buNone/>
            </a:pPr>
            <a:r>
              <a:rPr lang="zh-CN" altLang="en-US" sz="2000" dirty="0">
                <a:latin typeface="微软雅黑" panose="020B0503020204020204" pitchFamily="34" charset="-122"/>
                <a:ea typeface="微软雅黑" panose="020B0503020204020204" pitchFamily="34" charset="-122"/>
              </a:rPr>
              <a:t>地址变换过程：</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用主存地址中的块号</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去访问区号存储器</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把读出来的区号与主存地址中的区号</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进行比较</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比较结果相等</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且有效位为</a:t>
            </a:r>
            <a:r>
              <a:rPr lang="en-US" altLang="zh-CN" sz="2000" dirty="0">
                <a:solidFill>
                  <a:srgbClr val="FF0000"/>
                </a:solidFill>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命中</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比较结果相等</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有效位为</a:t>
            </a:r>
            <a:r>
              <a:rPr lang="en-US" altLang="zh-CN" sz="2000" dirty="0">
                <a:solidFill>
                  <a:srgbClr val="FF0000"/>
                </a:solidFill>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中的这一块已经作废</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比较结果不相等</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有效位为</a:t>
            </a:r>
            <a:r>
              <a:rPr lang="en-US" altLang="zh-CN" sz="2000" dirty="0">
                <a:solidFill>
                  <a:srgbClr val="FF0000"/>
                </a:solidFill>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中的这一块是空的</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比较结果不相等</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有效位为</a:t>
            </a:r>
            <a:r>
              <a:rPr lang="en-US" altLang="zh-CN" sz="2000" dirty="0">
                <a:solidFill>
                  <a:srgbClr val="FF0000"/>
                </a:solidFill>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表示原来在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中的这一块是有用的</a:t>
            </a:r>
            <a:endParaRPr lang="zh-CN" altLang="en-US" sz="2000" dirty="0">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transition spd="med">
    <p:push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type="body" idx="1"/>
          </p:nvPr>
        </p:nvSpPr>
        <p:spPr>
          <a:xfrm>
            <a:off x="2014325" y="1781938"/>
            <a:ext cx="7632847" cy="4111612"/>
          </a:xfrm>
        </p:spPr>
        <p:txBody>
          <a:bodyPr>
            <a:normAutofit lnSpcReduction="10000"/>
          </a:bodyPr>
          <a:lstStyle/>
          <a:p>
            <a:pPr marL="0" indent="0">
              <a:spcBef>
                <a:spcPts val="1700"/>
              </a:spcBef>
              <a:buNone/>
              <a:defRPr/>
            </a:pPr>
            <a:r>
              <a:rPr lang="zh-CN" altLang="en-US" sz="2000" b="1" dirty="0">
                <a:latin typeface="微软雅黑" panose="020B0503020204020204" pitchFamily="34" charset="-122"/>
                <a:ea typeface="微软雅黑" panose="020B0503020204020204" pitchFamily="34" charset="-122"/>
              </a:rPr>
              <a:t>优点：</a:t>
            </a:r>
            <a:endParaRPr lang="zh-CN" altLang="en-US" sz="2000" b="1" dirty="0">
              <a:latin typeface="微软雅黑" panose="020B0503020204020204" pitchFamily="34" charset="-122"/>
              <a:ea typeface="微软雅黑" panose="020B0503020204020204" pitchFamily="34" charset="-122"/>
            </a:endParaRPr>
          </a:p>
          <a:p>
            <a:pPr marL="0" indent="0">
              <a:lnSpc>
                <a:spcPct val="150000"/>
              </a:lnSpc>
              <a:spcBef>
                <a:spcPts val="1700"/>
              </a:spcBef>
              <a:buSzPct val="70000"/>
              <a:buNone/>
              <a:defRPr/>
            </a:pPr>
            <a:r>
              <a:rPr lang="en-US" altLang="zh-CN" sz="2000" b="0" dirty="0">
                <a:latin typeface="微软雅黑" panose="020B0503020204020204" pitchFamily="34" charset="-122"/>
                <a:ea typeface="微软雅黑" panose="020B0503020204020204" pitchFamily="34" charset="-122"/>
              </a:rPr>
              <a:t>     (1)</a:t>
            </a:r>
            <a:r>
              <a:rPr lang="zh-CN" altLang="en-US" sz="2000" b="0" dirty="0">
                <a:latin typeface="微软雅黑" panose="020B0503020204020204" pitchFamily="34" charset="-122"/>
                <a:ea typeface="微软雅黑" panose="020B0503020204020204" pitchFamily="34" charset="-122"/>
              </a:rPr>
              <a:t>硬件实现很简单</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只需要容量较小的按地址访问的区号标志表存储器和少量比较电路，成本低；</a:t>
            </a:r>
            <a:endParaRPr lang="en-US" altLang="zh-CN" sz="2000" b="0" dirty="0">
              <a:latin typeface="微软雅黑" panose="020B0503020204020204" pitchFamily="34" charset="-122"/>
              <a:ea typeface="微软雅黑" panose="020B0503020204020204" pitchFamily="34" charset="-122"/>
            </a:endParaRPr>
          </a:p>
          <a:p>
            <a:pPr marL="0" indent="0">
              <a:lnSpc>
                <a:spcPct val="150000"/>
              </a:lnSpc>
              <a:spcBef>
                <a:spcPts val="1700"/>
              </a:spcBef>
              <a:buSzPct val="70000"/>
              <a:buNone/>
              <a:defRPr/>
            </a:pPr>
            <a:r>
              <a:rPr lang="en-US" altLang="zh-CN" sz="2000" b="0" dirty="0">
                <a:latin typeface="微软雅黑" panose="020B0503020204020204" pitchFamily="34" charset="-122"/>
                <a:ea typeface="微软雅黑" panose="020B0503020204020204" pitchFamily="34" charset="-122"/>
              </a:rPr>
              <a:t>    (2)</a:t>
            </a:r>
            <a:r>
              <a:rPr lang="zh-CN" altLang="en-US" sz="2000" b="0" dirty="0">
                <a:latin typeface="微软雅黑" panose="020B0503020204020204" pitchFamily="34" charset="-122"/>
                <a:ea typeface="微软雅黑" panose="020B0503020204020204" pitchFamily="34" charset="-122"/>
              </a:rPr>
              <a:t>访问</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与访问区号表、比较区号是否相等时同时进行的，省去地址变换所花费的时间。</a:t>
            </a:r>
            <a:endParaRPr lang="zh-CN" altLang="en-US" sz="2000" dirty="0">
              <a:latin typeface="微软雅黑" panose="020B0503020204020204" pitchFamily="34" charset="-122"/>
              <a:ea typeface="微软雅黑" panose="020B0503020204020204" pitchFamily="34" charset="-122"/>
            </a:endParaRPr>
          </a:p>
          <a:p>
            <a:pPr marL="0" indent="0">
              <a:spcBef>
                <a:spcPts val="2270"/>
              </a:spcBef>
              <a:buSzPct val="70000"/>
              <a:buNone/>
              <a:defRPr/>
            </a:pPr>
            <a:r>
              <a:rPr lang="zh-CN" altLang="en-US" sz="2000" b="1" dirty="0">
                <a:latin typeface="微软雅黑" panose="020B0503020204020204" pitchFamily="34" charset="-122"/>
                <a:ea typeface="微软雅黑" panose="020B0503020204020204" pitchFamily="34" charset="-122"/>
              </a:rPr>
              <a:t>缺点</a:t>
            </a:r>
            <a:r>
              <a:rPr lang="en-US" altLang="zh-CN"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0" indent="0">
              <a:spcBef>
                <a:spcPts val="1700"/>
              </a:spcBef>
              <a:buSzPct val="70000"/>
              <a:buNone/>
              <a:defRPr/>
            </a:pPr>
            <a:r>
              <a:rPr lang="en-US" altLang="zh-CN" sz="2000" b="0" dirty="0">
                <a:latin typeface="微软雅黑" panose="020B0503020204020204" pitchFamily="34" charset="-122"/>
                <a:ea typeface="微软雅黑" panose="020B0503020204020204" pitchFamily="34" charset="-122"/>
              </a:rPr>
              <a:t>    (1)</a:t>
            </a:r>
            <a:r>
              <a:rPr lang="zh-CN" altLang="en-US" sz="2000" b="0" dirty="0">
                <a:latin typeface="微软雅黑" panose="020B0503020204020204" pitchFamily="34" charset="-122"/>
                <a:ea typeface="微软雅黑" panose="020B0503020204020204" pitchFamily="34" charset="-122"/>
              </a:rPr>
              <a:t>块的冲突率较高。</a:t>
            </a:r>
            <a:endParaRPr lang="en-US" altLang="zh-CN" sz="2000" b="0" dirty="0">
              <a:latin typeface="微软雅黑" panose="020B0503020204020204" pitchFamily="34" charset="-122"/>
              <a:ea typeface="微软雅黑" panose="020B0503020204020204" pitchFamily="34" charset="-122"/>
            </a:endParaRPr>
          </a:p>
          <a:p>
            <a:pPr marL="0" indent="0">
              <a:spcBef>
                <a:spcPts val="1700"/>
              </a:spcBef>
              <a:buSzPct val="70000"/>
              <a:buNone/>
              <a:defRPr/>
            </a:pPr>
            <a:r>
              <a:rPr lang="en-US" altLang="zh-CN" sz="2000" b="0" dirty="0">
                <a:latin typeface="微软雅黑" panose="020B0503020204020204" pitchFamily="34" charset="-122"/>
                <a:ea typeface="微软雅黑" panose="020B0503020204020204" pitchFamily="34" charset="-122"/>
              </a:rPr>
              <a:t>    (2)Cache</a:t>
            </a:r>
            <a:r>
              <a:rPr lang="zh-CN" altLang="en-US" sz="2000" b="0" dirty="0">
                <a:latin typeface="微软雅黑" panose="020B0503020204020204" pitchFamily="34" charset="-122"/>
                <a:ea typeface="微软雅黑" panose="020B0503020204020204" pitchFamily="34" charset="-122"/>
              </a:rPr>
              <a:t>的空间利用率很低。</a:t>
            </a:r>
            <a:endParaRPr lang="zh-CN" altLang="en-US" sz="2000" b="0" dirty="0">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513517" y="856834"/>
            <a:ext cx="9936421" cy="710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）直接映像与变换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6" name="菱形 5"/>
          <p:cNvSpPr/>
          <p:nvPr>
            <p:custDataLst>
              <p:tags r:id="rId3"/>
            </p:custDataLst>
          </p:nvPr>
        </p:nvSpPr>
        <p:spPr>
          <a:xfrm>
            <a:off x="932095" y="1656969"/>
            <a:ext cx="590656" cy="575347"/>
          </a:xfrm>
          <a:prstGeom prst="diamond">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 name="菱形 6"/>
          <p:cNvSpPr/>
          <p:nvPr>
            <p:custDataLst>
              <p:tags r:id="rId4"/>
            </p:custDataLst>
          </p:nvPr>
        </p:nvSpPr>
        <p:spPr>
          <a:xfrm>
            <a:off x="1176741" y="1656969"/>
            <a:ext cx="590656" cy="575347"/>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菱形 10"/>
          <p:cNvSpPr/>
          <p:nvPr>
            <p:custDataLst>
              <p:tags r:id="rId5"/>
            </p:custDataLst>
          </p:nvPr>
        </p:nvSpPr>
        <p:spPr>
          <a:xfrm>
            <a:off x="890433" y="4302218"/>
            <a:ext cx="632318" cy="584316"/>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 name="菱形 11"/>
          <p:cNvSpPr/>
          <p:nvPr>
            <p:custDataLst>
              <p:tags r:id="rId6"/>
            </p:custDataLst>
          </p:nvPr>
        </p:nvSpPr>
        <p:spPr>
          <a:xfrm>
            <a:off x="1135079" y="4302218"/>
            <a:ext cx="632318" cy="58431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3" name="矩形 12"/>
          <p:cNvSpPr/>
          <p:nvPr/>
        </p:nvSpPr>
        <p:spPr>
          <a:xfrm>
            <a:off x="1814256" y="1631047"/>
            <a:ext cx="8383832" cy="458946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42968" y="1781660"/>
            <a:ext cx="5180605" cy="413676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326" y="1781660"/>
            <a:ext cx="5180605" cy="413676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666" name="Rectangle 2"/>
          <p:cNvSpPr>
            <a:spLocks noGrp="1" noChangeArrowheads="1"/>
          </p:cNvSpPr>
          <p:nvPr>
            <p:ph type="title"/>
          </p:nvPr>
        </p:nvSpPr>
        <p:spPr>
          <a:xfrm>
            <a:off x="866497" y="1077604"/>
            <a:ext cx="4119806" cy="738019"/>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两种地址转换的比较</a:t>
            </a:r>
            <a:endParaRPr lang="zh-CN" altLang="en-US" sz="2000" b="1" dirty="0">
              <a:latin typeface="微软雅黑" panose="020B0503020204020204" pitchFamily="34" charset="-122"/>
              <a:ea typeface="微软雅黑" panose="020B0503020204020204" pitchFamily="34" charset="-122"/>
            </a:endParaRPr>
          </a:p>
        </p:txBody>
      </p:sp>
      <p:pic>
        <p:nvPicPr>
          <p:cNvPr id="2416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1705" y="2156672"/>
            <a:ext cx="2645510" cy="7380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1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219" y="2920194"/>
            <a:ext cx="2292466" cy="6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678" y="4127726"/>
            <a:ext cx="2715073" cy="107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688" y="3427207"/>
            <a:ext cx="996027" cy="33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5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166" y="3235202"/>
            <a:ext cx="781522" cy="58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5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214" y="3392705"/>
            <a:ext cx="429685" cy="3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530" name="Line 10"/>
          <p:cNvSpPr>
            <a:spLocks noChangeShapeType="1"/>
          </p:cNvSpPr>
          <p:nvPr/>
        </p:nvSpPr>
        <p:spPr bwMode="auto">
          <a:xfrm flipH="1" flipV="1">
            <a:off x="2286698" y="3752715"/>
            <a:ext cx="16500" cy="523515"/>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531" name="Line 11"/>
          <p:cNvSpPr>
            <a:spLocks noChangeShapeType="1"/>
          </p:cNvSpPr>
          <p:nvPr/>
        </p:nvSpPr>
        <p:spPr bwMode="auto">
          <a:xfrm flipH="1" flipV="1">
            <a:off x="2445703" y="3760216"/>
            <a:ext cx="31500" cy="796521"/>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532" name="Line 12"/>
          <p:cNvSpPr>
            <a:spLocks noChangeShapeType="1"/>
          </p:cNvSpPr>
          <p:nvPr/>
        </p:nvSpPr>
        <p:spPr bwMode="auto">
          <a:xfrm flipH="1" flipV="1">
            <a:off x="2634708" y="3752715"/>
            <a:ext cx="31500" cy="94802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533" name="Line 13"/>
          <p:cNvSpPr>
            <a:spLocks noChangeShapeType="1"/>
          </p:cNvSpPr>
          <p:nvPr/>
        </p:nvSpPr>
        <p:spPr bwMode="auto">
          <a:xfrm>
            <a:off x="3888036" y="2676554"/>
            <a:ext cx="0" cy="334509"/>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31534" name="Group 14"/>
          <p:cNvGrpSpPr/>
          <p:nvPr/>
        </p:nvGrpSpPr>
        <p:grpSpPr bwMode="auto">
          <a:xfrm>
            <a:off x="2457703" y="2719188"/>
            <a:ext cx="606016" cy="697518"/>
            <a:chOff x="909" y="1031"/>
            <a:chExt cx="404" cy="465"/>
          </a:xfrm>
        </p:grpSpPr>
        <p:sp>
          <p:nvSpPr>
            <p:cNvPr id="241704" name="Line 15"/>
            <p:cNvSpPr>
              <a:spLocks noChangeShapeType="1"/>
            </p:cNvSpPr>
            <p:nvPr/>
          </p:nvSpPr>
          <p:spPr bwMode="auto">
            <a:xfrm>
              <a:off x="1293" y="1031"/>
              <a:ext cx="0" cy="81"/>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705" name="Line 16"/>
            <p:cNvSpPr>
              <a:spLocks noChangeShapeType="1"/>
            </p:cNvSpPr>
            <p:nvPr/>
          </p:nvSpPr>
          <p:spPr bwMode="auto">
            <a:xfrm>
              <a:off x="909" y="1112"/>
              <a:ext cx="404"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706" name="Line 17"/>
            <p:cNvSpPr>
              <a:spLocks noChangeShapeType="1"/>
            </p:cNvSpPr>
            <p:nvPr/>
          </p:nvSpPr>
          <p:spPr bwMode="auto">
            <a:xfrm>
              <a:off x="909" y="1122"/>
              <a:ext cx="0" cy="37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31538" name="Line 18"/>
          <p:cNvSpPr>
            <a:spLocks noChangeShapeType="1"/>
          </p:cNvSpPr>
          <p:nvPr/>
        </p:nvSpPr>
        <p:spPr bwMode="auto">
          <a:xfrm flipH="1" flipV="1">
            <a:off x="3293224" y="3305703"/>
            <a:ext cx="1501" cy="146404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4168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3741" y="2241542"/>
            <a:ext cx="2904078" cy="55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1"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254" y="3011063"/>
            <a:ext cx="2728574" cy="4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2" name="Picture 21"/>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a:fillRect/>
          </a:stretch>
        </p:blipFill>
        <p:spPr bwMode="auto">
          <a:xfrm>
            <a:off x="7303237" y="4367100"/>
            <a:ext cx="1599043" cy="102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1542" name="Group 22"/>
          <p:cNvGrpSpPr/>
          <p:nvPr/>
        </p:nvGrpSpPr>
        <p:grpSpPr bwMode="auto">
          <a:xfrm>
            <a:off x="6179002" y="2790557"/>
            <a:ext cx="2987285" cy="2623571"/>
            <a:chOff x="2549" y="1046"/>
            <a:chExt cx="2015" cy="1749"/>
          </a:xfrm>
        </p:grpSpPr>
        <p:grpSp>
          <p:nvGrpSpPr>
            <p:cNvPr id="241696" name="Group 23"/>
            <p:cNvGrpSpPr/>
            <p:nvPr/>
          </p:nvGrpSpPr>
          <p:grpSpPr bwMode="auto">
            <a:xfrm>
              <a:off x="4018" y="1046"/>
              <a:ext cx="546" cy="223"/>
              <a:chOff x="4018" y="1046"/>
              <a:chExt cx="546" cy="223"/>
            </a:xfrm>
          </p:grpSpPr>
          <p:sp>
            <p:nvSpPr>
              <p:cNvPr id="241702" name="Line 24"/>
              <p:cNvSpPr>
                <a:spLocks noChangeShapeType="1"/>
              </p:cNvSpPr>
              <p:nvPr/>
            </p:nvSpPr>
            <p:spPr bwMode="auto">
              <a:xfrm>
                <a:off x="4564" y="1046"/>
                <a:ext cx="0" cy="223"/>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703" name="Line 25"/>
              <p:cNvSpPr>
                <a:spLocks noChangeShapeType="1"/>
              </p:cNvSpPr>
              <p:nvPr/>
            </p:nvSpPr>
            <p:spPr bwMode="auto">
              <a:xfrm>
                <a:off x="4018" y="1046"/>
                <a:ext cx="0" cy="223"/>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41697"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9" y="1402"/>
              <a:ext cx="759" cy="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98" name="Group 27"/>
            <p:cNvGrpSpPr/>
            <p:nvPr/>
          </p:nvGrpSpPr>
          <p:grpSpPr bwMode="auto">
            <a:xfrm>
              <a:off x="3309" y="1056"/>
              <a:ext cx="728" cy="525"/>
              <a:chOff x="909" y="1031"/>
              <a:chExt cx="404" cy="465"/>
            </a:xfrm>
          </p:grpSpPr>
          <p:sp>
            <p:nvSpPr>
              <p:cNvPr id="241699" name="Line 28"/>
              <p:cNvSpPr>
                <a:spLocks noChangeShapeType="1"/>
              </p:cNvSpPr>
              <p:nvPr/>
            </p:nvSpPr>
            <p:spPr bwMode="auto">
              <a:xfrm>
                <a:off x="1293" y="1031"/>
                <a:ext cx="0" cy="81"/>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700" name="Line 29"/>
              <p:cNvSpPr>
                <a:spLocks noChangeShapeType="1"/>
              </p:cNvSpPr>
              <p:nvPr/>
            </p:nvSpPr>
            <p:spPr bwMode="auto">
              <a:xfrm>
                <a:off x="909" y="1112"/>
                <a:ext cx="404"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701" name="Line 30"/>
              <p:cNvSpPr>
                <a:spLocks noChangeShapeType="1"/>
              </p:cNvSpPr>
              <p:nvPr/>
            </p:nvSpPr>
            <p:spPr bwMode="auto">
              <a:xfrm>
                <a:off x="909" y="1122"/>
                <a:ext cx="0" cy="37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31551" name="Group 31"/>
          <p:cNvGrpSpPr/>
          <p:nvPr/>
        </p:nvGrpSpPr>
        <p:grpSpPr bwMode="auto">
          <a:xfrm>
            <a:off x="7676748" y="2775557"/>
            <a:ext cx="63002" cy="2254561"/>
            <a:chOff x="3571" y="1036"/>
            <a:chExt cx="42" cy="1503"/>
          </a:xfrm>
        </p:grpSpPr>
        <p:sp>
          <p:nvSpPr>
            <p:cNvPr id="241694" name="Line 32"/>
            <p:cNvSpPr>
              <a:spLocks noChangeShapeType="1"/>
            </p:cNvSpPr>
            <p:nvPr/>
          </p:nvSpPr>
          <p:spPr bwMode="auto">
            <a:xfrm flipH="1" flipV="1">
              <a:off x="3571" y="1957"/>
              <a:ext cx="11" cy="58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695" name="Line 33"/>
            <p:cNvSpPr>
              <a:spLocks noChangeShapeType="1"/>
            </p:cNvSpPr>
            <p:nvPr/>
          </p:nvSpPr>
          <p:spPr bwMode="auto">
            <a:xfrm>
              <a:off x="3593" y="1036"/>
              <a:ext cx="20" cy="68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4168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229" y="3818085"/>
            <a:ext cx="996027" cy="33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555"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9567" y="3835967"/>
            <a:ext cx="737062" cy="3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1556" name="Group 36"/>
          <p:cNvGrpSpPr/>
          <p:nvPr/>
        </p:nvGrpSpPr>
        <p:grpSpPr bwMode="auto">
          <a:xfrm>
            <a:off x="7940756" y="3357572"/>
            <a:ext cx="1708546" cy="1314906"/>
            <a:chOff x="3747" y="1424"/>
            <a:chExt cx="1183" cy="877"/>
          </a:xfrm>
        </p:grpSpPr>
        <p:grpSp>
          <p:nvGrpSpPr>
            <p:cNvPr id="241688" name="Group 37"/>
            <p:cNvGrpSpPr/>
            <p:nvPr/>
          </p:nvGrpSpPr>
          <p:grpSpPr bwMode="auto">
            <a:xfrm>
              <a:off x="3799" y="1521"/>
              <a:ext cx="885" cy="780"/>
              <a:chOff x="3799" y="1521"/>
              <a:chExt cx="885" cy="780"/>
            </a:xfrm>
          </p:grpSpPr>
          <p:grpSp>
            <p:nvGrpSpPr>
              <p:cNvPr id="241690" name="Group 38"/>
              <p:cNvGrpSpPr/>
              <p:nvPr/>
            </p:nvGrpSpPr>
            <p:grpSpPr bwMode="auto">
              <a:xfrm>
                <a:off x="3799" y="1521"/>
                <a:ext cx="532" cy="535"/>
                <a:chOff x="3799" y="1521"/>
                <a:chExt cx="532" cy="535"/>
              </a:xfrm>
            </p:grpSpPr>
            <p:pic>
              <p:nvPicPr>
                <p:cNvPr id="241692" name="Picture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9" y="1781"/>
                  <a:ext cx="4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93" name="Line 40"/>
                <p:cNvSpPr>
                  <a:spLocks noChangeShapeType="1"/>
                </p:cNvSpPr>
                <p:nvPr/>
              </p:nvSpPr>
              <p:spPr bwMode="auto">
                <a:xfrm flipH="1">
                  <a:off x="4331" y="1521"/>
                  <a:ext cx="0" cy="535"/>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41691" name="Picture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2" y="2171"/>
                <a:ext cx="54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1689" name="Picture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7" y="1424"/>
              <a:ext cx="118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直接连接符 13"/>
          <p:cNvCxnSpPr/>
          <p:nvPr>
            <p:custDataLst>
              <p:tags r:id="rId1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14"/>
          <p:cNvSpPr txBox="1"/>
          <p:nvPr>
            <p:custDataLst>
              <p:tags r:id="rId16"/>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1533"/>
                                        </p:tgtEl>
                                        <p:attrNameLst>
                                          <p:attrName>style.visibility</p:attrName>
                                        </p:attrNameLst>
                                      </p:cBhvr>
                                      <p:to>
                                        <p:strVal val="visible"/>
                                      </p:to>
                                    </p:set>
                                    <p:animEffect transition="in" filter="fade">
                                      <p:cBhvr>
                                        <p:cTn id="7" dur="1000"/>
                                        <p:tgtEl>
                                          <p:spTgt spid="11315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1534"/>
                                        </p:tgtEl>
                                        <p:attrNameLst>
                                          <p:attrName>style.visibility</p:attrName>
                                        </p:attrNameLst>
                                      </p:cBhvr>
                                      <p:to>
                                        <p:strVal val="visible"/>
                                      </p:to>
                                    </p:set>
                                    <p:animEffect transition="in" filter="fade">
                                      <p:cBhvr>
                                        <p:cTn id="12" dur="1000"/>
                                        <p:tgtEl>
                                          <p:spTgt spid="11315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1530"/>
                                        </p:tgtEl>
                                        <p:attrNameLst>
                                          <p:attrName>style.visibility</p:attrName>
                                        </p:attrNameLst>
                                      </p:cBhvr>
                                      <p:to>
                                        <p:strVal val="visible"/>
                                      </p:to>
                                    </p:set>
                                    <p:animEffect transition="in" filter="fade">
                                      <p:cBhvr>
                                        <p:cTn id="17" dur="1000"/>
                                        <p:tgtEl>
                                          <p:spTgt spid="11315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1531"/>
                                        </p:tgtEl>
                                        <p:attrNameLst>
                                          <p:attrName>style.visibility</p:attrName>
                                        </p:attrNameLst>
                                      </p:cBhvr>
                                      <p:to>
                                        <p:strVal val="visible"/>
                                      </p:to>
                                    </p:set>
                                    <p:animEffect transition="in" filter="fade">
                                      <p:cBhvr>
                                        <p:cTn id="22" dur="1000"/>
                                        <p:tgtEl>
                                          <p:spTgt spid="11315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1532"/>
                                        </p:tgtEl>
                                        <p:attrNameLst>
                                          <p:attrName>style.visibility</p:attrName>
                                        </p:attrNameLst>
                                      </p:cBhvr>
                                      <p:to>
                                        <p:strVal val="visible"/>
                                      </p:to>
                                    </p:set>
                                    <p:animEffect transition="in" filter="fade">
                                      <p:cBhvr>
                                        <p:cTn id="27" dur="1000"/>
                                        <p:tgtEl>
                                          <p:spTgt spid="11315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1529"/>
                                        </p:tgtEl>
                                        <p:attrNameLst>
                                          <p:attrName>style.visibility</p:attrName>
                                        </p:attrNameLst>
                                      </p:cBhvr>
                                      <p:to>
                                        <p:strVal val="visible"/>
                                      </p:to>
                                    </p:set>
                                    <p:animEffect transition="in" filter="fade">
                                      <p:cBhvr>
                                        <p:cTn id="32" dur="1000"/>
                                        <p:tgtEl>
                                          <p:spTgt spid="11315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1538"/>
                                        </p:tgtEl>
                                        <p:attrNameLst>
                                          <p:attrName>style.visibility</p:attrName>
                                        </p:attrNameLst>
                                      </p:cBhvr>
                                      <p:to>
                                        <p:strVal val="visible"/>
                                      </p:to>
                                    </p:set>
                                    <p:animEffect transition="in" filter="fade">
                                      <p:cBhvr>
                                        <p:cTn id="37" dur="2000"/>
                                        <p:tgtEl>
                                          <p:spTgt spid="11315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31528"/>
                                        </p:tgtEl>
                                        <p:attrNameLst>
                                          <p:attrName>style.visibility</p:attrName>
                                        </p:attrNameLst>
                                      </p:cBhvr>
                                      <p:to>
                                        <p:strVal val="visible"/>
                                      </p:to>
                                    </p:set>
                                    <p:animEffect transition="in" filter="fade">
                                      <p:cBhvr>
                                        <p:cTn id="42" dur="2000"/>
                                        <p:tgtEl>
                                          <p:spTgt spid="11315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1542"/>
                                        </p:tgtEl>
                                        <p:attrNameLst>
                                          <p:attrName>style.visibility</p:attrName>
                                        </p:attrNameLst>
                                      </p:cBhvr>
                                      <p:to>
                                        <p:strVal val="visible"/>
                                      </p:to>
                                    </p:set>
                                    <p:animEffect transition="in" filter="fade">
                                      <p:cBhvr>
                                        <p:cTn id="47" dur="2000"/>
                                        <p:tgtEl>
                                          <p:spTgt spid="11315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31551"/>
                                        </p:tgtEl>
                                        <p:attrNameLst>
                                          <p:attrName>style.visibility</p:attrName>
                                        </p:attrNameLst>
                                      </p:cBhvr>
                                      <p:to>
                                        <p:strVal val="visible"/>
                                      </p:to>
                                    </p:set>
                                    <p:animEffect transition="in" filter="fade">
                                      <p:cBhvr>
                                        <p:cTn id="52" dur="2000"/>
                                        <p:tgtEl>
                                          <p:spTgt spid="11315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31556"/>
                                        </p:tgtEl>
                                        <p:attrNameLst>
                                          <p:attrName>style.visibility</p:attrName>
                                        </p:attrNameLst>
                                      </p:cBhvr>
                                      <p:to>
                                        <p:strVal val="visible"/>
                                      </p:to>
                                    </p:set>
                                    <p:animEffect transition="in" filter="fade">
                                      <p:cBhvr>
                                        <p:cTn id="57" dur="1000"/>
                                        <p:tgtEl>
                                          <p:spTgt spid="11315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31555"/>
                                        </p:tgtEl>
                                        <p:attrNameLst>
                                          <p:attrName>style.visibility</p:attrName>
                                        </p:attrNameLst>
                                      </p:cBhvr>
                                      <p:to>
                                        <p:strVal val="visible"/>
                                      </p:to>
                                    </p:set>
                                    <p:animEffect transition="in" filter="fade">
                                      <p:cBhvr>
                                        <p:cTn id="62" dur="2000"/>
                                        <p:tgtEl>
                                          <p:spTgt spid="113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865836" y="1092084"/>
            <a:ext cx="1058853" cy="67230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例题：</a:t>
            </a:r>
            <a:endParaRPr lang="zh-CN" altLang="en-US" sz="2000" b="1" dirty="0">
              <a:latin typeface="微软雅黑" panose="020B0503020204020204" pitchFamily="34" charset="-122"/>
              <a:ea typeface="微软雅黑" panose="020B0503020204020204" pitchFamily="34" charset="-122"/>
            </a:endParaRPr>
          </a:p>
        </p:txBody>
      </p:sp>
      <p:sp>
        <p:nvSpPr>
          <p:cNvPr id="242691" name="Rectangle 4"/>
          <p:cNvSpPr>
            <a:spLocks noChangeArrowheads="1"/>
          </p:cNvSpPr>
          <p:nvPr/>
        </p:nvSpPr>
        <p:spPr bwMode="auto">
          <a:xfrm>
            <a:off x="1041258" y="1446005"/>
            <a:ext cx="9484131"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lnSpc>
                <a:spcPts val="3000"/>
              </a:lnSpc>
              <a:spcBef>
                <a:spcPct val="0"/>
              </a:spcBef>
              <a:buClrTx/>
              <a:buFontTx/>
              <a:buNone/>
            </a:pPr>
            <a:r>
              <a:rPr lang="zh-CN" altLang="en-US" sz="2400" dirty="0">
                <a:latin typeface="+mj-ea"/>
                <a:ea typeface="+mj-ea"/>
              </a:rPr>
              <a:t>    </a:t>
            </a:r>
            <a:r>
              <a:rPr lang="zh-CN" altLang="en-US" sz="2000" dirty="0">
                <a:latin typeface="微软雅黑" panose="020B0503020204020204" pitchFamily="34" charset="-122"/>
                <a:ea typeface="微软雅黑" panose="020B0503020204020204" pitchFamily="34" charset="-122"/>
              </a:rPr>
              <a:t>设一个直接相联映像的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个块，访问主存进行读的块地址顺序为十进制数</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，求每次访问后</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中的内容。</a:t>
            </a:r>
            <a:endParaRPr lang="zh-CN" altLang="en-US" sz="2000" dirty="0">
              <a:latin typeface="微软雅黑" panose="020B0503020204020204" pitchFamily="34" charset="-122"/>
              <a:ea typeface="微软雅黑" panose="020B0503020204020204" pitchFamily="34" charset="-122"/>
            </a:endParaRPr>
          </a:p>
        </p:txBody>
      </p:sp>
      <p:sp>
        <p:nvSpPr>
          <p:cNvPr id="242692" name="Rectangle 5"/>
          <p:cNvSpPr>
            <a:spLocks noChangeArrowheads="1"/>
          </p:cNvSpPr>
          <p:nvPr/>
        </p:nvSpPr>
        <p:spPr bwMode="auto">
          <a:xfrm>
            <a:off x="1151732" y="2386569"/>
            <a:ext cx="6696744" cy="313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ts val="3000"/>
              </a:lnSpc>
              <a:spcBef>
                <a:spcPct val="0"/>
              </a:spcBef>
              <a:buClrTx/>
              <a:buNone/>
            </a:pPr>
            <a:r>
              <a:rPr lang="zh-CN" altLang="en-US" sz="2000" b="0" dirty="0">
                <a:latin typeface="微软雅黑" panose="020B0503020204020204" pitchFamily="34" charset="-122"/>
                <a:ea typeface="微软雅黑" panose="020B0503020204020204" pitchFamily="34" charset="-122"/>
              </a:rPr>
              <a:t>       解：因为主存的访问的是块地址，最大的块地址号为</a:t>
            </a:r>
            <a:r>
              <a:rPr lang="en-US" altLang="zh-CN" sz="2000" b="0" dirty="0">
                <a:latin typeface="微软雅黑" panose="020B0503020204020204" pitchFamily="34" charset="-122"/>
                <a:ea typeface="微软雅黑" panose="020B0503020204020204" pitchFamily="34" charset="-122"/>
              </a:rPr>
              <a:t>26</a:t>
            </a:r>
            <a:r>
              <a:rPr lang="zh-CN" altLang="en-US" sz="2000" b="0" dirty="0">
                <a:latin typeface="微软雅黑" panose="020B0503020204020204" pitchFamily="34" charset="-122"/>
                <a:ea typeface="微软雅黑" panose="020B0503020204020204" pitchFamily="34" charset="-122"/>
              </a:rPr>
              <a:t>，所以可以用</a:t>
            </a:r>
            <a:r>
              <a:rPr lang="en-US" altLang="zh-CN" sz="2000" b="0" dirty="0">
                <a:latin typeface="微软雅黑" panose="020B0503020204020204" pitchFamily="34" charset="-122"/>
                <a:ea typeface="微软雅黑" panose="020B0503020204020204" pitchFamily="34" charset="-122"/>
              </a:rPr>
              <a:t>5</a:t>
            </a:r>
            <a:r>
              <a:rPr lang="zh-CN" altLang="en-US" sz="2000" b="0" dirty="0">
                <a:latin typeface="微软雅黑" panose="020B0503020204020204" pitchFamily="34" charset="-122"/>
                <a:ea typeface="微软雅黑" panose="020B0503020204020204" pitchFamily="34" charset="-122"/>
              </a:rPr>
              <a:t>位二进制数表示主存的块地址。</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中有</a:t>
            </a:r>
            <a:r>
              <a:rPr lang="en-US" altLang="zh-CN" sz="2000" b="0" dirty="0">
                <a:latin typeface="微软雅黑" panose="020B0503020204020204" pitchFamily="34" charset="-122"/>
                <a:ea typeface="微软雅黑" panose="020B0503020204020204" pitchFamily="34" charset="-122"/>
              </a:rPr>
              <a:t>8</a:t>
            </a:r>
            <a:r>
              <a:rPr lang="zh-CN" altLang="en-US" sz="2000" b="0" dirty="0">
                <a:latin typeface="微软雅黑" panose="020B0503020204020204" pitchFamily="34" charset="-122"/>
                <a:ea typeface="微软雅黑" panose="020B0503020204020204" pitchFamily="34" charset="-122"/>
              </a:rPr>
              <a:t>个块</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需要</a:t>
            </a: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位块地址，因此以主存的低</a:t>
            </a: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位地址作为</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的块号，高</a:t>
            </a:r>
            <a:r>
              <a:rPr lang="en-US" altLang="zh-CN" sz="2000" b="0" dirty="0">
                <a:latin typeface="微软雅黑" panose="020B0503020204020204" pitchFamily="34" charset="-122"/>
                <a:ea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rPr>
              <a:t>位地址作为主存字块标记位识别</a:t>
            </a:r>
            <a:r>
              <a:rPr lang="en-US" altLang="zh-CN" sz="2000" b="0" dirty="0">
                <a:latin typeface="微软雅黑" panose="020B0503020204020204" pitchFamily="34" charset="-122"/>
                <a:ea typeface="微软雅黑" panose="020B0503020204020204" pitchFamily="34" charset="-122"/>
              </a:rPr>
              <a:t>Cache</a:t>
            </a:r>
            <a:r>
              <a:rPr lang="zh-CN" altLang="en-US" sz="2000" b="0" dirty="0">
                <a:latin typeface="微软雅黑" panose="020B0503020204020204" pitchFamily="34" charset="-122"/>
                <a:ea typeface="微软雅黑" panose="020B0503020204020204" pitchFamily="34" charset="-122"/>
              </a:rPr>
              <a:t>命中情况。访问主存进行读的块地址顺序为十进制数</a:t>
            </a:r>
            <a:r>
              <a:rPr lang="en-US" altLang="zh-CN" sz="2000" b="0" dirty="0">
                <a:latin typeface="微软雅黑" panose="020B0503020204020204" pitchFamily="34" charset="-122"/>
                <a:ea typeface="微软雅黑" panose="020B0503020204020204" pitchFamily="34" charset="-122"/>
              </a:rPr>
              <a:t>22</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26</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22</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26</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16</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4</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16</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18</a:t>
            </a:r>
            <a:r>
              <a:rPr lang="zh-CN" altLang="en-US" sz="2000" b="0" dirty="0">
                <a:latin typeface="微软雅黑" panose="020B0503020204020204" pitchFamily="34" charset="-122"/>
                <a:ea typeface="微软雅黑" panose="020B0503020204020204" pitchFamily="34" charset="-122"/>
              </a:rPr>
              <a:t>时，所对应的二进制块地址为：</a:t>
            </a:r>
            <a:r>
              <a:rPr lang="en-US" altLang="zh-CN" sz="2000" b="0" dirty="0">
                <a:latin typeface="微软雅黑" panose="020B0503020204020204" pitchFamily="34" charset="-122"/>
                <a:ea typeface="微软雅黑" panose="020B0503020204020204" pitchFamily="34" charset="-122"/>
              </a:rPr>
              <a:t>10110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11010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10110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11010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10000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00100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10000</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10010</a:t>
            </a:r>
            <a:r>
              <a:rPr lang="en-US" altLang="zh-CN" sz="2000" dirty="0">
                <a:solidFill>
                  <a:schemeClr val="tx1"/>
                </a:solidFill>
                <a:latin typeface="微软雅黑" panose="020B0503020204020204" pitchFamily="34" charset="-122"/>
                <a:ea typeface="微软雅黑" panose="020B0503020204020204" pitchFamily="34" charset="-122"/>
              </a:rPr>
              <a:t> </a:t>
            </a:r>
            <a:endParaRPr lang="en-US" altLang="zh-CN" sz="2000" dirty="0">
              <a:solidFill>
                <a:schemeClr val="tx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7"/>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矩形 12"/>
          <p:cNvSpPr/>
          <p:nvPr>
            <p:custDataLst>
              <p:tags r:id="rId3"/>
            </p:custDataLst>
          </p:nvPr>
        </p:nvSpPr>
        <p:spPr>
          <a:xfrm>
            <a:off x="541135" y="1079310"/>
            <a:ext cx="10573840" cy="5082616"/>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solidFill>
                <a:schemeClr val="lt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custDataLst>
              <p:tags r:id="rId4"/>
            </p:custDataLst>
          </p:nvPr>
        </p:nvPicPr>
        <p:blipFill rotWithShape="1">
          <a:blip r:embed="rId5"/>
          <a:srcRect t="2822" b="2822"/>
          <a:stretch>
            <a:fillRect/>
          </a:stretch>
        </p:blipFill>
        <p:spPr>
          <a:xfrm>
            <a:off x="8187710" y="2931207"/>
            <a:ext cx="2900542" cy="3041325"/>
          </a:xfrm>
          <a:custGeom>
            <a:avLst/>
            <a:gdLst/>
            <a:ahLst/>
            <a:cxnLst>
              <a:cxn ang="3">
                <a:pos x="hc" y="t"/>
              </a:cxn>
              <a:cxn ang="cd2">
                <a:pos x="l" y="vc"/>
              </a:cxn>
              <a:cxn ang="cd4">
                <a:pos x="hc" y="b"/>
              </a:cxn>
              <a:cxn ang="0">
                <a:pos x="r" y="vc"/>
              </a:cxn>
            </a:cxnLst>
            <a:rect l="l" t="t" r="r" b="b"/>
            <a:pathLst>
              <a:path w="4320" h="2160">
                <a:moveTo>
                  <a:pt x="0" y="0"/>
                </a:moveTo>
                <a:lnTo>
                  <a:pt x="4320" y="0"/>
                </a:lnTo>
                <a:lnTo>
                  <a:pt x="4320" y="2160"/>
                </a:lnTo>
                <a:lnTo>
                  <a:pt x="0" y="2160"/>
                </a:lnTo>
                <a:close/>
              </a:path>
            </a:pathLst>
          </a:custGeom>
        </p:spPr>
      </p:pic>
    </p:spTree>
  </p:cSld>
  <p:clrMapOvr>
    <a:masterClrMapping/>
  </p:clrMapOvr>
  <p:transition spd="med">
    <p:push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type="body" sz="half" idx="1"/>
          </p:nvPr>
        </p:nvSpPr>
        <p:spPr>
          <a:xfrm>
            <a:off x="680367" y="983844"/>
            <a:ext cx="9943219" cy="1375538"/>
          </a:xfrm>
        </p:spPr>
        <p:txBody>
          <a:bodyPr>
            <a:normAutofit/>
          </a:bodyPr>
          <a:lstStyle/>
          <a:p>
            <a:pPr lvl="1" eaLnBrk="1" hangingPunct="1">
              <a:lnSpc>
                <a:spcPts val="3000"/>
              </a:lnSpc>
              <a:buFont typeface="Wingdings" panose="05000000000000000000" pitchFamily="2" charset="2"/>
              <a:buNone/>
            </a:pPr>
            <a:r>
              <a:rPr lang="zh-CN" altLang="en-US" sz="2000" dirty="0">
                <a:solidFill>
                  <a:srgbClr val="333399"/>
                </a:solidFill>
                <a:latin typeface="+mj-ea"/>
                <a:ea typeface="+mj-ea"/>
              </a:rPr>
              <a:t>	    </a:t>
            </a:r>
            <a:r>
              <a:rPr lang="zh-CN" altLang="en-US" sz="2000" dirty="0">
                <a:latin typeface="微软雅黑" panose="020B0503020204020204" pitchFamily="34" charset="-122"/>
                <a:ea typeface="微软雅黑" panose="020B0503020204020204" pitchFamily="34" charset="-122"/>
              </a:rPr>
              <a:t>设一个直接相联映像的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个块，访问主存进行读的块地址顺序为十进制数</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，求每次访问后</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中的内容。</a:t>
            </a:r>
            <a:endParaRPr lang="zh-CN" altLang="en-US" sz="2000" dirty="0">
              <a:latin typeface="微软雅黑" panose="020B0503020204020204" pitchFamily="34" charset="-122"/>
              <a:ea typeface="微软雅黑" panose="020B0503020204020204" pitchFamily="34" charset="-122"/>
            </a:endParaRPr>
          </a:p>
        </p:txBody>
      </p:sp>
      <p:graphicFrame>
        <p:nvGraphicFramePr>
          <p:cNvPr id="990340" name="Group 132"/>
          <p:cNvGraphicFramePr>
            <a:graphicFrameLocks noGrp="1"/>
          </p:cNvGraphicFramePr>
          <p:nvPr>
            <p:ph sz="half" idx="2"/>
          </p:nvPr>
        </p:nvGraphicFramePr>
        <p:xfrm>
          <a:off x="1799804" y="2015951"/>
          <a:ext cx="7681708" cy="3249091"/>
        </p:xfrm>
        <a:graphic>
          <a:graphicData uri="http://schemas.openxmlformats.org/drawingml/2006/table">
            <a:tbl>
              <a:tblPr/>
              <a:tblGrid>
                <a:gridCol w="1389038"/>
                <a:gridCol w="688519"/>
                <a:gridCol w="622516"/>
                <a:gridCol w="751521"/>
                <a:gridCol w="688518"/>
                <a:gridCol w="688519"/>
                <a:gridCol w="688518"/>
                <a:gridCol w="688519"/>
                <a:gridCol w="688518"/>
                <a:gridCol w="787522"/>
              </a:tblGrid>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000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001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010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011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100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Cache101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110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111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43843" name="Rectangle 131"/>
          <p:cNvSpPr>
            <a:spLocks noChangeArrowheads="1"/>
          </p:cNvSpPr>
          <p:nvPr/>
        </p:nvSpPr>
        <p:spPr bwMode="auto">
          <a:xfrm>
            <a:off x="1989010" y="5413360"/>
            <a:ext cx="863457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600" dirty="0">
                <a:solidFill>
                  <a:srgbClr val="FF0000"/>
                </a:solidFill>
                <a:latin typeface="微软雅黑" panose="020B0503020204020204" pitchFamily="34" charset="-122"/>
                <a:ea typeface="微软雅黑" panose="020B0503020204020204" pitchFamily="34" charset="-122"/>
              </a:rPr>
              <a:t>所对应的二进制块地址为</a:t>
            </a:r>
            <a:endParaRPr lang="en-US" altLang="zh-CN" sz="1600" dirty="0">
              <a:solidFill>
                <a:srgbClr val="FF0000"/>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600" dirty="0">
                <a:solidFill>
                  <a:srgbClr val="FF0000"/>
                </a:solidFill>
                <a:latin typeface="微软雅黑" panose="020B0503020204020204" pitchFamily="34" charset="-122"/>
                <a:ea typeface="微软雅黑" panose="020B0503020204020204" pitchFamily="34" charset="-122"/>
              </a:rPr>
              <a:t>    22  </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22</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16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4</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016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18</a:t>
            </a:r>
            <a:endParaRPr lang="zh-CN" altLang="en-US" sz="1600" dirty="0">
              <a:solidFill>
                <a:srgbClr val="FF0000"/>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110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11</a:t>
            </a:r>
            <a:r>
              <a:rPr lang="en-US" altLang="zh-CN" sz="1600" dirty="0">
                <a:latin typeface="微软雅黑" panose="020B0503020204020204" pitchFamily="34" charset="-122"/>
                <a:ea typeface="微软雅黑" panose="020B0503020204020204" pitchFamily="34" charset="-122"/>
              </a:rPr>
              <a:t>010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110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11</a:t>
            </a:r>
            <a:r>
              <a:rPr lang="en-US" altLang="zh-CN" sz="1600" dirty="0">
                <a:latin typeface="微软雅黑" panose="020B0503020204020204" pitchFamily="34" charset="-122"/>
                <a:ea typeface="微软雅黑" panose="020B0503020204020204" pitchFamily="34" charset="-122"/>
              </a:rPr>
              <a:t>010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00</a:t>
            </a:r>
            <a:r>
              <a:rPr lang="en-US" altLang="zh-CN" sz="1600" dirty="0">
                <a:latin typeface="微软雅黑" panose="020B0503020204020204" pitchFamily="34" charset="-122"/>
                <a:ea typeface="微软雅黑" panose="020B0503020204020204" pitchFamily="34" charset="-122"/>
              </a:rPr>
              <a:t>100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010</a:t>
            </a:r>
            <a:r>
              <a:rPr lang="en-US" altLang="zh-CN" sz="1600" b="0" dirty="0">
                <a:solidFill>
                  <a:srgbClr val="FF0000"/>
                </a:solidFill>
                <a:latin typeface="微软雅黑" panose="020B0503020204020204" pitchFamily="34" charset="-122"/>
                <a:ea typeface="微软雅黑" panose="020B0503020204020204" pitchFamily="34" charset="-122"/>
              </a:rPr>
              <a:t> </a:t>
            </a:r>
            <a:endParaRPr lang="en-US" altLang="zh-CN" sz="1600" b="0" dirty="0">
              <a:solidFill>
                <a:srgbClr val="FF0000"/>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4581091"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solidFill>
                  <a:srgbClr val="FF0000"/>
                </a:solidFill>
                <a:latin typeface="Times New Roman" panose="02020603050405020304" pitchFamily="18" charset="0"/>
                <a:ea typeface="宋体" panose="02010600030101010101" pitchFamily="2" charset="-122"/>
              </a:rPr>
              <a:t>命中</a:t>
            </a:r>
            <a:endParaRPr lang="zh-CN" altLang="en-US" sz="1510">
              <a:solidFill>
                <a:srgbClr val="FF0000"/>
              </a:solidFill>
              <a:latin typeface="Times New Roman" panose="02020603050405020304" pitchFamily="18" charset="0"/>
              <a:ea typeface="宋体" panose="02010600030101010101" pitchFamily="2" charset="-122"/>
            </a:endParaRPr>
          </a:p>
        </p:txBody>
      </p:sp>
      <p:sp>
        <p:nvSpPr>
          <p:cNvPr id="9" name="矩形 8"/>
          <p:cNvSpPr>
            <a:spLocks noChangeArrowheads="1"/>
          </p:cNvSpPr>
          <p:nvPr/>
        </p:nvSpPr>
        <p:spPr bwMode="auto">
          <a:xfrm>
            <a:off x="5312361"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solidFill>
                  <a:srgbClr val="FF0000"/>
                </a:solidFill>
                <a:latin typeface="Times New Roman" panose="02020603050405020304" pitchFamily="18" charset="0"/>
                <a:ea typeface="宋体" panose="02010600030101010101" pitchFamily="2" charset="-122"/>
              </a:rPr>
              <a:t>命中</a:t>
            </a:r>
            <a:endParaRPr lang="zh-CN" altLang="en-US" sz="1510">
              <a:solidFill>
                <a:srgbClr val="FF0000"/>
              </a:solidFill>
              <a:latin typeface="Times New Roman" panose="02020603050405020304" pitchFamily="18" charset="0"/>
              <a:ea typeface="宋体" panose="02010600030101010101" pitchFamily="2" charset="-122"/>
            </a:endParaRPr>
          </a:p>
        </p:txBody>
      </p:sp>
      <p:sp>
        <p:nvSpPr>
          <p:cNvPr id="13" name="矩形 12"/>
          <p:cNvSpPr>
            <a:spLocks noChangeArrowheads="1"/>
          </p:cNvSpPr>
          <p:nvPr/>
        </p:nvSpPr>
        <p:spPr bwMode="auto">
          <a:xfrm>
            <a:off x="7380917"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solidFill>
                  <a:srgbClr val="FF0000"/>
                </a:solidFill>
                <a:latin typeface="Times New Roman" panose="02020603050405020304" pitchFamily="18" charset="0"/>
                <a:ea typeface="宋体" panose="02010600030101010101" pitchFamily="2" charset="-122"/>
              </a:rPr>
              <a:t>命中</a:t>
            </a:r>
            <a:endParaRPr lang="zh-CN" altLang="en-US" sz="1510">
              <a:solidFill>
                <a:srgbClr val="FF0000"/>
              </a:solidFill>
              <a:latin typeface="Times New Roman" panose="02020603050405020304" pitchFamily="18" charset="0"/>
              <a:ea typeface="宋体" panose="02010600030101010101" pitchFamily="2" charset="-122"/>
            </a:endParaRPr>
          </a:p>
        </p:txBody>
      </p:sp>
      <p:sp>
        <p:nvSpPr>
          <p:cNvPr id="5" name="矩形 4"/>
          <p:cNvSpPr>
            <a:spLocks noChangeArrowheads="1"/>
          </p:cNvSpPr>
          <p:nvPr/>
        </p:nvSpPr>
        <p:spPr bwMode="auto">
          <a:xfrm>
            <a:off x="3267806"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latin typeface="Times New Roman" panose="02020603050405020304" pitchFamily="18" charset="0"/>
                <a:ea typeface="宋体" panose="02010600030101010101" pitchFamily="2" charset="-122"/>
              </a:rPr>
              <a:t>调入</a:t>
            </a:r>
            <a:endParaRPr lang="zh-CN" altLang="en-US" sz="1510">
              <a:latin typeface="Times New Roman" panose="02020603050405020304" pitchFamily="18" charset="0"/>
              <a:ea typeface="宋体" panose="02010600030101010101" pitchFamily="2" charset="-122"/>
            </a:endParaRPr>
          </a:p>
        </p:txBody>
      </p:sp>
      <p:sp>
        <p:nvSpPr>
          <p:cNvPr id="34" name="矩形 33"/>
          <p:cNvSpPr>
            <a:spLocks noChangeArrowheads="1"/>
          </p:cNvSpPr>
          <p:nvPr/>
        </p:nvSpPr>
        <p:spPr bwMode="auto">
          <a:xfrm>
            <a:off x="3924824"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latin typeface="Times New Roman" panose="02020603050405020304" pitchFamily="18" charset="0"/>
                <a:ea typeface="宋体" panose="02010600030101010101" pitchFamily="2" charset="-122"/>
              </a:rPr>
              <a:t>调入</a:t>
            </a:r>
            <a:endParaRPr lang="zh-CN" altLang="en-US" sz="1510">
              <a:latin typeface="Times New Roman" panose="02020603050405020304" pitchFamily="18" charset="0"/>
              <a:ea typeface="宋体" panose="02010600030101010101" pitchFamily="2" charset="-122"/>
            </a:endParaRPr>
          </a:p>
        </p:txBody>
      </p:sp>
      <p:sp>
        <p:nvSpPr>
          <p:cNvPr id="35" name="矩形 34"/>
          <p:cNvSpPr>
            <a:spLocks noChangeArrowheads="1"/>
          </p:cNvSpPr>
          <p:nvPr/>
        </p:nvSpPr>
        <p:spPr bwMode="auto">
          <a:xfrm>
            <a:off x="5987379"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latin typeface="Times New Roman" panose="02020603050405020304" pitchFamily="18" charset="0"/>
                <a:ea typeface="宋体" panose="02010600030101010101" pitchFamily="2" charset="-122"/>
              </a:rPr>
              <a:t>调入</a:t>
            </a:r>
            <a:endParaRPr lang="zh-CN" altLang="en-US" sz="1510">
              <a:latin typeface="Times New Roman" panose="02020603050405020304" pitchFamily="18" charset="0"/>
              <a:ea typeface="宋体" panose="02010600030101010101" pitchFamily="2" charset="-122"/>
            </a:endParaRPr>
          </a:p>
        </p:txBody>
      </p:sp>
      <p:sp>
        <p:nvSpPr>
          <p:cNvPr id="36" name="矩形 35"/>
          <p:cNvSpPr>
            <a:spLocks noChangeArrowheads="1"/>
          </p:cNvSpPr>
          <p:nvPr/>
        </p:nvSpPr>
        <p:spPr bwMode="auto">
          <a:xfrm>
            <a:off x="6681898"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latin typeface="Times New Roman" panose="02020603050405020304" pitchFamily="18" charset="0"/>
                <a:ea typeface="宋体" panose="02010600030101010101" pitchFamily="2" charset="-122"/>
              </a:rPr>
              <a:t>调入</a:t>
            </a:r>
            <a:endParaRPr lang="zh-CN" altLang="en-US" sz="1510">
              <a:latin typeface="Times New Roman" panose="02020603050405020304" pitchFamily="18" charset="0"/>
              <a:ea typeface="宋体" panose="02010600030101010101" pitchFamily="2" charset="-122"/>
            </a:endParaRPr>
          </a:p>
        </p:txBody>
      </p:sp>
      <p:sp>
        <p:nvSpPr>
          <p:cNvPr id="37" name="矩形 36"/>
          <p:cNvSpPr>
            <a:spLocks noChangeArrowheads="1"/>
          </p:cNvSpPr>
          <p:nvPr/>
        </p:nvSpPr>
        <p:spPr bwMode="auto">
          <a:xfrm>
            <a:off x="8078435" y="496803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a:latin typeface="Times New Roman" panose="02020603050405020304" pitchFamily="18" charset="0"/>
                <a:ea typeface="宋体" panose="02010600030101010101" pitchFamily="2" charset="-122"/>
              </a:rPr>
              <a:t>替换</a:t>
            </a:r>
            <a:endParaRPr lang="zh-CN" altLang="en-US" sz="1510">
              <a:latin typeface="Times New Roman" panose="02020603050405020304" pitchFamily="18" charset="0"/>
              <a:ea typeface="宋体" panose="02010600030101010101" pitchFamily="2" charset="-122"/>
            </a:endParaRPr>
          </a:p>
        </p:txBody>
      </p:sp>
      <p:sp>
        <p:nvSpPr>
          <p:cNvPr id="7" name="矩形 6"/>
          <p:cNvSpPr>
            <a:spLocks noChangeArrowheads="1"/>
          </p:cNvSpPr>
          <p:nvPr/>
        </p:nvSpPr>
        <p:spPr bwMode="auto">
          <a:xfrm>
            <a:off x="3365588"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39" name="矩形 38"/>
          <p:cNvSpPr>
            <a:spLocks noChangeArrowheads="1"/>
          </p:cNvSpPr>
          <p:nvPr/>
        </p:nvSpPr>
        <p:spPr bwMode="auto">
          <a:xfrm>
            <a:off x="4021856"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40" name="矩形 39"/>
          <p:cNvSpPr>
            <a:spLocks noChangeArrowheads="1"/>
          </p:cNvSpPr>
          <p:nvPr/>
        </p:nvSpPr>
        <p:spPr bwMode="auto">
          <a:xfrm>
            <a:off x="4021856"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41" name="矩形 40"/>
          <p:cNvSpPr>
            <a:spLocks noChangeArrowheads="1"/>
          </p:cNvSpPr>
          <p:nvPr/>
        </p:nvSpPr>
        <p:spPr bwMode="auto">
          <a:xfrm>
            <a:off x="4678873"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42" name="矩形 41"/>
          <p:cNvSpPr>
            <a:spLocks noChangeArrowheads="1"/>
          </p:cNvSpPr>
          <p:nvPr/>
        </p:nvSpPr>
        <p:spPr bwMode="auto">
          <a:xfrm>
            <a:off x="4678873"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43" name="矩形 42"/>
          <p:cNvSpPr>
            <a:spLocks noChangeArrowheads="1"/>
          </p:cNvSpPr>
          <p:nvPr/>
        </p:nvSpPr>
        <p:spPr bwMode="auto">
          <a:xfrm>
            <a:off x="5395893"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44" name="矩形 43"/>
          <p:cNvSpPr>
            <a:spLocks noChangeArrowheads="1"/>
          </p:cNvSpPr>
          <p:nvPr/>
        </p:nvSpPr>
        <p:spPr bwMode="auto">
          <a:xfrm>
            <a:off x="5395893"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45" name="矩形 44"/>
          <p:cNvSpPr>
            <a:spLocks noChangeArrowheads="1"/>
          </p:cNvSpPr>
          <p:nvPr/>
        </p:nvSpPr>
        <p:spPr bwMode="auto">
          <a:xfrm>
            <a:off x="6085162" y="2590466"/>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46" name="矩形 45"/>
          <p:cNvSpPr>
            <a:spLocks noChangeArrowheads="1"/>
          </p:cNvSpPr>
          <p:nvPr/>
        </p:nvSpPr>
        <p:spPr bwMode="auto">
          <a:xfrm>
            <a:off x="6075411"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47" name="矩形 46"/>
          <p:cNvSpPr>
            <a:spLocks noChangeArrowheads="1"/>
          </p:cNvSpPr>
          <p:nvPr/>
        </p:nvSpPr>
        <p:spPr bwMode="auto">
          <a:xfrm>
            <a:off x="6075411"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50" name="矩形 49"/>
          <p:cNvSpPr>
            <a:spLocks noChangeArrowheads="1"/>
          </p:cNvSpPr>
          <p:nvPr/>
        </p:nvSpPr>
        <p:spPr bwMode="auto">
          <a:xfrm>
            <a:off x="6802931" y="2567966"/>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51" name="矩形 50"/>
          <p:cNvSpPr>
            <a:spLocks noChangeArrowheads="1"/>
          </p:cNvSpPr>
          <p:nvPr/>
        </p:nvSpPr>
        <p:spPr bwMode="auto">
          <a:xfrm>
            <a:off x="6792431"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52" name="矩形 51"/>
          <p:cNvSpPr>
            <a:spLocks noChangeArrowheads="1"/>
          </p:cNvSpPr>
          <p:nvPr/>
        </p:nvSpPr>
        <p:spPr bwMode="auto">
          <a:xfrm>
            <a:off x="6792431" y="435001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53" name="矩形 52"/>
          <p:cNvSpPr>
            <a:spLocks noChangeArrowheads="1"/>
          </p:cNvSpPr>
          <p:nvPr/>
        </p:nvSpPr>
        <p:spPr bwMode="auto">
          <a:xfrm>
            <a:off x="6850272" y="3769498"/>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54" name="矩形 53"/>
          <p:cNvSpPr>
            <a:spLocks noChangeArrowheads="1"/>
          </p:cNvSpPr>
          <p:nvPr/>
        </p:nvSpPr>
        <p:spPr bwMode="auto">
          <a:xfrm>
            <a:off x="7474949" y="2567966"/>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55" name="矩形 54"/>
          <p:cNvSpPr>
            <a:spLocks noChangeArrowheads="1"/>
          </p:cNvSpPr>
          <p:nvPr/>
        </p:nvSpPr>
        <p:spPr bwMode="auto">
          <a:xfrm>
            <a:off x="7464449"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56" name="矩形 55"/>
          <p:cNvSpPr>
            <a:spLocks noChangeArrowheads="1"/>
          </p:cNvSpPr>
          <p:nvPr/>
        </p:nvSpPr>
        <p:spPr bwMode="auto">
          <a:xfrm>
            <a:off x="7464449" y="43650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57" name="矩形 56"/>
          <p:cNvSpPr>
            <a:spLocks noChangeArrowheads="1"/>
          </p:cNvSpPr>
          <p:nvPr/>
        </p:nvSpPr>
        <p:spPr bwMode="auto">
          <a:xfrm>
            <a:off x="7522290" y="3784499"/>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58" name="矩形 57"/>
          <p:cNvSpPr>
            <a:spLocks noChangeArrowheads="1"/>
          </p:cNvSpPr>
          <p:nvPr/>
        </p:nvSpPr>
        <p:spPr bwMode="auto">
          <a:xfrm>
            <a:off x="8157468" y="2590466"/>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59" name="矩形 58"/>
          <p:cNvSpPr>
            <a:spLocks noChangeArrowheads="1"/>
          </p:cNvSpPr>
          <p:nvPr/>
        </p:nvSpPr>
        <p:spPr bwMode="auto">
          <a:xfrm>
            <a:off x="8146967" y="3163482"/>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60" name="矩形 59"/>
          <p:cNvSpPr>
            <a:spLocks noChangeArrowheads="1"/>
          </p:cNvSpPr>
          <p:nvPr/>
        </p:nvSpPr>
        <p:spPr bwMode="auto">
          <a:xfrm>
            <a:off x="8146967" y="437251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61" name="矩形 60"/>
          <p:cNvSpPr>
            <a:spLocks noChangeArrowheads="1"/>
          </p:cNvSpPr>
          <p:nvPr/>
        </p:nvSpPr>
        <p:spPr bwMode="auto">
          <a:xfrm>
            <a:off x="8204808" y="3791999"/>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63" name="矩形 62"/>
          <p:cNvSpPr>
            <a:spLocks noChangeArrowheads="1"/>
          </p:cNvSpPr>
          <p:nvPr/>
        </p:nvSpPr>
        <p:spPr bwMode="auto">
          <a:xfrm>
            <a:off x="8136467" y="3163482"/>
            <a:ext cx="377027" cy="325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18</a:t>
            </a:r>
            <a:endParaRPr lang="en-US" altLang="zh-CN" sz="1510">
              <a:latin typeface="Times New Roman" panose="02020603050405020304" pitchFamily="18" charset="0"/>
              <a:ea typeface="宋体" panose="02010600030101010101" pitchFamily="2" charset="-122"/>
            </a:endParaRPr>
          </a:p>
        </p:txBody>
      </p:sp>
      <p:sp>
        <p:nvSpPr>
          <p:cNvPr id="12" name="Rectangle 2"/>
          <p:cNvSpPr>
            <a:spLocks noGrp="1" noChangeArrowheads="1"/>
          </p:cNvSpPr>
          <p:nvPr>
            <p:ph type="title"/>
          </p:nvPr>
        </p:nvSpPr>
        <p:spPr>
          <a:xfrm>
            <a:off x="575668" y="864059"/>
            <a:ext cx="1058853" cy="67230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例题：</a:t>
            </a:r>
            <a:endParaRPr lang="zh-CN" altLang="en-US" sz="2000" b="1" dirty="0">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14"/>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6" name="矩形 15"/>
          <p:cNvSpPr/>
          <p:nvPr>
            <p:custDataLst>
              <p:tags r:id="rId3"/>
            </p:custDataLst>
          </p:nvPr>
        </p:nvSpPr>
        <p:spPr>
          <a:xfrm>
            <a:off x="468066" y="963438"/>
            <a:ext cx="10429240" cy="5322372"/>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0340"/>
                                        </p:tgtEl>
                                        <p:attrNameLst>
                                          <p:attrName>style.visibility</p:attrName>
                                        </p:attrNameLst>
                                      </p:cBhvr>
                                      <p:to>
                                        <p:strVal val="visible"/>
                                      </p:to>
                                    </p:set>
                                    <p:anim calcmode="lin" valueType="num">
                                      <p:cBhvr additive="base">
                                        <p:cTn id="7" dur="500" fill="hold"/>
                                        <p:tgtEl>
                                          <p:spTgt spid="990340"/>
                                        </p:tgtEl>
                                        <p:attrNameLst>
                                          <p:attrName>ppt_x</p:attrName>
                                        </p:attrNameLst>
                                      </p:cBhvr>
                                      <p:tavLst>
                                        <p:tav tm="0">
                                          <p:val>
                                            <p:strVal val="#ppt_x"/>
                                          </p:val>
                                        </p:tav>
                                        <p:tav tm="100000">
                                          <p:val>
                                            <p:strVal val="#ppt_x"/>
                                          </p:val>
                                        </p:tav>
                                      </p:tavLst>
                                    </p:anim>
                                    <p:anim calcmode="lin" valueType="num">
                                      <p:cBhvr additive="base">
                                        <p:cTn id="8" dur="500" fill="hold"/>
                                        <p:tgtEl>
                                          <p:spTgt spid="9903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ppt_x"/>
                                          </p:val>
                                        </p:tav>
                                        <p:tav tm="100000">
                                          <p:val>
                                            <p:strVal val="#ppt_x"/>
                                          </p:val>
                                        </p:tav>
                                      </p:tavLst>
                                    </p:anim>
                                    <p:anim calcmode="lin" valueType="num">
                                      <p:cBhvr additive="base">
                                        <p:cTn id="9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additive="base">
                                        <p:cTn id="113" dur="500" fill="hold"/>
                                        <p:tgtEl>
                                          <p:spTgt spid="13"/>
                                        </p:tgtEl>
                                        <p:attrNameLst>
                                          <p:attrName>ppt_x</p:attrName>
                                        </p:attrNameLst>
                                      </p:cBhvr>
                                      <p:tavLst>
                                        <p:tav tm="0">
                                          <p:val>
                                            <p:strVal val="#ppt_x"/>
                                          </p:val>
                                        </p:tav>
                                        <p:tav tm="100000">
                                          <p:val>
                                            <p:strVal val="#ppt_x"/>
                                          </p:val>
                                        </p:tav>
                                      </p:tavLst>
                                    </p:anim>
                                    <p:anim calcmode="lin" valueType="num">
                                      <p:cBhvr additive="base">
                                        <p:cTn id="1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500" fill="hold"/>
                                        <p:tgtEl>
                                          <p:spTgt spid="63"/>
                                        </p:tgtEl>
                                        <p:attrNameLst>
                                          <p:attrName>ppt_x</p:attrName>
                                        </p:attrNameLst>
                                      </p:cBhvr>
                                      <p:tavLst>
                                        <p:tav tm="0">
                                          <p:val>
                                            <p:strVal val="#ppt_x"/>
                                          </p:val>
                                        </p:tav>
                                        <p:tav tm="100000">
                                          <p:val>
                                            <p:strVal val="#ppt_x"/>
                                          </p:val>
                                        </p:tav>
                                      </p:tavLst>
                                    </p:anim>
                                    <p:anim calcmode="lin" valueType="num">
                                      <p:cBhvr additive="base">
                                        <p:cTn id="1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additive="base">
                                        <p:cTn id="135" dur="500" fill="hold"/>
                                        <p:tgtEl>
                                          <p:spTgt spid="37"/>
                                        </p:tgtEl>
                                        <p:attrNameLst>
                                          <p:attrName>ppt_x</p:attrName>
                                        </p:attrNameLst>
                                      </p:cBhvr>
                                      <p:tavLst>
                                        <p:tav tm="0">
                                          <p:val>
                                            <p:strVal val="#ppt_x"/>
                                          </p:val>
                                        </p:tav>
                                        <p:tav tm="100000">
                                          <p:val>
                                            <p:strVal val="#ppt_x"/>
                                          </p:val>
                                        </p:tav>
                                      </p:tavLst>
                                    </p:anim>
                                    <p:anim calcmode="lin" valueType="num">
                                      <p:cBhvr additive="base">
                                        <p:cTn id="1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43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843" grpId="0"/>
      <p:bldP spid="4" grpId="0"/>
      <p:bldP spid="9" grpId="0"/>
      <p:bldP spid="13" grpId="0"/>
      <p:bldP spid="5" grpId="0"/>
      <p:bldP spid="34" grpId="0"/>
      <p:bldP spid="35" grpId="0"/>
      <p:bldP spid="36" grpId="0"/>
      <p:bldP spid="37" grpId="0"/>
      <p:bldP spid="7" grpId="0"/>
      <p:bldP spid="39" grpId="0"/>
      <p:bldP spid="40" grpId="0"/>
      <p:bldP spid="41" grpId="0"/>
      <p:bldP spid="42" grpId="0"/>
      <p:bldP spid="43" grpId="0"/>
      <p:bldP spid="44" grpId="0"/>
      <p:bldP spid="45" grpId="0"/>
      <p:bldP spid="46" grpId="0"/>
      <p:bldP spid="47" grpId="0"/>
      <p:bldP spid="50" grpId="0"/>
      <p:bldP spid="51" grpId="0"/>
      <p:bldP spid="52" grpId="0"/>
      <p:bldP spid="53" grpId="0"/>
      <p:bldP spid="54" grpId="0"/>
      <p:bldP spid="55" grpId="0"/>
      <p:bldP spid="56" grpId="0"/>
      <p:bldP spid="57" grpId="0"/>
      <p:bldP spid="58" grpId="0"/>
      <p:bldP spid="59" grpId="0"/>
      <p:bldP spid="60" grpId="0"/>
      <p:bldP spid="61" grpId="0"/>
      <p:bldP spid="6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1223740" y="2206409"/>
            <a:ext cx="8191377" cy="570942"/>
          </a:xfrm>
        </p:spPr>
        <p:txBody>
          <a:bodyPr>
            <a:normAutofit/>
          </a:bodyPr>
          <a:lstStyle/>
          <a:p>
            <a:pPr marL="0" indent="0" eaLnBrk="1" hangingPunct="1">
              <a:lnSpc>
                <a:spcPct val="90000"/>
              </a:lnSpc>
              <a:buSzPct val="70000"/>
              <a:buNone/>
            </a:pPr>
            <a:r>
              <a:rPr lang="zh-CN" altLang="en-US" sz="2000" b="1" dirty="0">
                <a:latin typeface="微软雅黑" panose="020B0503020204020204" pitchFamily="34" charset="-122"/>
                <a:ea typeface="微软雅黑" panose="020B0503020204020204" pitchFamily="34" charset="-122"/>
              </a:rPr>
              <a:t>定义：</a:t>
            </a:r>
            <a:r>
              <a:rPr lang="zh-CN" altLang="en-US" sz="2000" dirty="0">
                <a:latin typeface="微软雅黑" panose="020B0503020204020204" pitchFamily="34" charset="-122"/>
                <a:ea typeface="微软雅黑" panose="020B0503020204020204" pitchFamily="34" charset="-122"/>
              </a:rPr>
              <a:t>各组之间是直接映像，组内各块间是全相联映象。</a:t>
            </a: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buSzPct val="70000"/>
              <a:buFont typeface="Wingdings" panose="05000000000000000000" pitchFamily="2" charset="2"/>
              <a:buChar char="l"/>
            </a:pPr>
            <a:endParaRPr lang="zh-CN" altLang="en-US" sz="2270" dirty="0">
              <a:latin typeface="Times New Roman" panose="02020603050405020304" pitchFamily="18" charset="0"/>
              <a:ea typeface="宋体" panose="02010600030101010101" pitchFamily="2" charset="-122"/>
            </a:endParaRPr>
          </a:p>
        </p:txBody>
      </p:sp>
      <p:pic>
        <p:nvPicPr>
          <p:cNvPr id="245764"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l="52547" t="38339" r="-7600" b="28413"/>
          <a:stretch>
            <a:fillRect/>
          </a:stretch>
        </p:blipFill>
        <p:spPr bwMode="auto">
          <a:xfrm>
            <a:off x="5713984" y="4337994"/>
            <a:ext cx="3862684" cy="127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marL="0" marR="0" lvl="0" indent="0" algn="l" defTabSz="864235" rtl="0" eaLnBrk="1" fontAlgn="auto" latinLnBrk="0" hangingPunct="1">
              <a:lnSpc>
                <a:spcPct val="9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3</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）组相联映像与变换</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lang="en-US" altLang="zh-CN" sz="3400" dirty="0">
                <a:solidFill>
                  <a:prstClr val="black">
                    <a:lumMod val="75000"/>
                  </a:prstClr>
                </a:solidFill>
                <a:latin typeface="Arial" panose="020B0604020202020204" pitchFamily="34" charset="0"/>
                <a:cs typeface="Arial" panose="020B0604020202020204" pitchFamily="34" charset="0"/>
                <a:sym typeface="+mn-ea"/>
              </a:rPr>
              <a:t>4.3.2</a:t>
            </a: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地址映像与变换</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1223740" y="2876520"/>
                <a:ext cx="8540654" cy="1443665"/>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规则：</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和主存空间先分成若干个组，共有</a:t>
                </a:r>
                <a14:m>
                  <m:oMath xmlns:m="http://schemas.openxmlformats.org/officeDocument/2006/math">
                    <m:sSup>
                      <m:sSupPr>
                        <m:ctrlPr>
                          <a:rPr lang="en-US" altLang="zh-CN" sz="2000" i="1" smtClean="0">
                            <a:solidFill>
                              <a:schemeClr val="tx1"/>
                            </a:solidFill>
                            <a:latin typeface="Cambria Math" panose="02040503050406030204" pitchFamily="18" charset="0"/>
                            <a:ea typeface="微软雅黑" panose="020B0503020204020204" pitchFamily="34" charset="-122"/>
                          </a:rPr>
                        </m:ctrlPr>
                      </m:sSupPr>
                      <m:e>
                        <m:r>
                          <a:rPr lang="en-US" altLang="zh-CN" sz="2000" b="0" i="1" smtClean="0">
                            <a:solidFill>
                              <a:schemeClr val="tx1"/>
                            </a:solidFill>
                            <a:latin typeface="Cambria Math" panose="02040503050406030204" pitchFamily="18" charset="0"/>
                            <a:ea typeface="微软雅黑" panose="020B0503020204020204" pitchFamily="34" charset="-122"/>
                          </a:rPr>
                          <m:t>2</m:t>
                        </m:r>
                      </m:e>
                      <m:sup>
                        <m:r>
                          <m:rPr>
                            <m:sty m:val="p"/>
                          </m:rPr>
                          <a:rPr lang="en-US" altLang="zh-CN" sz="2000" i="1">
                            <a:solidFill>
                              <a:schemeClr val="tx1"/>
                            </a:solidFill>
                            <a:latin typeface="Cambria Math" panose="02040503050406030204" pitchFamily="18" charset="0"/>
                            <a:ea typeface="微软雅黑" panose="020B0503020204020204" pitchFamily="34" charset="-122"/>
                          </a:rPr>
                          <m:t>q</m:t>
                        </m:r>
                      </m:sup>
                    </m:sSup>
                  </m:oMath>
                </a14:m>
                <a:r>
                  <a:rPr lang="zh-CN" altLang="en-US" sz="2000" dirty="0">
                    <a:latin typeface="微软雅黑" panose="020B0503020204020204" pitchFamily="34" charset="-122"/>
                    <a:ea typeface="微软雅黑" panose="020B0503020204020204" pitchFamily="34" charset="-122"/>
                  </a:rPr>
                  <a:t>个组。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中所有的组构成</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的唯一一个区。而主存则分成与</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同样大小的</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m:rPr>
                            <m:sty m:val="p"/>
                          </m:rPr>
                          <a:rPr lang="en-US" altLang="zh-CN" sz="2000" i="1">
                            <a:latin typeface="Cambria Math" panose="02040503050406030204" pitchFamily="18" charset="0"/>
                            <a:ea typeface="微软雅黑" panose="020B0503020204020204" pitchFamily="34" charset="-122"/>
                          </a:rPr>
                          <m:t>nd</m:t>
                        </m:r>
                      </m:sup>
                    </m:sSup>
                  </m:oMath>
                </a14:m>
                <a:r>
                  <a:rPr lang="zh-CN" altLang="en-US" sz="2000" dirty="0">
                    <a:latin typeface="微软雅黑" panose="020B0503020204020204" pitchFamily="34" charset="-122"/>
                    <a:ea typeface="微软雅黑" panose="020B0503020204020204" pitchFamily="34" charset="-122"/>
                  </a:rPr>
                  <a:t>个区，主存地址按区号、组号、组内块号、块内位移</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个段组成。如下图：</a:t>
                </a:r>
                <a:endParaRPr lang="zh-CN" altLang="en-US" sz="20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223740" y="2876520"/>
                <a:ext cx="8540654" cy="1443665"/>
              </a:xfrm>
              <a:prstGeom prst="rect">
                <a:avLst/>
              </a:prstGeom>
              <a:blipFill rotWithShape="1">
                <a:blip r:embed="rId4"/>
                <a:stretch>
                  <a:fillRect l="-1" t="-42" r="7" b="-1344"/>
                </a:stretch>
              </a:blipFill>
            </p:spPr>
            <p:txBody>
              <a:bodyPr/>
              <a:lstStyle/>
              <a:p>
                <a:r>
                  <a:rPr lang="zh-CN" altLang="en-US">
                    <a:noFill/>
                  </a:rPr>
                  <a:t> </a:t>
                </a:r>
              </a:p>
            </p:txBody>
          </p:sp>
        </mc:Fallback>
      </mc:AlternateContent>
      <p:sp>
        <p:nvSpPr>
          <p:cNvPr id="8" name="矩形 7"/>
          <p:cNvSpPr/>
          <p:nvPr/>
        </p:nvSpPr>
        <p:spPr>
          <a:xfrm>
            <a:off x="886364" y="1609846"/>
            <a:ext cx="9770424" cy="439081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9690297" y="5708922"/>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917583" y="5708921"/>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47930" y="143478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86880" y="1391996"/>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Freeform 166"/>
          <p:cNvSpPr>
            <a:spLocks noEditPoints="1"/>
          </p:cNvSpPr>
          <p:nvPr>
            <p:custDataLst>
              <p:tags r:id="rId5"/>
            </p:custDataLst>
          </p:nvPr>
        </p:nvSpPr>
        <p:spPr bwMode="auto">
          <a:xfrm>
            <a:off x="9764394" y="1093681"/>
            <a:ext cx="801261" cy="785638"/>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pic>
        <p:nvPicPr>
          <p:cNvPr id="6"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l="-6086" t="38339" r="48733" b="28413"/>
          <a:stretch>
            <a:fillRect/>
          </a:stretch>
        </p:blipFill>
        <p:spPr bwMode="auto">
          <a:xfrm>
            <a:off x="1655789" y="4367043"/>
            <a:ext cx="3384375" cy="13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27534" y="221424"/>
            <a:ext cx="7344198" cy="648018"/>
          </a:xfrm>
        </p:spPr>
        <p:txBody>
          <a:bodyPr>
            <a:normAutofit/>
          </a:bodyPr>
          <a:lstStyle/>
          <a:p>
            <a:pPr eaLnBrk="1" hangingPunct="1"/>
            <a:r>
              <a:rPr lang="en-US" altLang="zh-CN" sz="3400" b="1" dirty="0">
                <a:latin typeface="Times New Roman" panose="02020603050405020304" pitchFamily="18" charset="0"/>
                <a:ea typeface="宋体" panose="02010600030101010101" pitchFamily="2" charset="-122"/>
                <a:cs typeface="Times New Roman" panose="02020603050405020304" pitchFamily="18" charset="0"/>
              </a:rPr>
              <a:t>Memory Hierarchy</a:t>
            </a:r>
            <a:endParaRPr lang="en-US" altLang="zh-CN" sz="3400" b="1"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6867" name="Group 3"/>
          <p:cNvGrpSpPr/>
          <p:nvPr/>
        </p:nvGrpSpPr>
        <p:grpSpPr bwMode="auto">
          <a:xfrm>
            <a:off x="2879924" y="1511895"/>
            <a:ext cx="6768425" cy="1008173"/>
            <a:chOff x="1248" y="1104"/>
            <a:chExt cx="4224" cy="384"/>
          </a:xfrm>
        </p:grpSpPr>
        <p:sp>
          <p:nvSpPr>
            <p:cNvPr id="36905" name="Rectangle 4"/>
            <p:cNvSpPr>
              <a:spLocks noChangeArrowheads="1"/>
            </p:cNvSpPr>
            <p:nvPr/>
          </p:nvSpPr>
          <p:spPr bwMode="auto">
            <a:xfrm>
              <a:off x="1248" y="1104"/>
              <a:ext cx="768"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dirty="0">
                  <a:latin typeface="Times New Roman" panose="02020603050405020304" pitchFamily="18" charset="0"/>
                  <a:ea typeface="宋体" panose="02010600030101010101" pitchFamily="2" charset="-122"/>
                  <a:cs typeface="Times New Roman" panose="02020603050405020304" pitchFamily="18" charset="0"/>
                </a:rPr>
                <a:t>Registers</a:t>
              </a:r>
              <a:endParaRPr lang="en-US" altLang="zh-CN" sz="189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906" name="Rectangle 5"/>
            <p:cNvSpPr>
              <a:spLocks noChangeArrowheads="1"/>
            </p:cNvSpPr>
            <p:nvPr/>
          </p:nvSpPr>
          <p:spPr bwMode="auto">
            <a:xfrm>
              <a:off x="2112" y="1104"/>
              <a:ext cx="768"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Level 1 </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Cache</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907" name="Rectangle 6"/>
            <p:cNvSpPr>
              <a:spLocks noChangeArrowheads="1"/>
            </p:cNvSpPr>
            <p:nvPr/>
          </p:nvSpPr>
          <p:spPr bwMode="auto">
            <a:xfrm>
              <a:off x="2976" y="1104"/>
              <a:ext cx="768"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Level 2</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Cache</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908" name="Rectangle 7"/>
            <p:cNvSpPr>
              <a:spLocks noChangeArrowheads="1"/>
            </p:cNvSpPr>
            <p:nvPr/>
          </p:nvSpPr>
          <p:spPr bwMode="auto">
            <a:xfrm>
              <a:off x="3840" y="1104"/>
              <a:ext cx="768"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Memory</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909" name="Rectangle 8"/>
            <p:cNvSpPr>
              <a:spLocks noChangeArrowheads="1"/>
            </p:cNvSpPr>
            <p:nvPr/>
          </p:nvSpPr>
          <p:spPr bwMode="auto">
            <a:xfrm>
              <a:off x="4704" y="1104"/>
              <a:ext cx="768"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cs typeface="Times New Roman" panose="02020603050405020304" pitchFamily="18" charset="0"/>
                </a:rPr>
                <a:t>Disk</a:t>
              </a:r>
              <a:endParaRPr lang="en-US" altLang="zh-CN" sz="1890" b="0">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578606" name="Group 46"/>
          <p:cNvGraphicFramePr>
            <a:graphicFrameLocks noGrp="1"/>
          </p:cNvGraphicFramePr>
          <p:nvPr/>
        </p:nvGraphicFramePr>
        <p:xfrm>
          <a:off x="1364516" y="2736031"/>
          <a:ext cx="8568618" cy="3120297"/>
        </p:xfrm>
        <a:graphic>
          <a:graphicData uri="http://schemas.openxmlformats.org/drawingml/2006/table">
            <a:tbl>
              <a:tblPr/>
              <a:tblGrid>
                <a:gridCol w="1428103"/>
                <a:gridCol w="1428103"/>
                <a:gridCol w="1428103"/>
                <a:gridCol w="1428103"/>
                <a:gridCol w="1428103"/>
                <a:gridCol w="1428103"/>
              </a:tblGrid>
              <a:tr h="82607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Typical Size</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4 - 64</a:t>
                      </a:r>
                      <a:endParaRPr kumimoji="0" lang="en-US" altLang="zh-CN" sz="15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&lt;16K bytes</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&lt;2 Mbytes</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&lt;16 Gigabytes</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 5 Gigabytes</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422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Access Time</a:t>
                      </a:r>
                      <a:endPar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nsec</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nsec</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 nsec</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 nsec</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5,000,000 nsec</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607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Bandwidth (in MB/sec)</a:t>
                      </a:r>
                      <a:endPar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 – 50,000</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2000 - 5000</a:t>
                      </a:r>
                      <a:endParaRPr kumimoji="0" lang="en-US" altLang="zh-CN" sz="15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500 - 1000</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500 - 1000</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kumimoji="0" lang="en-US" altLang="zh-CN" sz="15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392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Managed By</a:t>
                      </a:r>
                      <a:endParaRPr kumimoji="0" lang="en-US" alt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7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Compiler</a:t>
                      </a:r>
                      <a:endParaRPr kumimoji="0" lang="en-US" altLang="zh-CN" sz="17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Hardware</a:t>
                      </a:r>
                      <a:endPar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Hardware</a:t>
                      </a:r>
                      <a:endPar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a:t>
                      </a:r>
                      <a:endPar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OS/User</a:t>
                      </a:r>
                      <a:endParaRPr kumimoji="0" lang="en-US" altLang="zh-CN" sz="1700" b="0"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402" marR="86402" marT="43201" marB="4320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push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marL="0" marR="0" lvl="0" indent="0" algn="l" defTabSz="864235" rtl="0" eaLnBrk="1" fontAlgn="auto" latinLnBrk="0" hangingPunct="1">
              <a:lnSpc>
                <a:spcPct val="9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3</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）组相联映像与变换</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11" name="直接连接符 10"/>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4.3.2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地址映像与变换</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247811" name="Picture 4"/>
          <p:cNvPicPr>
            <a:picLocks noChangeAspect="1" noChangeArrowheads="1"/>
          </p:cNvPicPr>
          <p:nvPr/>
        </p:nvPicPr>
        <p:blipFill>
          <a:blip r:embed="rId3">
            <a:extLst>
              <a:ext uri="{28A0092B-C50C-407E-A947-70E740481C1C}">
                <a14:useLocalDpi xmlns:a14="http://schemas.microsoft.com/office/drawing/2010/main" val="0"/>
              </a:ext>
            </a:extLst>
          </a:blip>
          <a:srcRect l="1170"/>
          <a:stretch>
            <a:fillRect/>
          </a:stretch>
        </p:blipFill>
        <p:spPr bwMode="auto">
          <a:xfrm>
            <a:off x="2889439" y="2015951"/>
            <a:ext cx="5247069" cy="43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098576" y="1456017"/>
            <a:ext cx="400978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组相联映像规则图如下图所示：</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sh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页脚占位符 4"/>
          <p:cNvSpPr>
            <a:spLocks noGrp="1"/>
          </p:cNvSpPr>
          <p:nvPr>
            <p:ph type="ftr" sz="quarter" idx="4294967295"/>
          </p:nvPr>
        </p:nvSpPr>
        <p:spPr bwMode="auto">
          <a:xfrm>
            <a:off x="5436235" y="6120165"/>
            <a:ext cx="3744101"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sp>
        <p:nvSpPr>
          <p:cNvPr id="15" name="文本框 14"/>
          <p:cNvSpPr txBox="1"/>
          <p:nvPr/>
        </p:nvSpPr>
        <p:spPr>
          <a:xfrm>
            <a:off x="1500181" y="1786362"/>
            <a:ext cx="7007366" cy="3185487"/>
          </a:xfrm>
          <a:prstGeom prst="rect">
            <a:avLst/>
          </a:prstGeom>
          <a:noFill/>
        </p:spPr>
        <p:txBody>
          <a:bodyPr wrap="square" rtlCol="0">
            <a:spAutoFit/>
          </a:bodyPr>
          <a:lstStyle/>
          <a:p>
            <a:pPr marL="0" indent="0" eaLnBrk="1" hangingPunct="1">
              <a:lnSpc>
                <a:spcPct val="150000"/>
              </a:lnSpc>
              <a:buSzPct val="70000"/>
              <a:buNone/>
            </a:pPr>
            <a:r>
              <a:rPr lang="zh-CN" altLang="en-US" sz="2000" b="1" dirty="0">
                <a:latin typeface="微软雅黑" panose="020B0503020204020204" pitchFamily="34" charset="-122"/>
                <a:ea typeface="微软雅黑" panose="020B0503020204020204" pitchFamily="34" charset="-122"/>
              </a:rPr>
              <a:t>讨论：</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a:latin typeface="微软雅黑" panose="020B0503020204020204" pitchFamily="34" charset="-122"/>
                <a:ea typeface="微软雅黑" panose="020B0503020204020204" pitchFamily="34" charset="-122"/>
              </a:rPr>
              <a:t>S=</a:t>
            </a:r>
            <a:r>
              <a:rPr lang="en-US" altLang="zh-CN" sz="2000" dirty="0" err="1">
                <a:latin typeface="微软雅黑" panose="020B0503020204020204" pitchFamily="34" charset="-122"/>
                <a:ea typeface="微软雅黑" panose="020B0503020204020204" pitchFamily="34" charset="-122"/>
              </a:rPr>
              <a:t>nv</a:t>
            </a:r>
            <a:r>
              <a:rPr lang="zh-CN" altLang="en-US" sz="2000" dirty="0">
                <a:latin typeface="微软雅黑" panose="020B0503020204020204" pitchFamily="34" charset="-122"/>
                <a:ea typeface="微软雅黑" panose="020B0503020204020204" pitchFamily="34" charset="-122"/>
              </a:rPr>
              <a:t>时，全相联映像；</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a:latin typeface="微软雅黑" panose="020B0503020204020204" pitchFamily="34" charset="-122"/>
                <a:ea typeface="微软雅黑" panose="020B0503020204020204" pitchFamily="34" charset="-122"/>
              </a:rPr>
              <a:t>S=0</a:t>
            </a:r>
            <a:r>
              <a:rPr lang="zh-CN" altLang="en-US" sz="2000" dirty="0">
                <a:latin typeface="微软雅黑" panose="020B0503020204020204" pitchFamily="34" charset="-122"/>
                <a:ea typeface="微软雅黑" panose="020B0503020204020204" pitchFamily="34" charset="-122"/>
              </a:rPr>
              <a:t>时，直接映像；</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pPr>
            <a:r>
              <a:rPr lang="zh-CN" altLang="en-US" sz="2000" dirty="0">
                <a:latin typeface="微软雅黑" panose="020B0503020204020204" pitchFamily="34" charset="-122"/>
                <a:ea typeface="微软雅黑" panose="020B0503020204020204" pitchFamily="34" charset="-122"/>
              </a:rPr>
              <a:t>当主存空间和</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空间确定时，</a:t>
            </a:r>
            <a:r>
              <a:rPr lang="en-US" altLang="zh-CN" sz="2000" dirty="0" err="1">
                <a:latin typeface="微软雅黑" panose="020B0503020204020204" pitchFamily="34" charset="-122"/>
                <a:ea typeface="微软雅黑" panose="020B0503020204020204" pitchFamily="34" charset="-122"/>
              </a:rPr>
              <a:t>q+s</a:t>
            </a:r>
            <a:r>
              <a:rPr lang="zh-CN" altLang="en-US" sz="2000" dirty="0">
                <a:latin typeface="微软雅黑" panose="020B0503020204020204" pitchFamily="34" charset="-122"/>
                <a:ea typeface="微软雅黑" panose="020B0503020204020204" pitchFamily="34" charset="-122"/>
              </a:rPr>
              <a:t>已确定；</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值大，组内页数多，冲突概率小，变换复杂；</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值小，组内页数少，冲突概率大，变换简单</a:t>
            </a:r>
            <a:r>
              <a:rPr lang="zh-CN" altLang="en-US" sz="2200" dirty="0">
                <a:latin typeface="微软雅黑" panose="020B0503020204020204" pitchFamily="34" charset="-122"/>
                <a:ea typeface="微软雅黑" panose="020B0503020204020204" pitchFamily="34" charset="-122"/>
              </a:rPr>
              <a:t>；  </a:t>
            </a:r>
            <a:endParaRPr lang="zh-CN" altLang="en-US" sz="2200" dirty="0">
              <a:latin typeface="微软雅黑" panose="020B0503020204020204" pitchFamily="34" charset="-122"/>
              <a:ea typeface="微软雅黑" panose="020B0503020204020204" pitchFamily="34" charset="-122"/>
            </a:endParaRPr>
          </a:p>
          <a:p>
            <a:endParaRPr lang="zh-CN" altLang="en-US" dirty="0"/>
          </a:p>
        </p:txBody>
      </p:sp>
      <p:sp>
        <p:nvSpPr>
          <p:cNvPr id="9"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grpSp>
        <p:nvGrpSpPr>
          <p:cNvPr id="14" name="组合 13"/>
          <p:cNvGrpSpPr/>
          <p:nvPr>
            <p:custDataLst>
              <p:tags r:id="rId3"/>
            </p:custDataLst>
          </p:nvPr>
        </p:nvGrpSpPr>
        <p:grpSpPr>
          <a:xfrm>
            <a:off x="8681243" y="2139329"/>
            <a:ext cx="2599369" cy="3341709"/>
            <a:chOff x="7554913" y="1268413"/>
            <a:chExt cx="3502025" cy="4502150"/>
          </a:xfrm>
        </p:grpSpPr>
        <p:sp>
          <p:nvSpPr>
            <p:cNvPr id="16" name="Freeform 19"/>
            <p:cNvSpPr>
              <a:spLocks noEditPoints="1" noChangeArrowheads="1"/>
            </p:cNvSpPr>
            <p:nvPr>
              <p:custDataLst>
                <p:tags r:id="rId4"/>
              </p:custDataLst>
            </p:nvPr>
          </p:nvSpPr>
          <p:spPr bwMode="auto">
            <a:xfrm>
              <a:off x="8680450" y="1462088"/>
              <a:ext cx="833438" cy="836612"/>
            </a:xfrm>
            <a:custGeom>
              <a:avLst/>
              <a:gdLst>
                <a:gd name="T0" fmla="*/ 641350 w 171"/>
                <a:gd name="T1" fmla="*/ 296296 h 171"/>
                <a:gd name="T2" fmla="*/ 630098 w 171"/>
                <a:gd name="T3" fmla="*/ 288795 h 171"/>
                <a:gd name="T4" fmla="*/ 570089 w 171"/>
                <a:gd name="T5" fmla="*/ 243788 h 171"/>
                <a:gd name="T6" fmla="*/ 618846 w 171"/>
                <a:gd name="T7" fmla="*/ 202532 h 171"/>
                <a:gd name="T8" fmla="*/ 603844 w 171"/>
                <a:gd name="T9" fmla="*/ 195030 h 171"/>
                <a:gd name="T10" fmla="*/ 532583 w 171"/>
                <a:gd name="T11" fmla="*/ 168776 h 171"/>
                <a:gd name="T12" fmla="*/ 570089 w 171"/>
                <a:gd name="T13" fmla="*/ 120019 h 171"/>
                <a:gd name="T14" fmla="*/ 551336 w 171"/>
                <a:gd name="T15" fmla="*/ 112518 h 171"/>
                <a:gd name="T16" fmla="*/ 476324 w 171"/>
                <a:gd name="T17" fmla="*/ 112518 h 171"/>
                <a:gd name="T18" fmla="*/ 495077 w 171"/>
                <a:gd name="T19" fmla="*/ 56259 h 171"/>
                <a:gd name="T20" fmla="*/ 476324 w 171"/>
                <a:gd name="T21" fmla="*/ 52508 h 171"/>
                <a:gd name="T22" fmla="*/ 405063 w 171"/>
                <a:gd name="T23" fmla="*/ 75012 h 171"/>
                <a:gd name="T24" fmla="*/ 405063 w 171"/>
                <a:gd name="T25" fmla="*/ 18753 h 171"/>
                <a:gd name="T26" fmla="*/ 386310 w 171"/>
                <a:gd name="T27" fmla="*/ 15002 h 171"/>
                <a:gd name="T28" fmla="*/ 322550 w 171"/>
                <a:gd name="T29" fmla="*/ 60009 h 171"/>
                <a:gd name="T30" fmla="*/ 296296 w 171"/>
                <a:gd name="T31" fmla="*/ 0 h 171"/>
                <a:gd name="T32" fmla="*/ 288795 w 171"/>
                <a:gd name="T33" fmla="*/ 11252 h 171"/>
                <a:gd name="T34" fmla="*/ 243788 w 171"/>
                <a:gd name="T35" fmla="*/ 71261 h 171"/>
                <a:gd name="T36" fmla="*/ 198781 w 171"/>
                <a:gd name="T37" fmla="*/ 22504 h 171"/>
                <a:gd name="T38" fmla="*/ 195030 w 171"/>
                <a:gd name="T39" fmla="*/ 37506 h 171"/>
                <a:gd name="T40" fmla="*/ 168776 w 171"/>
                <a:gd name="T41" fmla="*/ 108767 h 171"/>
                <a:gd name="T42" fmla="*/ 112518 w 171"/>
                <a:gd name="T43" fmla="*/ 75012 h 171"/>
                <a:gd name="T44" fmla="*/ 112518 w 171"/>
                <a:gd name="T45" fmla="*/ 90014 h 171"/>
                <a:gd name="T46" fmla="*/ 112518 w 171"/>
                <a:gd name="T47" fmla="*/ 165026 h 171"/>
                <a:gd name="T48" fmla="*/ 48758 w 171"/>
                <a:gd name="T49" fmla="*/ 150023 h 171"/>
                <a:gd name="T50" fmla="*/ 52508 w 171"/>
                <a:gd name="T51" fmla="*/ 165026 h 171"/>
                <a:gd name="T52" fmla="*/ 75012 w 171"/>
                <a:gd name="T53" fmla="*/ 236287 h 171"/>
                <a:gd name="T54" fmla="*/ 7501 w 171"/>
                <a:gd name="T55" fmla="*/ 243788 h 171"/>
                <a:gd name="T56" fmla="*/ 15002 w 171"/>
                <a:gd name="T57" fmla="*/ 255040 h 171"/>
                <a:gd name="T58" fmla="*/ 60009 w 171"/>
                <a:gd name="T59" fmla="*/ 315049 h 171"/>
                <a:gd name="T60" fmla="*/ 0 w 171"/>
                <a:gd name="T61" fmla="*/ 341303 h 171"/>
                <a:gd name="T62" fmla="*/ 11252 w 171"/>
                <a:gd name="T63" fmla="*/ 352555 h 171"/>
                <a:gd name="T64" fmla="*/ 71261 w 171"/>
                <a:gd name="T65" fmla="*/ 397562 h 171"/>
                <a:gd name="T66" fmla="*/ 22504 w 171"/>
                <a:gd name="T67" fmla="*/ 435068 h 171"/>
                <a:gd name="T68" fmla="*/ 37506 w 171"/>
                <a:gd name="T69" fmla="*/ 446320 h 171"/>
                <a:gd name="T70" fmla="*/ 108767 w 171"/>
                <a:gd name="T71" fmla="*/ 468823 h 171"/>
                <a:gd name="T72" fmla="*/ 71261 w 171"/>
                <a:gd name="T73" fmla="*/ 521331 h 171"/>
                <a:gd name="T74" fmla="*/ 90014 w 171"/>
                <a:gd name="T75" fmla="*/ 528832 h 171"/>
                <a:gd name="T76" fmla="*/ 165026 w 171"/>
                <a:gd name="T77" fmla="*/ 528832 h 171"/>
                <a:gd name="T78" fmla="*/ 146273 w 171"/>
                <a:gd name="T79" fmla="*/ 585091 h 171"/>
                <a:gd name="T80" fmla="*/ 165026 w 171"/>
                <a:gd name="T81" fmla="*/ 588842 h 171"/>
                <a:gd name="T82" fmla="*/ 236287 w 171"/>
                <a:gd name="T83" fmla="*/ 566338 h 171"/>
                <a:gd name="T84" fmla="*/ 236287 w 171"/>
                <a:gd name="T85" fmla="*/ 622597 h 171"/>
                <a:gd name="T86" fmla="*/ 255040 w 171"/>
                <a:gd name="T87" fmla="*/ 622597 h 171"/>
                <a:gd name="T88" fmla="*/ 318800 w 171"/>
                <a:gd name="T89" fmla="*/ 581341 h 171"/>
                <a:gd name="T90" fmla="*/ 341303 w 171"/>
                <a:gd name="T91" fmla="*/ 641350 h 171"/>
                <a:gd name="T92" fmla="*/ 352555 w 171"/>
                <a:gd name="T93" fmla="*/ 630098 h 171"/>
                <a:gd name="T94" fmla="*/ 360056 w 171"/>
                <a:gd name="T95" fmla="*/ 577590 h 171"/>
                <a:gd name="T96" fmla="*/ 427567 w 171"/>
                <a:gd name="T97" fmla="*/ 611345 h 171"/>
                <a:gd name="T98" fmla="*/ 446320 w 171"/>
                <a:gd name="T99" fmla="*/ 607595 h 171"/>
                <a:gd name="T100" fmla="*/ 438818 w 171"/>
                <a:gd name="T101" fmla="*/ 551336 h 171"/>
                <a:gd name="T102" fmla="*/ 513830 w 171"/>
                <a:gd name="T103" fmla="*/ 562588 h 171"/>
                <a:gd name="T104" fmla="*/ 532583 w 171"/>
                <a:gd name="T105" fmla="*/ 558837 h 171"/>
                <a:gd name="T106" fmla="*/ 506329 w 171"/>
                <a:gd name="T107" fmla="*/ 502578 h 171"/>
                <a:gd name="T108" fmla="*/ 577590 w 171"/>
                <a:gd name="T109" fmla="*/ 491327 h 171"/>
                <a:gd name="T110" fmla="*/ 596343 w 171"/>
                <a:gd name="T111" fmla="*/ 483825 h 171"/>
                <a:gd name="T112" fmla="*/ 551336 w 171"/>
                <a:gd name="T113" fmla="*/ 438818 h 171"/>
                <a:gd name="T114" fmla="*/ 618846 w 171"/>
                <a:gd name="T115" fmla="*/ 405063 h 171"/>
                <a:gd name="T116" fmla="*/ 633849 w 171"/>
                <a:gd name="T117" fmla="*/ 393811 h 171"/>
                <a:gd name="T118" fmla="*/ 577590 w 171"/>
                <a:gd name="T119" fmla="*/ 360056 h 171"/>
                <a:gd name="T120" fmla="*/ 630098 w 171"/>
                <a:gd name="T121" fmla="*/ 307548 h 171"/>
                <a:gd name="T122" fmla="*/ 262541 w 171"/>
                <a:gd name="T123" fmla="*/ 318800 h 171"/>
                <a:gd name="T124" fmla="*/ 378809 w 171"/>
                <a:gd name="T125" fmla="*/ 318800 h 1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171"/>
                <a:gd name="T191" fmla="*/ 171 w 171"/>
                <a:gd name="T192" fmla="*/ 171 h 1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accent3"/>
            </a:solidFill>
            <a:ln>
              <a:noFill/>
            </a:ln>
          </p:spPr>
          <p:txBody>
            <a:bodyPr/>
            <a:lstStyle/>
            <a:p>
              <a:pPr defTabSz="685800"/>
              <a:endParaRPr lang="en-GB" sz="1275" kern="0">
                <a:solidFill>
                  <a:srgbClr val="5C5C5C"/>
                </a:solidFill>
                <a:sym typeface="Arial" panose="020B0604020202020204" pitchFamily="34" charset="0"/>
              </a:endParaRPr>
            </a:p>
          </p:txBody>
        </p:sp>
        <p:sp>
          <p:nvSpPr>
            <p:cNvPr id="17" name="Freeform 20"/>
            <p:cNvSpPr>
              <a:spLocks noEditPoints="1" noChangeArrowheads="1"/>
            </p:cNvSpPr>
            <p:nvPr>
              <p:custDataLst>
                <p:tags r:id="rId5"/>
              </p:custDataLst>
            </p:nvPr>
          </p:nvSpPr>
          <p:spPr bwMode="auto">
            <a:xfrm>
              <a:off x="9428163" y="1268413"/>
              <a:ext cx="590550" cy="593725"/>
            </a:xfrm>
            <a:custGeom>
              <a:avLst/>
              <a:gdLst>
                <a:gd name="T0" fmla="*/ 454025 w 121"/>
                <a:gd name="T1" fmla="*/ 210127 h 121"/>
                <a:gd name="T2" fmla="*/ 446520 w 121"/>
                <a:gd name="T3" fmla="*/ 202623 h 121"/>
                <a:gd name="T4" fmla="*/ 405245 w 121"/>
                <a:gd name="T5" fmla="*/ 172605 h 121"/>
                <a:gd name="T6" fmla="*/ 439016 w 121"/>
                <a:gd name="T7" fmla="*/ 142586 h 121"/>
                <a:gd name="T8" fmla="*/ 431511 w 121"/>
                <a:gd name="T9" fmla="*/ 138834 h 121"/>
                <a:gd name="T10" fmla="*/ 378980 w 121"/>
                <a:gd name="T11" fmla="*/ 120073 h 121"/>
                <a:gd name="T12" fmla="*/ 405245 w 121"/>
                <a:gd name="T13" fmla="*/ 86302 h 121"/>
                <a:gd name="T14" fmla="*/ 393989 w 121"/>
                <a:gd name="T15" fmla="*/ 78798 h 121"/>
                <a:gd name="T16" fmla="*/ 337705 w 121"/>
                <a:gd name="T17" fmla="*/ 78798 h 121"/>
                <a:gd name="T18" fmla="*/ 352714 w 121"/>
                <a:gd name="T19" fmla="*/ 41275 h 121"/>
                <a:gd name="T20" fmla="*/ 337705 w 121"/>
                <a:gd name="T21" fmla="*/ 37523 h 121"/>
                <a:gd name="T22" fmla="*/ 288925 w 121"/>
                <a:gd name="T23" fmla="*/ 52532 h 121"/>
                <a:gd name="T24" fmla="*/ 288925 w 121"/>
                <a:gd name="T25" fmla="*/ 11257 h 121"/>
                <a:gd name="T26" fmla="*/ 273916 w 121"/>
                <a:gd name="T27" fmla="*/ 11257 h 121"/>
                <a:gd name="T28" fmla="*/ 228889 w 121"/>
                <a:gd name="T29" fmla="*/ 41275 h 121"/>
                <a:gd name="T30" fmla="*/ 210127 w 121"/>
                <a:gd name="T31" fmla="*/ 0 h 121"/>
                <a:gd name="T32" fmla="*/ 206375 w 121"/>
                <a:gd name="T33" fmla="*/ 7505 h 121"/>
                <a:gd name="T34" fmla="*/ 172605 w 121"/>
                <a:gd name="T35" fmla="*/ 48780 h 121"/>
                <a:gd name="T36" fmla="*/ 142586 w 121"/>
                <a:gd name="T37" fmla="*/ 15009 h 121"/>
                <a:gd name="T38" fmla="*/ 138834 w 121"/>
                <a:gd name="T39" fmla="*/ 26266 h 121"/>
                <a:gd name="T40" fmla="*/ 120073 w 121"/>
                <a:gd name="T41" fmla="*/ 75045 h 121"/>
                <a:gd name="T42" fmla="*/ 82550 w 121"/>
                <a:gd name="T43" fmla="*/ 52532 h 121"/>
                <a:gd name="T44" fmla="*/ 78798 w 121"/>
                <a:gd name="T45" fmla="*/ 63789 h 121"/>
                <a:gd name="T46" fmla="*/ 78798 w 121"/>
                <a:gd name="T47" fmla="*/ 116320 h 121"/>
                <a:gd name="T48" fmla="*/ 33770 w 121"/>
                <a:gd name="T49" fmla="*/ 105064 h 121"/>
                <a:gd name="T50" fmla="*/ 37523 w 121"/>
                <a:gd name="T51" fmla="*/ 116320 h 121"/>
                <a:gd name="T52" fmla="*/ 52532 w 121"/>
                <a:gd name="T53" fmla="*/ 168852 h 121"/>
                <a:gd name="T54" fmla="*/ 7505 w 121"/>
                <a:gd name="T55" fmla="*/ 172605 h 121"/>
                <a:gd name="T56" fmla="*/ 11257 w 121"/>
                <a:gd name="T57" fmla="*/ 180109 h 121"/>
                <a:gd name="T58" fmla="*/ 41275 w 121"/>
                <a:gd name="T59" fmla="*/ 225136 h 121"/>
                <a:gd name="T60" fmla="*/ 0 w 121"/>
                <a:gd name="T61" fmla="*/ 243898 h 121"/>
                <a:gd name="T62" fmla="*/ 7505 w 121"/>
                <a:gd name="T63" fmla="*/ 251402 h 121"/>
                <a:gd name="T64" fmla="*/ 52532 w 121"/>
                <a:gd name="T65" fmla="*/ 281420 h 121"/>
                <a:gd name="T66" fmla="*/ 15009 w 121"/>
                <a:gd name="T67" fmla="*/ 311439 h 121"/>
                <a:gd name="T68" fmla="*/ 26266 w 121"/>
                <a:gd name="T69" fmla="*/ 315191 h 121"/>
                <a:gd name="T70" fmla="*/ 75045 w 121"/>
                <a:gd name="T71" fmla="*/ 333952 h 121"/>
                <a:gd name="T72" fmla="*/ 52532 w 121"/>
                <a:gd name="T73" fmla="*/ 367723 h 121"/>
                <a:gd name="T74" fmla="*/ 63789 w 121"/>
                <a:gd name="T75" fmla="*/ 375227 h 121"/>
                <a:gd name="T76" fmla="*/ 116320 w 121"/>
                <a:gd name="T77" fmla="*/ 375227 h 121"/>
                <a:gd name="T78" fmla="*/ 105064 w 121"/>
                <a:gd name="T79" fmla="*/ 412750 h 121"/>
                <a:gd name="T80" fmla="*/ 116320 w 121"/>
                <a:gd name="T81" fmla="*/ 420255 h 121"/>
                <a:gd name="T82" fmla="*/ 168852 w 121"/>
                <a:gd name="T83" fmla="*/ 401493 h 121"/>
                <a:gd name="T84" fmla="*/ 168852 w 121"/>
                <a:gd name="T85" fmla="*/ 442768 h 121"/>
                <a:gd name="T86" fmla="*/ 183861 w 121"/>
                <a:gd name="T87" fmla="*/ 442768 h 121"/>
                <a:gd name="T88" fmla="*/ 225136 w 121"/>
                <a:gd name="T89" fmla="*/ 412750 h 121"/>
                <a:gd name="T90" fmla="*/ 243898 w 121"/>
                <a:gd name="T91" fmla="*/ 454025 h 121"/>
                <a:gd name="T92" fmla="*/ 251402 w 121"/>
                <a:gd name="T93" fmla="*/ 446520 h 121"/>
                <a:gd name="T94" fmla="*/ 255155 w 121"/>
                <a:gd name="T95" fmla="*/ 408998 h 121"/>
                <a:gd name="T96" fmla="*/ 303934 w 121"/>
                <a:gd name="T97" fmla="*/ 435264 h 121"/>
                <a:gd name="T98" fmla="*/ 318943 w 121"/>
                <a:gd name="T99" fmla="*/ 431511 h 121"/>
                <a:gd name="T100" fmla="*/ 311439 w 121"/>
                <a:gd name="T101" fmla="*/ 390236 h 121"/>
                <a:gd name="T102" fmla="*/ 363970 w 121"/>
                <a:gd name="T103" fmla="*/ 401493 h 121"/>
                <a:gd name="T104" fmla="*/ 378980 w 121"/>
                <a:gd name="T105" fmla="*/ 397741 h 121"/>
                <a:gd name="T106" fmla="*/ 360218 w 121"/>
                <a:gd name="T107" fmla="*/ 356466 h 121"/>
                <a:gd name="T108" fmla="*/ 412750 w 121"/>
                <a:gd name="T109" fmla="*/ 348961 h 121"/>
                <a:gd name="T110" fmla="*/ 424007 w 121"/>
                <a:gd name="T111" fmla="*/ 345209 h 121"/>
                <a:gd name="T112" fmla="*/ 393989 w 121"/>
                <a:gd name="T113" fmla="*/ 311439 h 121"/>
                <a:gd name="T114" fmla="*/ 439016 w 121"/>
                <a:gd name="T115" fmla="*/ 288925 h 121"/>
                <a:gd name="T116" fmla="*/ 450273 w 121"/>
                <a:gd name="T117" fmla="*/ 281420 h 121"/>
                <a:gd name="T118" fmla="*/ 408998 w 121"/>
                <a:gd name="T119" fmla="*/ 255155 h 121"/>
                <a:gd name="T120" fmla="*/ 450273 w 121"/>
                <a:gd name="T121" fmla="*/ 217632 h 121"/>
                <a:gd name="T122" fmla="*/ 187614 w 121"/>
                <a:gd name="T123" fmla="*/ 228889 h 121"/>
                <a:gd name="T124" fmla="*/ 270164 w 121"/>
                <a:gd name="T125" fmla="*/ 228889 h 1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
                <a:gd name="T190" fmla="*/ 0 h 121"/>
                <a:gd name="T191" fmla="*/ 121 w 121"/>
                <a:gd name="T192" fmla="*/ 121 h 1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accent2"/>
            </a:solidFill>
            <a:ln>
              <a:noFill/>
            </a:ln>
          </p:spPr>
          <p:txBody>
            <a:bodyPr/>
            <a:lstStyle/>
            <a:p>
              <a:pPr defTabSz="685800"/>
              <a:endParaRPr lang="en-GB" sz="1275" kern="0">
                <a:solidFill>
                  <a:srgbClr val="5C5C5C"/>
                </a:solidFill>
                <a:sym typeface="Arial" panose="020B0604020202020204" pitchFamily="34" charset="0"/>
              </a:endParaRPr>
            </a:p>
          </p:txBody>
        </p:sp>
        <p:sp>
          <p:nvSpPr>
            <p:cNvPr id="18" name="Oval 21"/>
            <p:cNvSpPr>
              <a:spLocks noChangeArrowheads="1"/>
            </p:cNvSpPr>
            <p:nvPr>
              <p:custDataLst>
                <p:tags r:id="rId6"/>
              </p:custDataLst>
            </p:nvPr>
          </p:nvSpPr>
          <p:spPr bwMode="auto">
            <a:xfrm>
              <a:off x="9788525" y="2327275"/>
              <a:ext cx="223838" cy="223838"/>
            </a:xfrm>
            <a:prstGeom prst="ellipse">
              <a:avLst/>
            </a:prstGeom>
            <a:solidFill>
              <a:schemeClr val="accent3"/>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19" name="Oval 22"/>
            <p:cNvSpPr>
              <a:spLocks noChangeArrowheads="1"/>
            </p:cNvSpPr>
            <p:nvPr>
              <p:custDataLst>
                <p:tags r:id="rId7"/>
              </p:custDataLst>
            </p:nvPr>
          </p:nvSpPr>
          <p:spPr bwMode="auto">
            <a:xfrm>
              <a:off x="8851900" y="2759075"/>
              <a:ext cx="150813" cy="155575"/>
            </a:xfrm>
            <a:prstGeom prst="ellipse">
              <a:avLst/>
            </a:prstGeom>
            <a:solidFill>
              <a:schemeClr val="accent3"/>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20" name="Freeform 23"/>
            <p:cNvSpPr>
              <a:spLocks noEditPoints="1" noChangeArrowheads="1"/>
            </p:cNvSpPr>
            <p:nvPr>
              <p:custDataLst>
                <p:tags r:id="rId8"/>
              </p:custDataLst>
            </p:nvPr>
          </p:nvSpPr>
          <p:spPr bwMode="auto">
            <a:xfrm>
              <a:off x="7554913" y="2298700"/>
              <a:ext cx="3502025" cy="3471863"/>
            </a:xfrm>
            <a:custGeom>
              <a:avLst/>
              <a:gdLst>
                <a:gd name="T0" fmla="*/ 2268667 w 718"/>
                <a:gd name="T1" fmla="*/ 75009 h 709"/>
                <a:gd name="T2" fmla="*/ 2257417 w 718"/>
                <a:gd name="T3" fmla="*/ 217526 h 709"/>
                <a:gd name="T4" fmla="*/ 2201169 w 718"/>
                <a:gd name="T5" fmla="*/ 348791 h 709"/>
                <a:gd name="T6" fmla="*/ 2111172 w 718"/>
                <a:gd name="T7" fmla="*/ 453803 h 709"/>
                <a:gd name="T8" fmla="*/ 1987427 w 718"/>
                <a:gd name="T9" fmla="*/ 528812 h 709"/>
                <a:gd name="T10" fmla="*/ 1848682 w 718"/>
                <a:gd name="T11" fmla="*/ 558816 h 709"/>
                <a:gd name="T12" fmla="*/ 1709937 w 718"/>
                <a:gd name="T13" fmla="*/ 551315 h 709"/>
                <a:gd name="T14" fmla="*/ 1574942 w 718"/>
                <a:gd name="T15" fmla="*/ 502559 h 709"/>
                <a:gd name="T16" fmla="*/ 1466196 w 718"/>
                <a:gd name="T17" fmla="*/ 412549 h 709"/>
                <a:gd name="T18" fmla="*/ 1391199 w 718"/>
                <a:gd name="T19" fmla="*/ 292534 h 709"/>
                <a:gd name="T20" fmla="*/ 1353700 w 718"/>
                <a:gd name="T21" fmla="*/ 157519 h 709"/>
                <a:gd name="T22" fmla="*/ 1361200 w 718"/>
                <a:gd name="T23" fmla="*/ 15002 h 709"/>
                <a:gd name="T24" fmla="*/ 254991 w 718"/>
                <a:gd name="T25" fmla="*/ 828848 h 709"/>
                <a:gd name="T26" fmla="*/ 607478 w 718"/>
                <a:gd name="T27" fmla="*/ 1927727 h 709"/>
                <a:gd name="T28" fmla="*/ 1252454 w 718"/>
                <a:gd name="T29" fmla="*/ 660078 h 709"/>
                <a:gd name="T30" fmla="*/ 1166207 w 718"/>
                <a:gd name="T31" fmla="*/ 708833 h 709"/>
                <a:gd name="T32" fmla="*/ 1079960 w 718"/>
                <a:gd name="T33" fmla="*/ 738837 h 709"/>
                <a:gd name="T34" fmla="*/ 967464 w 718"/>
                <a:gd name="T35" fmla="*/ 720085 h 709"/>
                <a:gd name="T36" fmla="*/ 877468 w 718"/>
                <a:gd name="T37" fmla="*/ 678830 h 709"/>
                <a:gd name="T38" fmla="*/ 802470 w 718"/>
                <a:gd name="T39" fmla="*/ 615072 h 709"/>
                <a:gd name="T40" fmla="*/ 753722 w 718"/>
                <a:gd name="T41" fmla="*/ 528812 h 709"/>
                <a:gd name="T42" fmla="*/ 731223 w 718"/>
                <a:gd name="T43" fmla="*/ 435051 h 709"/>
                <a:gd name="T44" fmla="*/ 738723 w 718"/>
                <a:gd name="T45" fmla="*/ 333789 h 709"/>
                <a:gd name="T46" fmla="*/ 776221 w 718"/>
                <a:gd name="T47" fmla="*/ 240028 h 709"/>
                <a:gd name="T48" fmla="*/ 843719 w 718"/>
                <a:gd name="T49" fmla="*/ 161269 h 709"/>
                <a:gd name="T50" fmla="*/ 933716 w 718"/>
                <a:gd name="T51" fmla="*/ 108763 h 709"/>
                <a:gd name="T52" fmla="*/ 1031212 w 718"/>
                <a:gd name="T53" fmla="*/ 86260 h 709"/>
                <a:gd name="T54" fmla="*/ 1143708 w 718"/>
                <a:gd name="T55" fmla="*/ 105012 h 709"/>
                <a:gd name="T56" fmla="*/ 1233705 w 718"/>
                <a:gd name="T57" fmla="*/ 142517 h 709"/>
                <a:gd name="T58" fmla="*/ 1308702 w 718"/>
                <a:gd name="T59" fmla="*/ 206274 h 709"/>
                <a:gd name="T60" fmla="*/ 1357450 w 718"/>
                <a:gd name="T61" fmla="*/ 292534 h 709"/>
                <a:gd name="T62" fmla="*/ 1379949 w 718"/>
                <a:gd name="T63" fmla="*/ 390046 h 709"/>
                <a:gd name="T64" fmla="*/ 1372450 w 718"/>
                <a:gd name="T65" fmla="*/ 491308 h 709"/>
                <a:gd name="T66" fmla="*/ 1334951 w 718"/>
                <a:gd name="T67" fmla="*/ 585069 h 709"/>
                <a:gd name="T68" fmla="*/ 1267453 w 718"/>
                <a:gd name="T69" fmla="*/ 660078 h 709"/>
                <a:gd name="T70" fmla="*/ 1691188 w 718"/>
                <a:gd name="T71" fmla="*/ 780092 h 709"/>
                <a:gd name="T72" fmla="*/ 1664939 w 718"/>
                <a:gd name="T73" fmla="*/ 840099 h 709"/>
                <a:gd name="T74" fmla="*/ 1623690 w 718"/>
                <a:gd name="T75" fmla="*/ 888855 h 709"/>
                <a:gd name="T76" fmla="*/ 1567442 w 718"/>
                <a:gd name="T77" fmla="*/ 926359 h 709"/>
                <a:gd name="T78" fmla="*/ 1503695 w 718"/>
                <a:gd name="T79" fmla="*/ 941361 h 709"/>
                <a:gd name="T80" fmla="*/ 1436197 w 718"/>
                <a:gd name="T81" fmla="*/ 937610 h 709"/>
                <a:gd name="T82" fmla="*/ 1376199 w 718"/>
                <a:gd name="T83" fmla="*/ 911357 h 709"/>
                <a:gd name="T84" fmla="*/ 1323701 w 718"/>
                <a:gd name="T85" fmla="*/ 870102 h 709"/>
                <a:gd name="T86" fmla="*/ 1286203 w 718"/>
                <a:gd name="T87" fmla="*/ 813846 h 709"/>
                <a:gd name="T88" fmla="*/ 1271203 w 718"/>
                <a:gd name="T89" fmla="*/ 750088 h 709"/>
                <a:gd name="T90" fmla="*/ 1274953 w 718"/>
                <a:gd name="T91" fmla="*/ 686331 h 709"/>
                <a:gd name="T92" fmla="*/ 1297452 w 718"/>
                <a:gd name="T93" fmla="*/ 622573 h 709"/>
                <a:gd name="T94" fmla="*/ 1338701 w 718"/>
                <a:gd name="T95" fmla="*/ 573818 h 709"/>
                <a:gd name="T96" fmla="*/ 1394949 w 718"/>
                <a:gd name="T97" fmla="*/ 536313 h 709"/>
                <a:gd name="T98" fmla="*/ 1458696 w 718"/>
                <a:gd name="T99" fmla="*/ 517561 h 709"/>
                <a:gd name="T100" fmla="*/ 1526194 w 718"/>
                <a:gd name="T101" fmla="*/ 521311 h 709"/>
                <a:gd name="T102" fmla="*/ 1586192 w 718"/>
                <a:gd name="T103" fmla="*/ 547564 h 709"/>
                <a:gd name="T104" fmla="*/ 1638690 w 718"/>
                <a:gd name="T105" fmla="*/ 588819 h 709"/>
                <a:gd name="T106" fmla="*/ 1672439 w 718"/>
                <a:gd name="T107" fmla="*/ 645076 h 709"/>
                <a:gd name="T108" fmla="*/ 1691188 w 718"/>
                <a:gd name="T109" fmla="*/ 708833 h 7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18"/>
                <a:gd name="T166" fmla="*/ 0 h 709"/>
                <a:gd name="T167" fmla="*/ 718 w 718"/>
                <a:gd name="T168" fmla="*/ 709 h 7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accent1"/>
            </a:solidFill>
            <a:ln>
              <a:noFill/>
            </a:ln>
          </p:spPr>
          <p:txBody>
            <a:bodyPr/>
            <a:lstStyle/>
            <a:p>
              <a:pPr defTabSz="685800"/>
              <a:endParaRPr lang="en-GB" sz="1275" kern="0" dirty="0">
                <a:solidFill>
                  <a:srgbClr val="5C5C5C"/>
                </a:solidFill>
                <a:sym typeface="Arial" panose="020B0604020202020204" pitchFamily="34" charset="0"/>
              </a:endParaRPr>
            </a:p>
          </p:txBody>
        </p:sp>
        <p:sp>
          <p:nvSpPr>
            <p:cNvPr id="21" name="Oval 24"/>
            <p:cNvSpPr>
              <a:spLocks noChangeArrowheads="1"/>
            </p:cNvSpPr>
            <p:nvPr>
              <p:custDataLst>
                <p:tags r:id="rId9"/>
              </p:custDataLst>
            </p:nvPr>
          </p:nvSpPr>
          <p:spPr bwMode="auto">
            <a:xfrm>
              <a:off x="9428163" y="3198813"/>
              <a:ext cx="100012" cy="103187"/>
            </a:xfrm>
            <a:prstGeom prst="ellipse">
              <a:avLst/>
            </a:prstGeom>
            <a:solidFill>
              <a:schemeClr val="accent1">
                <a:lumMod val="60000"/>
                <a:lumOff val="4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22" name="Freeform 25"/>
            <p:cNvSpPr>
              <a:spLocks noChangeArrowheads="1"/>
            </p:cNvSpPr>
            <p:nvPr>
              <p:custDataLst>
                <p:tags r:id="rId10"/>
              </p:custDataLst>
            </p:nvPr>
          </p:nvSpPr>
          <p:spPr bwMode="auto">
            <a:xfrm>
              <a:off x="9310688" y="1831975"/>
              <a:ext cx="1155700" cy="466725"/>
            </a:xfrm>
            <a:custGeom>
              <a:avLst/>
              <a:gdLst>
                <a:gd name="T0" fmla="*/ 817730 w 237"/>
                <a:gd name="T1" fmla="*/ 357188 h 95"/>
                <a:gd name="T2" fmla="*/ 813979 w 237"/>
                <a:gd name="T3" fmla="*/ 353428 h 95"/>
                <a:gd name="T4" fmla="*/ 877747 w 237"/>
                <a:gd name="T5" fmla="*/ 308310 h 95"/>
                <a:gd name="T6" fmla="*/ 889000 w 237"/>
                <a:gd name="T7" fmla="*/ 297030 h 95"/>
                <a:gd name="T8" fmla="*/ 885249 w 237"/>
                <a:gd name="T9" fmla="*/ 289510 h 95"/>
                <a:gd name="T10" fmla="*/ 866494 w 237"/>
                <a:gd name="T11" fmla="*/ 281991 h 95"/>
                <a:gd name="T12" fmla="*/ 791473 w 237"/>
                <a:gd name="T13" fmla="*/ 293270 h 95"/>
                <a:gd name="T14" fmla="*/ 761464 w 237"/>
                <a:gd name="T15" fmla="*/ 248152 h 95"/>
                <a:gd name="T16" fmla="*/ 810228 w 237"/>
                <a:gd name="T17" fmla="*/ 184234 h 95"/>
                <a:gd name="T18" fmla="*/ 813979 w 237"/>
                <a:gd name="T19" fmla="*/ 172954 h 95"/>
                <a:gd name="T20" fmla="*/ 810228 w 237"/>
                <a:gd name="T21" fmla="*/ 165434 h 95"/>
                <a:gd name="T22" fmla="*/ 791473 w 237"/>
                <a:gd name="T23" fmla="*/ 161675 h 95"/>
                <a:gd name="T24" fmla="*/ 720203 w 237"/>
                <a:gd name="T25" fmla="*/ 199273 h 95"/>
                <a:gd name="T26" fmla="*/ 678941 w 237"/>
                <a:gd name="T27" fmla="*/ 161675 h 95"/>
                <a:gd name="T28" fmla="*/ 705198 w 237"/>
                <a:gd name="T29" fmla="*/ 90237 h 95"/>
                <a:gd name="T30" fmla="*/ 708949 w 237"/>
                <a:gd name="T31" fmla="*/ 82717 h 95"/>
                <a:gd name="T32" fmla="*/ 701447 w 237"/>
                <a:gd name="T33" fmla="*/ 67678 h 95"/>
                <a:gd name="T34" fmla="*/ 678941 w 237"/>
                <a:gd name="T35" fmla="*/ 75197 h 95"/>
                <a:gd name="T36" fmla="*/ 626426 w 237"/>
                <a:gd name="T37" fmla="*/ 127836 h 95"/>
                <a:gd name="T38" fmla="*/ 573911 w 237"/>
                <a:gd name="T39" fmla="*/ 105276 h 95"/>
                <a:gd name="T40" fmla="*/ 577662 w 237"/>
                <a:gd name="T41" fmla="*/ 30079 h 95"/>
                <a:gd name="T42" fmla="*/ 577662 w 237"/>
                <a:gd name="T43" fmla="*/ 26319 h 95"/>
                <a:gd name="T44" fmla="*/ 566409 w 237"/>
                <a:gd name="T45" fmla="*/ 11280 h 95"/>
                <a:gd name="T46" fmla="*/ 547654 w 237"/>
                <a:gd name="T47" fmla="*/ 22559 h 95"/>
                <a:gd name="T48" fmla="*/ 513895 w 237"/>
                <a:gd name="T49" fmla="*/ 90237 h 95"/>
                <a:gd name="T50" fmla="*/ 457629 w 237"/>
                <a:gd name="T51" fmla="*/ 86477 h 95"/>
                <a:gd name="T52" fmla="*/ 435122 w 237"/>
                <a:gd name="T53" fmla="*/ 15039 h 95"/>
                <a:gd name="T54" fmla="*/ 420118 w 237"/>
                <a:gd name="T55" fmla="*/ 0 h 95"/>
                <a:gd name="T56" fmla="*/ 405114 w 237"/>
                <a:gd name="T57" fmla="*/ 15039 h 95"/>
                <a:gd name="T58" fmla="*/ 405114 w 237"/>
                <a:gd name="T59" fmla="*/ 15039 h 95"/>
                <a:gd name="T60" fmla="*/ 393861 w 237"/>
                <a:gd name="T61" fmla="*/ 90237 h 95"/>
                <a:gd name="T62" fmla="*/ 341346 w 237"/>
                <a:gd name="T63" fmla="*/ 105276 h 95"/>
                <a:gd name="T64" fmla="*/ 296333 w 237"/>
                <a:gd name="T65" fmla="*/ 41359 h 95"/>
                <a:gd name="T66" fmla="*/ 277578 w 237"/>
                <a:gd name="T67" fmla="*/ 33839 h 95"/>
                <a:gd name="T68" fmla="*/ 266325 w 237"/>
                <a:gd name="T69" fmla="*/ 45118 h 95"/>
                <a:gd name="T70" fmla="*/ 270076 w 237"/>
                <a:gd name="T71" fmla="*/ 52638 h 95"/>
                <a:gd name="T72" fmla="*/ 281329 w 237"/>
                <a:gd name="T73" fmla="*/ 127836 h 95"/>
                <a:gd name="T74" fmla="*/ 236316 w 237"/>
                <a:gd name="T75" fmla="*/ 157915 h 95"/>
                <a:gd name="T76" fmla="*/ 172549 w 237"/>
                <a:gd name="T77" fmla="*/ 109036 h 95"/>
                <a:gd name="T78" fmla="*/ 153793 w 237"/>
                <a:gd name="T79" fmla="*/ 109036 h 95"/>
                <a:gd name="T80" fmla="*/ 146291 w 237"/>
                <a:gd name="T81" fmla="*/ 120316 h 95"/>
                <a:gd name="T82" fmla="*/ 150042 w 237"/>
                <a:gd name="T83" fmla="*/ 127836 h 95"/>
                <a:gd name="T84" fmla="*/ 183802 w 237"/>
                <a:gd name="T85" fmla="*/ 199273 h 95"/>
                <a:gd name="T86" fmla="*/ 150042 w 237"/>
                <a:gd name="T87" fmla="*/ 240632 h 95"/>
                <a:gd name="T88" fmla="*/ 78772 w 237"/>
                <a:gd name="T89" fmla="*/ 214313 h 95"/>
                <a:gd name="T90" fmla="*/ 56266 w 237"/>
                <a:gd name="T91" fmla="*/ 218073 h 95"/>
                <a:gd name="T92" fmla="*/ 52515 w 237"/>
                <a:gd name="T93" fmla="*/ 225592 h 95"/>
                <a:gd name="T94" fmla="*/ 60017 w 237"/>
                <a:gd name="T95" fmla="*/ 240632 h 95"/>
                <a:gd name="T96" fmla="*/ 116283 w 237"/>
                <a:gd name="T97" fmla="*/ 293270 h 95"/>
                <a:gd name="T98" fmla="*/ 93776 w 237"/>
                <a:gd name="T99" fmla="*/ 345908 h 95"/>
                <a:gd name="T100" fmla="*/ 18755 w 237"/>
                <a:gd name="T101" fmla="*/ 342149 h 95"/>
                <a:gd name="T102" fmla="*/ 0 w 237"/>
                <a:gd name="T103" fmla="*/ 353428 h 95"/>
                <a:gd name="T104" fmla="*/ 0 w 237"/>
                <a:gd name="T105" fmla="*/ 357188 h 95"/>
                <a:gd name="T106" fmla="*/ 817730 w 237"/>
                <a:gd name="T107" fmla="*/ 357188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7"/>
                <a:gd name="T163" fmla="*/ 0 h 95"/>
                <a:gd name="T164" fmla="*/ 237 w 237"/>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accent1"/>
            </a:solidFill>
            <a:ln>
              <a:noFill/>
            </a:ln>
          </p:spPr>
          <p:txBody>
            <a:bodyPr/>
            <a:lstStyle/>
            <a:p>
              <a:pPr defTabSz="685800"/>
              <a:endParaRPr lang="en-GB" sz="1275" kern="0">
                <a:solidFill>
                  <a:srgbClr val="5C5C5C"/>
                </a:solidFill>
                <a:sym typeface="Arial" panose="020B0604020202020204" pitchFamily="34" charset="0"/>
              </a:endParaRPr>
            </a:p>
          </p:txBody>
        </p:sp>
      </p:grpSp>
    </p:spTree>
  </p:cSld>
  <p:clrMapOvr>
    <a:masterClrMapping/>
  </p:clrMapOvr>
  <p:transition spd="med">
    <p:push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5"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 t="6139" r="1122" b="30059"/>
          <a:stretch>
            <a:fillRect/>
          </a:stretch>
        </p:blipFill>
        <p:spPr bwMode="auto">
          <a:xfrm>
            <a:off x="3383980" y="1628001"/>
            <a:ext cx="5699420" cy="30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1811755" y="2030065"/>
            <a:ext cx="179168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组相联映象的两个极端</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766202" y="5192208"/>
            <a:ext cx="252028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结构设计者要注意</a:t>
            </a:r>
            <a:r>
              <a:rPr lang="en-US" altLang="zh-CN" sz="2000" dirty="0">
                <a:latin typeface="微软雅黑" panose="020B0503020204020204" pitchFamily="34" charset="-122"/>
                <a:ea typeface="微软雅黑" panose="020B0503020204020204" pitchFamily="34" charset="-122"/>
              </a:rPr>
              <a:t>q</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的大小选择问题：</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585040" y="5266979"/>
            <a:ext cx="492443" cy="792088"/>
          </a:xfrm>
          <a:prstGeom prst="rect">
            <a:avLst/>
          </a:prstGeom>
          <a:noFill/>
        </p:spPr>
        <p:txBody>
          <a:bodyPr vert="eaVert" wrap="square" rtlCol="0">
            <a:spAutoFit/>
          </a:bodyPr>
          <a:lstStyle/>
          <a:p>
            <a:r>
              <a:rPr lang="zh-CN" altLang="en-US" sz="2000" dirty="0">
                <a:latin typeface="微软雅黑" panose="020B0503020204020204" pitchFamily="34" charset="-122"/>
                <a:ea typeface="微软雅黑" panose="020B0503020204020204" pitchFamily="34" charset="-122"/>
              </a:rPr>
              <a:t>依据</a:t>
            </a:r>
            <a:endParaRPr lang="zh-CN" altLang="en-US" sz="2000" dirty="0">
              <a:latin typeface="微软雅黑" panose="020B0503020204020204" pitchFamily="34" charset="-122"/>
              <a:ea typeface="微软雅黑" panose="020B0503020204020204" pitchFamily="34" charset="-122"/>
            </a:endParaRPr>
          </a:p>
        </p:txBody>
      </p:sp>
      <p:sp>
        <p:nvSpPr>
          <p:cNvPr id="7" name="朋友圈_001"/>
          <p:cNvSpPr>
            <a:spLocks noChangeAspect="1"/>
          </p:cNvSpPr>
          <p:nvPr>
            <p:custDataLst>
              <p:tags r:id="rId4"/>
            </p:custDataLst>
          </p:nvPr>
        </p:nvSpPr>
        <p:spPr bwMode="auto">
          <a:xfrm>
            <a:off x="1303222" y="5192208"/>
            <a:ext cx="443412" cy="443412"/>
          </a:xfrm>
          <a:custGeom>
            <a:avLst/>
            <a:gdLst>
              <a:gd name="connsiteX0" fmla="*/ 18488 w 609050"/>
              <a:gd name="connsiteY0" fmla="*/ 408715 h 608133"/>
              <a:gd name="connsiteX1" fmla="*/ 313028 w 609050"/>
              <a:gd name="connsiteY1" fmla="*/ 408715 h 608133"/>
              <a:gd name="connsiteX2" fmla="*/ 206953 w 609050"/>
              <a:gd name="connsiteY2" fmla="*/ 592115 h 608133"/>
              <a:gd name="connsiteX3" fmla="*/ 18488 w 609050"/>
              <a:gd name="connsiteY3" fmla="*/ 408715 h 608133"/>
              <a:gd name="connsiteX4" fmla="*/ 399533 w 609050"/>
              <a:gd name="connsiteY4" fmla="*/ 348946 h 608133"/>
              <a:gd name="connsiteX5" fmla="*/ 505460 w 609050"/>
              <a:gd name="connsiteY5" fmla="*/ 532271 h 608133"/>
              <a:gd name="connsiteX6" fmla="*/ 304491 w 609050"/>
              <a:gd name="connsiteY6" fmla="*/ 608133 h 608133"/>
              <a:gd name="connsiteX7" fmla="*/ 252201 w 609050"/>
              <a:gd name="connsiteY7" fmla="*/ 603539 h 608133"/>
              <a:gd name="connsiteX8" fmla="*/ 390862 w 609050"/>
              <a:gd name="connsiteY8" fmla="*/ 244298 h 608133"/>
              <a:gd name="connsiteX9" fmla="*/ 603101 w 609050"/>
              <a:gd name="connsiteY9" fmla="*/ 244298 h 608133"/>
              <a:gd name="connsiteX10" fmla="*/ 609050 w 609050"/>
              <a:gd name="connsiteY10" fmla="*/ 304026 h 608133"/>
              <a:gd name="connsiteX11" fmla="*/ 538004 w 609050"/>
              <a:gd name="connsiteY11" fmla="*/ 498898 h 608133"/>
              <a:gd name="connsiteX12" fmla="*/ 70934 w 609050"/>
              <a:gd name="connsiteY12" fmla="*/ 109165 h 608133"/>
              <a:gd name="connsiteX13" fmla="*/ 218188 w 609050"/>
              <a:gd name="connsiteY13" fmla="*/ 363836 h 608133"/>
              <a:gd name="connsiteX14" fmla="*/ 5949 w 609050"/>
              <a:gd name="connsiteY14" fmla="*/ 363836 h 608133"/>
              <a:gd name="connsiteX15" fmla="*/ 0 w 609050"/>
              <a:gd name="connsiteY15" fmla="*/ 304006 h 608133"/>
              <a:gd name="connsiteX16" fmla="*/ 70934 w 609050"/>
              <a:gd name="connsiteY16" fmla="*/ 109165 h 608133"/>
              <a:gd name="connsiteX17" fmla="*/ 402112 w 609050"/>
              <a:gd name="connsiteY17" fmla="*/ 16018 h 608133"/>
              <a:gd name="connsiteX18" fmla="*/ 590420 w 609050"/>
              <a:gd name="connsiteY18" fmla="*/ 199488 h 608133"/>
              <a:gd name="connsiteX19" fmla="*/ 295951 w 609050"/>
              <a:gd name="connsiteY19" fmla="*/ 199488 h 608133"/>
              <a:gd name="connsiteX20" fmla="*/ 304447 w 609050"/>
              <a:gd name="connsiteY20" fmla="*/ 0 h 608133"/>
              <a:gd name="connsiteX21" fmla="*/ 356849 w 609050"/>
              <a:gd name="connsiteY21" fmla="*/ 4482 h 608133"/>
              <a:gd name="connsiteX22" fmla="*/ 209517 w 609050"/>
              <a:gd name="connsiteY22" fmla="*/ 259187 h 608133"/>
              <a:gd name="connsiteX23" fmla="*/ 103590 w 609050"/>
              <a:gd name="connsiteY23" fmla="*/ 75862 h 608133"/>
              <a:gd name="connsiteX24" fmla="*/ 304447 w 609050"/>
              <a:gd name="connsiteY24"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050" h="608133">
                <a:moveTo>
                  <a:pt x="18488" y="408715"/>
                </a:moveTo>
                <a:lnTo>
                  <a:pt x="313028" y="408715"/>
                </a:lnTo>
                <a:lnTo>
                  <a:pt x="206953" y="592115"/>
                </a:lnTo>
                <a:cubicBezTo>
                  <a:pt x="119736" y="562650"/>
                  <a:pt x="50254" y="494757"/>
                  <a:pt x="18488" y="408715"/>
                </a:cubicBezTo>
                <a:close/>
                <a:moveTo>
                  <a:pt x="399533" y="348946"/>
                </a:moveTo>
                <a:lnTo>
                  <a:pt x="505460" y="532271"/>
                </a:lnTo>
                <a:cubicBezTo>
                  <a:pt x="451823" y="579446"/>
                  <a:pt x="381467" y="608133"/>
                  <a:pt x="304491" y="608133"/>
                </a:cubicBezTo>
                <a:cubicBezTo>
                  <a:pt x="286650" y="608133"/>
                  <a:pt x="269145" y="606564"/>
                  <a:pt x="252201" y="603539"/>
                </a:cubicBezTo>
                <a:close/>
                <a:moveTo>
                  <a:pt x="390862" y="244298"/>
                </a:moveTo>
                <a:lnTo>
                  <a:pt x="603101" y="244298"/>
                </a:lnTo>
                <a:cubicBezTo>
                  <a:pt x="606917" y="263684"/>
                  <a:pt x="609050" y="283631"/>
                  <a:pt x="609050" y="304026"/>
                </a:cubicBezTo>
                <a:cubicBezTo>
                  <a:pt x="609050" y="378210"/>
                  <a:pt x="582338" y="446118"/>
                  <a:pt x="538004" y="498898"/>
                </a:cubicBezTo>
                <a:close/>
                <a:moveTo>
                  <a:pt x="70934" y="109165"/>
                </a:moveTo>
                <a:lnTo>
                  <a:pt x="218188" y="363836"/>
                </a:lnTo>
                <a:lnTo>
                  <a:pt x="5949" y="363836"/>
                </a:lnTo>
                <a:cubicBezTo>
                  <a:pt x="2020" y="344453"/>
                  <a:pt x="0" y="324509"/>
                  <a:pt x="0" y="304006"/>
                </a:cubicBezTo>
                <a:cubicBezTo>
                  <a:pt x="0" y="229946"/>
                  <a:pt x="26712" y="162049"/>
                  <a:pt x="70934" y="109165"/>
                </a:cubicBezTo>
                <a:close/>
                <a:moveTo>
                  <a:pt x="402112" y="16018"/>
                </a:moveTo>
                <a:cubicBezTo>
                  <a:pt x="489196" y="45494"/>
                  <a:pt x="558774" y="113413"/>
                  <a:pt x="590420" y="199488"/>
                </a:cubicBezTo>
                <a:lnTo>
                  <a:pt x="295951" y="199488"/>
                </a:lnTo>
                <a:close/>
                <a:moveTo>
                  <a:pt x="304447" y="0"/>
                </a:moveTo>
                <a:cubicBezTo>
                  <a:pt x="322288" y="0"/>
                  <a:pt x="339793" y="1569"/>
                  <a:pt x="356849" y="4482"/>
                </a:cubicBezTo>
                <a:lnTo>
                  <a:pt x="209517" y="259187"/>
                </a:lnTo>
                <a:lnTo>
                  <a:pt x="103590" y="75862"/>
                </a:lnTo>
                <a:cubicBezTo>
                  <a:pt x="157227" y="28686"/>
                  <a:pt x="227583" y="0"/>
                  <a:pt x="304447" y="0"/>
                </a:cubicBezTo>
                <a:close/>
              </a:path>
            </a:pathLst>
          </a:custGeom>
          <a:solidFill>
            <a:schemeClr val="accent5">
              <a:lumMod val="75000"/>
            </a:schemeClr>
          </a:solidFill>
          <a:ln>
            <a:noFill/>
          </a:ln>
        </p:spPr>
        <p:txBody>
          <a:bodyPr wrap="square">
            <a:normAutofit fontScale="97500"/>
          </a:bodyPr>
          <a:lstStyle/>
          <a:p>
            <a:endParaRPr lang="zh-CN" altLang="en-US" sz="1700"/>
          </a:p>
        </p:txBody>
      </p:sp>
      <p:sp>
        <p:nvSpPr>
          <p:cNvPr id="15" name="朋友圈_001"/>
          <p:cNvSpPr>
            <a:spLocks noChangeAspect="1"/>
          </p:cNvSpPr>
          <p:nvPr>
            <p:custDataLst>
              <p:tags r:id="rId5"/>
            </p:custDataLst>
          </p:nvPr>
        </p:nvSpPr>
        <p:spPr bwMode="auto">
          <a:xfrm>
            <a:off x="1303222" y="2033687"/>
            <a:ext cx="443412" cy="443412"/>
          </a:xfrm>
          <a:custGeom>
            <a:avLst/>
            <a:gdLst>
              <a:gd name="connsiteX0" fmla="*/ 18488 w 609050"/>
              <a:gd name="connsiteY0" fmla="*/ 408715 h 608133"/>
              <a:gd name="connsiteX1" fmla="*/ 313028 w 609050"/>
              <a:gd name="connsiteY1" fmla="*/ 408715 h 608133"/>
              <a:gd name="connsiteX2" fmla="*/ 206953 w 609050"/>
              <a:gd name="connsiteY2" fmla="*/ 592115 h 608133"/>
              <a:gd name="connsiteX3" fmla="*/ 18488 w 609050"/>
              <a:gd name="connsiteY3" fmla="*/ 408715 h 608133"/>
              <a:gd name="connsiteX4" fmla="*/ 399533 w 609050"/>
              <a:gd name="connsiteY4" fmla="*/ 348946 h 608133"/>
              <a:gd name="connsiteX5" fmla="*/ 505460 w 609050"/>
              <a:gd name="connsiteY5" fmla="*/ 532271 h 608133"/>
              <a:gd name="connsiteX6" fmla="*/ 304491 w 609050"/>
              <a:gd name="connsiteY6" fmla="*/ 608133 h 608133"/>
              <a:gd name="connsiteX7" fmla="*/ 252201 w 609050"/>
              <a:gd name="connsiteY7" fmla="*/ 603539 h 608133"/>
              <a:gd name="connsiteX8" fmla="*/ 390862 w 609050"/>
              <a:gd name="connsiteY8" fmla="*/ 244298 h 608133"/>
              <a:gd name="connsiteX9" fmla="*/ 603101 w 609050"/>
              <a:gd name="connsiteY9" fmla="*/ 244298 h 608133"/>
              <a:gd name="connsiteX10" fmla="*/ 609050 w 609050"/>
              <a:gd name="connsiteY10" fmla="*/ 304026 h 608133"/>
              <a:gd name="connsiteX11" fmla="*/ 538004 w 609050"/>
              <a:gd name="connsiteY11" fmla="*/ 498898 h 608133"/>
              <a:gd name="connsiteX12" fmla="*/ 70934 w 609050"/>
              <a:gd name="connsiteY12" fmla="*/ 109165 h 608133"/>
              <a:gd name="connsiteX13" fmla="*/ 218188 w 609050"/>
              <a:gd name="connsiteY13" fmla="*/ 363836 h 608133"/>
              <a:gd name="connsiteX14" fmla="*/ 5949 w 609050"/>
              <a:gd name="connsiteY14" fmla="*/ 363836 h 608133"/>
              <a:gd name="connsiteX15" fmla="*/ 0 w 609050"/>
              <a:gd name="connsiteY15" fmla="*/ 304006 h 608133"/>
              <a:gd name="connsiteX16" fmla="*/ 70934 w 609050"/>
              <a:gd name="connsiteY16" fmla="*/ 109165 h 608133"/>
              <a:gd name="connsiteX17" fmla="*/ 402112 w 609050"/>
              <a:gd name="connsiteY17" fmla="*/ 16018 h 608133"/>
              <a:gd name="connsiteX18" fmla="*/ 590420 w 609050"/>
              <a:gd name="connsiteY18" fmla="*/ 199488 h 608133"/>
              <a:gd name="connsiteX19" fmla="*/ 295951 w 609050"/>
              <a:gd name="connsiteY19" fmla="*/ 199488 h 608133"/>
              <a:gd name="connsiteX20" fmla="*/ 304447 w 609050"/>
              <a:gd name="connsiteY20" fmla="*/ 0 h 608133"/>
              <a:gd name="connsiteX21" fmla="*/ 356849 w 609050"/>
              <a:gd name="connsiteY21" fmla="*/ 4482 h 608133"/>
              <a:gd name="connsiteX22" fmla="*/ 209517 w 609050"/>
              <a:gd name="connsiteY22" fmla="*/ 259187 h 608133"/>
              <a:gd name="connsiteX23" fmla="*/ 103590 w 609050"/>
              <a:gd name="connsiteY23" fmla="*/ 75862 h 608133"/>
              <a:gd name="connsiteX24" fmla="*/ 304447 w 609050"/>
              <a:gd name="connsiteY24"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050" h="608133">
                <a:moveTo>
                  <a:pt x="18488" y="408715"/>
                </a:moveTo>
                <a:lnTo>
                  <a:pt x="313028" y="408715"/>
                </a:lnTo>
                <a:lnTo>
                  <a:pt x="206953" y="592115"/>
                </a:lnTo>
                <a:cubicBezTo>
                  <a:pt x="119736" y="562650"/>
                  <a:pt x="50254" y="494757"/>
                  <a:pt x="18488" y="408715"/>
                </a:cubicBezTo>
                <a:close/>
                <a:moveTo>
                  <a:pt x="399533" y="348946"/>
                </a:moveTo>
                <a:lnTo>
                  <a:pt x="505460" y="532271"/>
                </a:lnTo>
                <a:cubicBezTo>
                  <a:pt x="451823" y="579446"/>
                  <a:pt x="381467" y="608133"/>
                  <a:pt x="304491" y="608133"/>
                </a:cubicBezTo>
                <a:cubicBezTo>
                  <a:pt x="286650" y="608133"/>
                  <a:pt x="269145" y="606564"/>
                  <a:pt x="252201" y="603539"/>
                </a:cubicBezTo>
                <a:close/>
                <a:moveTo>
                  <a:pt x="390862" y="244298"/>
                </a:moveTo>
                <a:lnTo>
                  <a:pt x="603101" y="244298"/>
                </a:lnTo>
                <a:cubicBezTo>
                  <a:pt x="606917" y="263684"/>
                  <a:pt x="609050" y="283631"/>
                  <a:pt x="609050" y="304026"/>
                </a:cubicBezTo>
                <a:cubicBezTo>
                  <a:pt x="609050" y="378210"/>
                  <a:pt x="582338" y="446118"/>
                  <a:pt x="538004" y="498898"/>
                </a:cubicBezTo>
                <a:close/>
                <a:moveTo>
                  <a:pt x="70934" y="109165"/>
                </a:moveTo>
                <a:lnTo>
                  <a:pt x="218188" y="363836"/>
                </a:lnTo>
                <a:lnTo>
                  <a:pt x="5949" y="363836"/>
                </a:lnTo>
                <a:cubicBezTo>
                  <a:pt x="2020" y="344453"/>
                  <a:pt x="0" y="324509"/>
                  <a:pt x="0" y="304006"/>
                </a:cubicBezTo>
                <a:cubicBezTo>
                  <a:pt x="0" y="229946"/>
                  <a:pt x="26712" y="162049"/>
                  <a:pt x="70934" y="109165"/>
                </a:cubicBezTo>
                <a:close/>
                <a:moveTo>
                  <a:pt x="402112" y="16018"/>
                </a:moveTo>
                <a:cubicBezTo>
                  <a:pt x="489196" y="45494"/>
                  <a:pt x="558774" y="113413"/>
                  <a:pt x="590420" y="199488"/>
                </a:cubicBezTo>
                <a:lnTo>
                  <a:pt x="295951" y="199488"/>
                </a:lnTo>
                <a:close/>
                <a:moveTo>
                  <a:pt x="304447" y="0"/>
                </a:moveTo>
                <a:cubicBezTo>
                  <a:pt x="322288" y="0"/>
                  <a:pt x="339793" y="1569"/>
                  <a:pt x="356849" y="4482"/>
                </a:cubicBezTo>
                <a:lnTo>
                  <a:pt x="209517" y="259187"/>
                </a:lnTo>
                <a:lnTo>
                  <a:pt x="103590" y="75862"/>
                </a:lnTo>
                <a:cubicBezTo>
                  <a:pt x="157227" y="28686"/>
                  <a:pt x="227583" y="0"/>
                  <a:pt x="304447" y="0"/>
                </a:cubicBezTo>
                <a:close/>
              </a:path>
            </a:pathLst>
          </a:custGeom>
          <a:solidFill>
            <a:schemeClr val="accent5">
              <a:lumMod val="75000"/>
            </a:schemeClr>
          </a:solidFill>
          <a:ln>
            <a:noFill/>
          </a:ln>
        </p:spPr>
        <p:txBody>
          <a:bodyPr wrap="square">
            <a:normAutofit fontScale="97500"/>
          </a:bodyPr>
          <a:lstStyle/>
          <a:p>
            <a:endParaRPr lang="zh-CN" altLang="en-US" sz="1700"/>
          </a:p>
        </p:txBody>
      </p:sp>
      <p:sp>
        <p:nvSpPr>
          <p:cNvPr id="16" name="文本框 15"/>
          <p:cNvSpPr txBox="1"/>
          <p:nvPr/>
        </p:nvSpPr>
        <p:spPr>
          <a:xfrm>
            <a:off x="4074200" y="1656434"/>
            <a:ext cx="1037972" cy="369332"/>
          </a:xfrm>
          <a:prstGeom prst="rect">
            <a:avLst/>
          </a:prstGeom>
          <a:solidFill>
            <a:schemeClr val="bg1"/>
          </a:solidFill>
        </p:spPr>
        <p:txBody>
          <a:bodyPr wrap="square" rtlCol="0">
            <a:spAutoFit/>
          </a:bodyPr>
          <a:lstStyle/>
          <a:p>
            <a:r>
              <a:rPr lang="zh-CN" altLang="en-US" b="1" dirty="0">
                <a:solidFill>
                  <a:srgbClr val="FF0000"/>
                </a:solidFill>
              </a:rPr>
              <a:t>全相联：</a:t>
            </a:r>
            <a:endParaRPr lang="zh-CN" altLang="en-US" b="1" dirty="0">
              <a:solidFill>
                <a:srgbClr val="FF0000"/>
              </a:solidFill>
            </a:endParaRPr>
          </a:p>
        </p:txBody>
      </p:sp>
      <p:sp>
        <p:nvSpPr>
          <p:cNvPr id="17" name="文本框 16"/>
          <p:cNvSpPr txBox="1"/>
          <p:nvPr/>
        </p:nvSpPr>
        <p:spPr>
          <a:xfrm>
            <a:off x="4030122" y="2553285"/>
            <a:ext cx="1240283" cy="369332"/>
          </a:xfrm>
          <a:prstGeom prst="rect">
            <a:avLst/>
          </a:prstGeom>
          <a:solidFill>
            <a:schemeClr val="bg1"/>
          </a:solidFill>
        </p:spPr>
        <p:txBody>
          <a:bodyPr wrap="square" rtlCol="0">
            <a:spAutoFit/>
          </a:bodyPr>
          <a:lstStyle/>
          <a:p>
            <a:r>
              <a:rPr lang="zh-CN" altLang="en-US" b="1" dirty="0">
                <a:solidFill>
                  <a:srgbClr val="FF0000"/>
                </a:solidFill>
              </a:rPr>
              <a:t>直接映像：</a:t>
            </a:r>
            <a:endParaRPr lang="zh-CN" altLang="en-US" b="1" dirty="0">
              <a:solidFill>
                <a:srgbClr val="FF0000"/>
              </a:solidFill>
            </a:endParaRPr>
          </a:p>
        </p:txBody>
      </p:sp>
      <p:sp>
        <p:nvSpPr>
          <p:cNvPr id="18" name="文本框 17"/>
          <p:cNvSpPr txBox="1"/>
          <p:nvPr/>
        </p:nvSpPr>
        <p:spPr>
          <a:xfrm>
            <a:off x="5469582" y="4890653"/>
            <a:ext cx="280842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块冲突概率</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块失效率</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映象表复杂性及成本</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查表速度</a:t>
            </a:r>
            <a:endParaRPr lang="zh-CN" altLang="en-US" sz="2000" dirty="0">
              <a:latin typeface="微软雅黑" panose="020B0503020204020204" pitchFamily="34" charset="-122"/>
              <a:ea typeface="微软雅黑" panose="020B0503020204020204" pitchFamily="34" charset="-122"/>
            </a:endParaRPr>
          </a:p>
        </p:txBody>
      </p:sp>
      <p:sp>
        <p:nvSpPr>
          <p:cNvPr id="19" name="左大括号 18"/>
          <p:cNvSpPr/>
          <p:nvPr/>
        </p:nvSpPr>
        <p:spPr>
          <a:xfrm>
            <a:off x="5112172" y="5001303"/>
            <a:ext cx="288032" cy="11191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spd="med">
    <p:push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06153" y="1259030"/>
            <a:ext cx="3462948" cy="4978229"/>
          </a:xfrm>
          <a:prstGeom prst="rect">
            <a:avLst/>
          </a:prstGeom>
          <a:solidFill>
            <a:schemeClr val="accent4">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85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6894" y="1773558"/>
            <a:ext cx="5745986" cy="401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473346" y="4179532"/>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①</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8" name="文本框 7"/>
          <p:cNvSpPr txBox="1">
            <a:spLocks noChangeArrowheads="1"/>
          </p:cNvSpPr>
          <p:nvPr/>
        </p:nvSpPr>
        <p:spPr bwMode="auto">
          <a:xfrm>
            <a:off x="2879924" y="3322037"/>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②</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0" name="文本框 9"/>
          <p:cNvSpPr txBox="1">
            <a:spLocks noChangeArrowheads="1"/>
          </p:cNvSpPr>
          <p:nvPr/>
        </p:nvSpPr>
        <p:spPr bwMode="auto">
          <a:xfrm>
            <a:off x="6687527" y="2921927"/>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④</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1" name="文本框 10"/>
          <p:cNvSpPr txBox="1">
            <a:spLocks noChangeArrowheads="1"/>
          </p:cNvSpPr>
          <p:nvPr/>
        </p:nvSpPr>
        <p:spPr bwMode="auto">
          <a:xfrm>
            <a:off x="1546723" y="3418677"/>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⑤</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249864" name="Rectangle 7"/>
          <p:cNvSpPr>
            <a:spLocks noChangeArrowheads="1"/>
          </p:cNvSpPr>
          <p:nvPr/>
        </p:nvSpPr>
        <p:spPr bwMode="auto">
          <a:xfrm>
            <a:off x="7456662" y="1751588"/>
            <a:ext cx="3649292" cy="3904402"/>
          </a:xfrm>
          <a:prstGeom prst="rect">
            <a:avLst/>
          </a:prstGeom>
          <a:noFill/>
          <a:ln>
            <a:noFill/>
          </a:ln>
        </p:spPr>
        <p:txBody>
          <a:bodyPr wrap="square">
            <a:spAutoFit/>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lvl="1">
              <a:lnSpc>
                <a:spcPts val="30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①取组号</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000" baseline="30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中选出</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一组</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0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②取区号和组内块号</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000" baseline="-250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在表</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000" baseline="30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 </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行中进行</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相联比较</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0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③若相等，</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表示</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命中</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，取组号</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和组内块号</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000"/>
              </a:lnSpc>
              <a:spcBef>
                <a:spcPct val="0"/>
              </a:spcBef>
              <a:buClrTx/>
              <a:buSzTx/>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④计算</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地址</a:t>
            </a:r>
            <a:r>
              <a:rPr lang="en-US" altLang="zh-CN" sz="20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000" baseline="-250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000"/>
              </a:lnSpc>
              <a:spcBef>
                <a:spcPct val="0"/>
              </a:spcBef>
              <a:buClrTx/>
              <a:buSzTx/>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⑤</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若不等，</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表示</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块失效</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a:spLocks noChangeArrowheads="1"/>
          </p:cNvSpPr>
          <p:nvPr/>
        </p:nvSpPr>
        <p:spPr bwMode="auto">
          <a:xfrm>
            <a:off x="4050716" y="4464223"/>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③</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5" name="文本框 14"/>
          <p:cNvSpPr txBox="1">
            <a:spLocks noChangeArrowheads="1"/>
          </p:cNvSpPr>
          <p:nvPr/>
        </p:nvSpPr>
        <p:spPr bwMode="auto">
          <a:xfrm>
            <a:off x="3898550" y="2710020"/>
            <a:ext cx="492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rPr>
              <a:t>③</a:t>
            </a:r>
            <a:endParaRPr lang="zh-CN" altLang="en-US" sz="2000" b="0" dirty="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2"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15"/>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P spid="1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3983" b="3668"/>
          <a:stretch>
            <a:fillRect/>
          </a:stretch>
        </p:blipFill>
        <p:spPr bwMode="auto">
          <a:xfrm>
            <a:off x="5194517" y="1823136"/>
            <a:ext cx="5544616" cy="374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612652" y="1688099"/>
                <a:ext cx="4191704" cy="3780266"/>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70</a:t>
                </a:r>
                <a:r>
                  <a:rPr lang="zh-CN" altLang="en-US" sz="2000" dirty="0">
                    <a:latin typeface="微软雅黑" panose="020B0503020204020204" pitchFamily="34" charset="-122"/>
                    <a:ea typeface="微软雅黑" panose="020B0503020204020204" pitchFamily="34" charset="-122"/>
                  </a:rPr>
                  <a:t>年代，由于相联存贮器片子的速度满足不了要求，采用了速度快得多的随机存贮器构成按内容访问与按地址访问相混的表。该方法能从</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m:rPr>
                            <m:sty m:val="p"/>
                          </m:rPr>
                          <a:rPr lang="en-US" altLang="zh-CN" sz="2000" i="1">
                            <a:latin typeface="Cambria Math" panose="02040503050406030204" pitchFamily="18" charset="0"/>
                            <a:ea typeface="微软雅黑" panose="020B0503020204020204" pitchFamily="34" charset="-122"/>
                          </a:rPr>
                          <m:t>q</m:t>
                        </m:r>
                      </m:sup>
                    </m:sSup>
                  </m:oMath>
                </a14:m>
                <a:r>
                  <a:rPr lang="zh-CN" altLang="en-US" sz="2000" dirty="0">
                    <a:latin typeface="微软雅黑" panose="020B0503020204020204" pitchFamily="34" charset="-122"/>
                    <a:ea typeface="微软雅黑" panose="020B0503020204020204" pitchFamily="34" charset="-122"/>
                  </a:rPr>
                  <a:t>中选中一个单元，同时读出</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𝑆</m:t>
                        </m:r>
                      </m:sup>
                    </m:sSup>
                  </m:oMath>
                </a14:m>
                <a:r>
                  <a:rPr lang="zh-CN" altLang="en-US" sz="2000" dirty="0">
                    <a:latin typeface="微软雅黑" panose="020B0503020204020204" pitchFamily="34" charset="-122"/>
                    <a:ea typeface="微软雅黑" panose="020B0503020204020204" pitchFamily="34" charset="-122"/>
                  </a:rPr>
                  <a:t>个字，通过</a:t>
                </a:r>
                <a:r>
                  <a:rPr lang="en-US" altLang="zh-CN" sz="2000" dirty="0">
                    <a:latin typeface="微软雅黑" panose="020B0503020204020204" pitchFamily="34" charset="-122"/>
                    <a:ea typeface="微软雅黑" panose="020B0503020204020204" pitchFamily="34" charset="-122"/>
                  </a:rPr>
                  <a:t>S=</a:t>
                </a:r>
                <a:r>
                  <a:rPr lang="en-US" altLang="zh-CN" sz="2000" dirty="0">
                    <a:ea typeface="微软雅黑" panose="020B0503020204020204" pitchFamily="34" charset="-122"/>
                  </a:rPr>
                  <a:t> </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2</m:t>
                        </m:r>
                      </m:e>
                      <m:sup>
                        <m:r>
                          <a:rPr lang="en-US" altLang="zh-CN" sz="2000" i="1">
                            <a:latin typeface="Cambria Math" panose="02040503050406030204" pitchFamily="18" charset="0"/>
                            <a:ea typeface="微软雅黑" panose="020B0503020204020204" pitchFamily="34" charset="-122"/>
                          </a:rPr>
                          <m:t>𝑆</m:t>
                        </m:r>
                      </m:sup>
                    </m:sSup>
                  </m:oMath>
                </a14:m>
                <a:r>
                  <a:rPr lang="zh-CN" altLang="en-US" sz="2000" dirty="0">
                    <a:latin typeface="微软雅黑" panose="020B0503020204020204" pitchFamily="34" charset="-122"/>
                    <a:ea typeface="微软雅黑" panose="020B0503020204020204" pitchFamily="34" charset="-122"/>
                  </a:rPr>
                  <a:t>套外比较电路与主存地址的</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n</m:t>
                        </m:r>
                      </m:e>
                      <m:sub>
                        <m:r>
                          <m:rPr>
                            <m:sty m:val="p"/>
                          </m:rPr>
                          <a:rPr lang="en-US" altLang="zh-CN" sz="2000" i="1">
                            <a:latin typeface="Cambria Math" panose="02040503050406030204" pitchFamily="18" charset="0"/>
                            <a:ea typeface="微软雅黑" panose="020B0503020204020204" pitchFamily="34" charset="-122"/>
                          </a:rPr>
                          <m:t>d</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𝑆</m:t>
                            </m:r>
                          </m:e>
                          <m:sup>
                            <m:r>
                              <a:rPr lang="en-US" altLang="zh-CN" sz="2000" b="0" i="1" smtClean="0">
                                <a:latin typeface="Cambria Math" panose="02040503050406030204" pitchFamily="18" charset="0"/>
                                <a:ea typeface="微软雅黑" panose="020B0503020204020204" pitchFamily="34" charset="-122"/>
                              </a:rPr>
                              <m:t>′</m:t>
                            </m:r>
                          </m:sup>
                        </m:sSup>
                      </m:sub>
                    </m:sSub>
                  </m:oMath>
                </a14:m>
                <a:r>
                  <a:rPr lang="zh-CN" altLang="en-US" sz="2000" dirty="0">
                    <a:latin typeface="微软雅黑" panose="020B0503020204020204" pitchFamily="34" charset="-122"/>
                    <a:ea typeface="微软雅黑" panose="020B0503020204020204" pitchFamily="34" charset="-122"/>
                  </a:rPr>
                  <a:t>进行同时比较。这种方法</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不可过大。</a:t>
                </a:r>
                <a:endParaRPr lang="zh-CN" altLang="en-US" sz="2000"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612652" y="1688099"/>
                <a:ext cx="4191704" cy="3780266"/>
              </a:xfrm>
              <a:prstGeom prst="rect">
                <a:avLst/>
              </a:prstGeom>
              <a:blipFill rotWithShape="1">
                <a:blip r:embed="rId4"/>
                <a:stretch>
                  <a:fillRect l="-12" t="-7" r="14" b="10"/>
                </a:stretch>
              </a:blipFill>
            </p:spPr>
            <p:txBody>
              <a:bodyPr/>
              <a:lstStyle/>
              <a:p>
                <a:r>
                  <a:rPr lang="zh-CN" altLang="en-US">
                    <a:noFill/>
                  </a:rPr>
                  <a:t> </a:t>
                </a:r>
              </a:p>
            </p:txBody>
          </p:sp>
        </mc:Fallback>
      </mc:AlternateContent>
      <p:sp>
        <p:nvSpPr>
          <p:cNvPr id="14" name="文本框 13"/>
          <p:cNvSpPr txBox="1"/>
          <p:nvPr/>
        </p:nvSpPr>
        <p:spPr>
          <a:xfrm>
            <a:off x="7077968" y="5581271"/>
            <a:ext cx="23762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单体</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字随机存贮器</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p:cNvSpPr>
            <a:spLocks noGrp="1" noChangeArrowheads="1"/>
          </p:cNvSpPr>
          <p:nvPr>
            <p:ph type="body" idx="1"/>
          </p:nvPr>
        </p:nvSpPr>
        <p:spPr>
          <a:xfrm>
            <a:off x="1439764" y="2928685"/>
            <a:ext cx="6317769" cy="3285405"/>
          </a:xfrm>
        </p:spPr>
        <p:txBody>
          <a:bodyPr>
            <a:normAutofit/>
          </a:bodyPr>
          <a:lstStyle/>
          <a:p>
            <a:pPr marL="0" indent="0">
              <a:spcBef>
                <a:spcPts val="1700"/>
              </a:spcBef>
              <a:buClr>
                <a:schemeClr val="tx1"/>
              </a:buClr>
              <a:buSzPct val="70000"/>
              <a:buNone/>
            </a:pPr>
            <a:r>
              <a:rPr lang="zh-CN" altLang="en-US" sz="2000" b="1" dirty="0">
                <a:latin typeface="微软雅黑" panose="020B0503020204020204" pitchFamily="34" charset="-122"/>
                <a:ea typeface="微软雅黑" panose="020B0503020204020204" pitchFamily="34" charset="-122"/>
              </a:rPr>
              <a:t>优点：</a:t>
            </a:r>
            <a:endParaRPr lang="zh-CN" altLang="en-US" sz="2000" b="1"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块的冲突概率比较低</a:t>
            </a:r>
            <a:endParaRPr lang="zh-CN" altLang="en-US" sz="2000"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块的利用率大幅度提高</a:t>
            </a:r>
            <a:endParaRPr lang="zh-CN" altLang="en-US" sz="2000"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块失效率明显降低</a:t>
            </a:r>
            <a:endParaRPr lang="zh-CN" altLang="en-US" sz="2000" dirty="0">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marL="0" marR="0" lvl="0" indent="0" algn="l" defTabSz="864235" rtl="0" eaLnBrk="1" fontAlgn="auto" latinLnBrk="0" hangingPunct="1">
              <a:lnSpc>
                <a:spcPct val="9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3</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）组相联映像与变换</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4.3.2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地址映像与变换</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cxnSp>
        <p:nvCxnSpPr>
          <p:cNvPr id="11" name="直接连接符 10"/>
          <p:cNvCxnSpPr>
            <a:stCxn id="21" idx="6"/>
          </p:cNvCxnSpPr>
          <p:nvPr>
            <p:custDataLst>
              <p:tags r:id="rId3"/>
            </p:custDataLst>
          </p:nvPr>
        </p:nvCxnSpPr>
        <p:spPr>
          <a:xfrm flipV="1">
            <a:off x="2015828" y="2165595"/>
            <a:ext cx="7344816" cy="1"/>
          </a:xfrm>
          <a:prstGeom prst="line">
            <a:avLst/>
          </a:prstGeom>
          <a:ln w="2540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1722890" y="1618603"/>
            <a:ext cx="349354" cy="377752"/>
          </a:xfrm>
          <a:prstGeom prst="rect">
            <a:avLst/>
          </a:prstGeom>
          <a:noFill/>
        </p:spPr>
        <p:txBody>
          <a:bodyPr wrap="square" bIns="0" rtlCol="0" anchor="b" anchorCtr="0">
            <a:norm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9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方正兰亭细黑_GBK" panose="02000000000000000000" charset="-122"/>
              <a:cs typeface="Arial" panose="020B0604020202020204" pitchFamily="34" charset="0"/>
            </a:endParaRPr>
          </a:p>
        </p:txBody>
      </p:sp>
      <p:cxnSp>
        <p:nvCxnSpPr>
          <p:cNvPr id="19" name="直接连接符 18"/>
          <p:cNvCxnSpPr/>
          <p:nvPr>
            <p:custDataLst>
              <p:tags r:id="rId5"/>
            </p:custDataLst>
          </p:nvPr>
        </p:nvCxnSpPr>
        <p:spPr>
          <a:xfrm flipH="1">
            <a:off x="1897568" y="2280808"/>
            <a:ext cx="6099" cy="4789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6"/>
            </p:custDataLst>
          </p:nvPr>
        </p:nvSpPr>
        <p:spPr>
          <a:xfrm>
            <a:off x="1866053" y="2759727"/>
            <a:ext cx="69127" cy="6912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cs"/>
            </a:endParaRPr>
          </a:p>
        </p:txBody>
      </p:sp>
      <p:sp>
        <p:nvSpPr>
          <p:cNvPr id="21" name="椭圆 20"/>
          <p:cNvSpPr/>
          <p:nvPr>
            <p:custDataLst>
              <p:tags r:id="rId7"/>
            </p:custDataLst>
          </p:nvPr>
        </p:nvSpPr>
        <p:spPr>
          <a:xfrm>
            <a:off x="1785405" y="2050384"/>
            <a:ext cx="230423" cy="230423"/>
          </a:xfrm>
          <a:prstGeom prst="ellipse">
            <a:avLst/>
          </a:prstGeom>
          <a:solidFill>
            <a:schemeClr val="accent1">
              <a:lumMod val="60000"/>
              <a:lumOff val="40000"/>
            </a:schemeClr>
          </a:solid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mn-cs"/>
            </a:endParaRPr>
          </a:p>
        </p:txBody>
      </p:sp>
      <p:cxnSp>
        <p:nvCxnSpPr>
          <p:cNvPr id="23" name="直接连接符 22"/>
          <p:cNvCxnSpPr/>
          <p:nvPr>
            <p:custDataLst>
              <p:tags r:id="rId8"/>
            </p:custDataLst>
          </p:nvPr>
        </p:nvCxnSpPr>
        <p:spPr>
          <a:xfrm flipH="1">
            <a:off x="5595277" y="2280808"/>
            <a:ext cx="6099" cy="4789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p:custDataLst>
              <p:tags r:id="rId9"/>
            </p:custDataLst>
          </p:nvPr>
        </p:nvSpPr>
        <p:spPr>
          <a:xfrm>
            <a:off x="5563763" y="2759727"/>
            <a:ext cx="69127" cy="6912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cs"/>
            </a:endParaRPr>
          </a:p>
        </p:txBody>
      </p:sp>
      <p:sp>
        <p:nvSpPr>
          <p:cNvPr id="25" name="椭圆 24"/>
          <p:cNvSpPr/>
          <p:nvPr>
            <p:custDataLst>
              <p:tags r:id="rId10"/>
            </p:custDataLst>
          </p:nvPr>
        </p:nvSpPr>
        <p:spPr>
          <a:xfrm>
            <a:off x="5483115" y="2050384"/>
            <a:ext cx="230423" cy="230423"/>
          </a:xfrm>
          <a:prstGeom prst="ellipse">
            <a:avLst/>
          </a:prstGeom>
          <a:solidFill>
            <a:schemeClr val="accent1">
              <a:lumMod val="60000"/>
              <a:lumOff val="40000"/>
            </a:schemeClr>
          </a:solid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mn-cs"/>
            </a:endParaRPr>
          </a:p>
        </p:txBody>
      </p:sp>
      <p:sp>
        <p:nvSpPr>
          <p:cNvPr id="27" name="等腰三角形 26"/>
          <p:cNvSpPr/>
          <p:nvPr>
            <p:custDataLst>
              <p:tags r:id="rId11"/>
            </p:custDataLst>
          </p:nvPr>
        </p:nvSpPr>
        <p:spPr>
          <a:xfrm rot="5400000">
            <a:off x="3767781" y="2103377"/>
            <a:ext cx="144350" cy="1244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mn-cs"/>
            </a:endParaRPr>
          </a:p>
        </p:txBody>
      </p:sp>
      <p:sp>
        <p:nvSpPr>
          <p:cNvPr id="34" name="Rectangle 3"/>
          <p:cNvSpPr txBox="1">
            <a:spLocks noChangeArrowheads="1"/>
          </p:cNvSpPr>
          <p:nvPr/>
        </p:nvSpPr>
        <p:spPr>
          <a:xfrm>
            <a:off x="5328197" y="2928685"/>
            <a:ext cx="4032448" cy="2903690"/>
          </a:xfrm>
          <a:prstGeom prst="rect">
            <a:avLst/>
          </a:prstGeom>
        </p:spPr>
        <p:txBody>
          <a:bodyPr vert="horz" lIns="91440" tIns="45720" rIns="91440" bIns="45720" rtlCol="0">
            <a:norm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marR="0" lvl="0" indent="0" algn="l" defTabSz="864235" rtl="0" eaLnBrk="1" fontAlgn="auto" latinLnBrk="0" hangingPunct="1">
              <a:lnSpc>
                <a:spcPct val="90000"/>
              </a:lnSpc>
              <a:spcBef>
                <a:spcPts val="1700"/>
              </a:spcBef>
              <a:spcAft>
                <a:spcPts val="0"/>
              </a:spcAft>
              <a:buClr>
                <a:prstClr val="black"/>
              </a:buClr>
              <a:buSzPct val="70000"/>
              <a:buFont typeface="Arial" panose="020B0604020202020204" pitchFamily="34" charset="0"/>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缺点：</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647700" marR="0" lvl="1" indent="-215900" algn="l" defTabSz="864235" rtl="0" eaLnBrk="1" fontAlgn="auto" latinLnBrk="0" hangingPunct="1">
              <a:lnSpc>
                <a:spcPct val="90000"/>
              </a:lnSpc>
              <a:spcBef>
                <a:spcPts val="1700"/>
              </a:spcBef>
              <a:spcAft>
                <a:spcPts val="0"/>
              </a:spcAft>
              <a:buClr>
                <a:prstClr val="black"/>
              </a:buClr>
              <a:buSzPct val="70000"/>
              <a:buFont typeface="Wingdings" panose="05000000000000000000" pitchFamily="2" charset="2"/>
              <a:buChar char="l"/>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实现难度和造价要比直接映象方式高</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5900" marR="0" lvl="0" indent="-215900" algn="l" defTabSz="864235" rtl="0" eaLnBrk="1" fontAlgn="auto" latinLnBrk="0" hangingPunct="1">
              <a:lnSpc>
                <a:spcPct val="90000"/>
              </a:lnSpc>
              <a:spcBef>
                <a:spcPts val="945"/>
              </a:spcBef>
              <a:spcAft>
                <a:spcPts val="0"/>
              </a:spcAft>
              <a:buClrTx/>
              <a:buSzTx/>
              <a:buFont typeface="Arial" panose="020B0604020202020204" pitchFamily="34" charset="0"/>
              <a:buChar char="•"/>
              <a:defRPr/>
            </a:pPr>
            <a:endParaRPr kumimoji="0" lang="zh-CN" altLang="en-US" sz="2645"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push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65211" y="1364559"/>
            <a:ext cx="921060" cy="686228"/>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例题</a:t>
            </a:r>
            <a:endParaRPr lang="zh-CN" altLang="en-US" sz="2000" b="1" dirty="0">
              <a:latin typeface="微软雅黑" panose="020B0503020204020204" pitchFamily="34" charset="-122"/>
              <a:ea typeface="微软雅黑" panose="020B0503020204020204" pitchFamily="34" charset="-122"/>
            </a:endParaRPr>
          </a:p>
        </p:txBody>
      </p:sp>
      <p:sp>
        <p:nvSpPr>
          <p:cNvPr id="253955" name="Rectangle 3"/>
          <p:cNvSpPr>
            <a:spLocks noGrp="1" noChangeArrowheads="1"/>
          </p:cNvSpPr>
          <p:nvPr>
            <p:ph type="body" sz="half" idx="1"/>
          </p:nvPr>
        </p:nvSpPr>
        <p:spPr>
          <a:xfrm>
            <a:off x="0" y="1906266"/>
            <a:ext cx="3140525" cy="3703237"/>
          </a:xfrm>
        </p:spPr>
        <p:txBody>
          <a:bodyPr>
            <a:normAutofit/>
          </a:bodyPr>
          <a:lstStyle/>
          <a:p>
            <a:pPr lvl="1" eaLnBrk="1" hangingPunct="1">
              <a:lnSpc>
                <a:spcPct val="100000"/>
              </a:lnSpc>
              <a:buFont typeface="Wingdings" panose="05000000000000000000" pitchFamily="2" charset="2"/>
              <a:buNone/>
            </a:pPr>
            <a:r>
              <a:rPr lang="zh-CN" altLang="en-US" sz="1800" b="1" dirty="0">
                <a:solidFill>
                  <a:srgbClr val="333399"/>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设一个组相联映像的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个块，访问主存进行读的块地址顺序为十进制数</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，求每次访问后</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中的内容。</a:t>
            </a:r>
            <a:endParaRPr lang="zh-CN" altLang="en-US" sz="1800" dirty="0">
              <a:latin typeface="微软雅黑" panose="020B0503020204020204" pitchFamily="34" charset="-122"/>
              <a:ea typeface="微软雅黑" panose="020B0503020204020204" pitchFamily="34" charset="-122"/>
            </a:endParaRPr>
          </a:p>
        </p:txBody>
      </p:sp>
      <p:graphicFrame>
        <p:nvGraphicFramePr>
          <p:cNvPr id="990340" name="Group 132"/>
          <p:cNvGraphicFramePr>
            <a:graphicFrameLocks noGrp="1"/>
          </p:cNvGraphicFramePr>
          <p:nvPr>
            <p:ph sz="half" idx="2"/>
          </p:nvPr>
        </p:nvGraphicFramePr>
        <p:xfrm>
          <a:off x="3517751" y="1722636"/>
          <a:ext cx="7818211" cy="3519425"/>
        </p:xfrm>
        <a:graphic>
          <a:graphicData uri="http://schemas.openxmlformats.org/drawingml/2006/table">
            <a:tbl>
              <a:tblPr/>
              <a:tblGrid>
                <a:gridCol w="1413721"/>
                <a:gridCol w="700754"/>
                <a:gridCol w="633578"/>
                <a:gridCol w="764875"/>
                <a:gridCol w="700753"/>
                <a:gridCol w="700754"/>
                <a:gridCol w="700753"/>
                <a:gridCol w="700754"/>
                <a:gridCol w="700753"/>
                <a:gridCol w="801516"/>
              </a:tblGrid>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组号</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22</a:t>
                      </a: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000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001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412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010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011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100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2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Cache101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110</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412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Cache111</a:t>
                      </a: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197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4083" name="Rectangle 131"/>
          <p:cNvSpPr>
            <a:spLocks noChangeArrowheads="1"/>
          </p:cNvSpPr>
          <p:nvPr/>
        </p:nvSpPr>
        <p:spPr bwMode="auto">
          <a:xfrm>
            <a:off x="4267941" y="5409985"/>
            <a:ext cx="674736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600" dirty="0">
                <a:solidFill>
                  <a:srgbClr val="FF0000"/>
                </a:solidFill>
                <a:latin typeface="微软雅黑" panose="020B0503020204020204" pitchFamily="34" charset="-122"/>
                <a:ea typeface="微软雅黑" panose="020B0503020204020204" pitchFamily="34" charset="-122"/>
              </a:rPr>
              <a:t>所对应的二进制块地址为</a:t>
            </a:r>
            <a:endParaRPr lang="en-US" altLang="zh-CN" sz="1600" dirty="0">
              <a:solidFill>
                <a:srgbClr val="FF0000"/>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600" dirty="0">
                <a:solidFill>
                  <a:srgbClr val="FF0000"/>
                </a:solidFill>
                <a:latin typeface="微软雅黑" panose="020B0503020204020204" pitchFamily="34" charset="-122"/>
                <a:ea typeface="微软雅黑" panose="020B0503020204020204" pitchFamily="34" charset="-122"/>
              </a:rPr>
              <a:t>    22  </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22</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26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16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4</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16</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18</a:t>
            </a:r>
            <a:endParaRPr lang="zh-CN" altLang="en-US" sz="1600" dirty="0">
              <a:solidFill>
                <a:srgbClr val="FF0000"/>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1</a:t>
            </a:r>
            <a:r>
              <a:rPr lang="en-US" altLang="zh-CN" sz="1600" dirty="0">
                <a:solidFill>
                  <a:srgbClr val="FF0000"/>
                </a:solidFill>
                <a:latin typeface="微软雅黑" panose="020B0503020204020204" pitchFamily="34" charset="-122"/>
                <a:ea typeface="微软雅黑" panose="020B0503020204020204" pitchFamily="34" charset="-122"/>
              </a:rPr>
              <a:t>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11</a:t>
            </a:r>
            <a:r>
              <a:rPr lang="en-US" altLang="zh-CN" sz="1600" dirty="0">
                <a:latin typeface="微软雅黑" panose="020B0503020204020204" pitchFamily="34" charset="-122"/>
                <a:ea typeface="微软雅黑" panose="020B0503020204020204" pitchFamily="34" charset="-122"/>
              </a:rPr>
              <a:t>0</a:t>
            </a:r>
            <a:r>
              <a:rPr lang="en-US" altLang="zh-CN" sz="1600" dirty="0">
                <a:solidFill>
                  <a:srgbClr val="FF0000"/>
                </a:solidFill>
                <a:latin typeface="微软雅黑" panose="020B0503020204020204" pitchFamily="34" charset="-122"/>
                <a:ea typeface="微软雅黑" panose="020B0503020204020204" pitchFamily="34" charset="-122"/>
              </a:rPr>
              <a:t>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1</a:t>
            </a:r>
            <a:r>
              <a:rPr lang="en-US" altLang="zh-CN" sz="1600" dirty="0">
                <a:solidFill>
                  <a:srgbClr val="FF0000"/>
                </a:solidFill>
                <a:latin typeface="微软雅黑" panose="020B0503020204020204" pitchFamily="34" charset="-122"/>
                <a:ea typeface="微软雅黑" panose="020B0503020204020204" pitchFamily="34" charset="-122"/>
              </a:rPr>
              <a:t>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11</a:t>
            </a:r>
            <a:r>
              <a:rPr lang="en-US" altLang="zh-CN" sz="1600" dirty="0">
                <a:latin typeface="微软雅黑" panose="020B0503020204020204" pitchFamily="34" charset="-122"/>
                <a:ea typeface="微软雅黑" panose="020B0503020204020204" pitchFamily="34" charset="-122"/>
              </a:rPr>
              <a:t>0</a:t>
            </a:r>
            <a:r>
              <a:rPr lang="en-US" altLang="zh-CN" sz="1600" dirty="0">
                <a:solidFill>
                  <a:srgbClr val="FF0000"/>
                </a:solidFill>
                <a:latin typeface="微软雅黑" panose="020B0503020204020204" pitchFamily="34" charset="-122"/>
                <a:ea typeface="微软雅黑" panose="020B0503020204020204" pitchFamily="34" charset="-122"/>
              </a:rPr>
              <a:t>10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a:t>
            </a:r>
            <a:r>
              <a:rPr lang="en-US" altLang="zh-CN" sz="1600" dirty="0">
                <a:solidFill>
                  <a:srgbClr val="FF0000"/>
                </a:solidFill>
                <a:latin typeface="微软雅黑" panose="020B0503020204020204" pitchFamily="34" charset="-122"/>
                <a:ea typeface="微软雅黑" panose="020B0503020204020204" pitchFamily="34" charset="-122"/>
              </a:rPr>
              <a:t>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00</a:t>
            </a:r>
            <a:r>
              <a:rPr lang="en-US" altLang="zh-CN" sz="1600" dirty="0">
                <a:latin typeface="微软雅黑" panose="020B0503020204020204" pitchFamily="34" charset="-122"/>
                <a:ea typeface="微软雅黑" panose="020B0503020204020204" pitchFamily="34" charset="-122"/>
              </a:rPr>
              <a:t>1</a:t>
            </a:r>
            <a:r>
              <a:rPr lang="en-US" altLang="zh-CN" sz="1600" dirty="0">
                <a:solidFill>
                  <a:srgbClr val="FF0000"/>
                </a:solidFill>
                <a:latin typeface="微软雅黑" panose="020B0503020204020204" pitchFamily="34" charset="-122"/>
                <a:ea typeface="微软雅黑" panose="020B0503020204020204" pitchFamily="34" charset="-122"/>
              </a:rPr>
              <a:t>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a:t>
            </a:r>
            <a:r>
              <a:rPr lang="en-US" altLang="zh-CN" sz="1600" dirty="0">
                <a:solidFill>
                  <a:srgbClr val="FF0000"/>
                </a:solidFill>
                <a:latin typeface="微软雅黑" panose="020B0503020204020204" pitchFamily="34" charset="-122"/>
                <a:ea typeface="微软雅黑" panose="020B0503020204020204" pitchFamily="34" charset="-122"/>
              </a:rPr>
              <a:t>00</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0</a:t>
            </a:r>
            <a:r>
              <a:rPr lang="en-US" altLang="zh-CN" sz="1600" dirty="0">
                <a:solidFill>
                  <a:srgbClr val="FF0000"/>
                </a:solidFill>
                <a:latin typeface="微软雅黑" panose="020B0503020204020204" pitchFamily="34" charset="-122"/>
                <a:ea typeface="微软雅黑" panose="020B0503020204020204" pitchFamily="34" charset="-122"/>
              </a:rPr>
              <a:t>10</a:t>
            </a:r>
            <a:r>
              <a:rPr lang="en-US" altLang="zh-CN" sz="1600" b="0" dirty="0">
                <a:solidFill>
                  <a:srgbClr val="FF0000"/>
                </a:solidFill>
                <a:latin typeface="微软雅黑" panose="020B0503020204020204" pitchFamily="34" charset="-122"/>
                <a:ea typeface="微软雅黑" panose="020B0503020204020204" pitchFamily="34" charset="-122"/>
              </a:rPr>
              <a:t> </a:t>
            </a:r>
            <a:endParaRPr lang="en-US" altLang="zh-CN" sz="1600" b="0" dirty="0">
              <a:solidFill>
                <a:srgbClr val="FF0000"/>
              </a:solidFill>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5226788"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3" name="矩形 2"/>
          <p:cNvSpPr>
            <a:spLocks noChangeArrowheads="1"/>
          </p:cNvSpPr>
          <p:nvPr/>
        </p:nvSpPr>
        <p:spPr bwMode="auto">
          <a:xfrm>
            <a:off x="5876306"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4" name="矩形 3"/>
          <p:cNvSpPr>
            <a:spLocks noChangeArrowheads="1"/>
          </p:cNvSpPr>
          <p:nvPr/>
        </p:nvSpPr>
        <p:spPr bwMode="auto">
          <a:xfrm>
            <a:off x="6363180" y="492400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solidFill>
                  <a:srgbClr val="FF0000"/>
                </a:solidFill>
                <a:latin typeface="Times New Roman" panose="02020603050405020304" pitchFamily="18" charset="0"/>
                <a:ea typeface="宋体" panose="02010600030101010101" pitchFamily="2" charset="-122"/>
              </a:rPr>
              <a:t>命中</a:t>
            </a:r>
            <a:endParaRPr lang="zh-CN" altLang="en-US" sz="1510" dirty="0">
              <a:solidFill>
                <a:srgbClr val="FF0000"/>
              </a:solidFill>
              <a:latin typeface="Times New Roman" panose="02020603050405020304" pitchFamily="18" charset="0"/>
              <a:ea typeface="宋体" panose="02010600030101010101" pitchFamily="2" charset="-122"/>
            </a:endParaRPr>
          </a:p>
        </p:txBody>
      </p:sp>
      <p:sp>
        <p:nvSpPr>
          <p:cNvPr id="9" name="矩形 8"/>
          <p:cNvSpPr>
            <a:spLocks noChangeArrowheads="1"/>
          </p:cNvSpPr>
          <p:nvPr/>
        </p:nvSpPr>
        <p:spPr bwMode="auto">
          <a:xfrm>
            <a:off x="7069028" y="4890078"/>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solidFill>
                  <a:srgbClr val="FF0000"/>
                </a:solidFill>
                <a:latin typeface="Times New Roman" panose="02020603050405020304" pitchFamily="18" charset="0"/>
                <a:ea typeface="宋体" panose="02010600030101010101" pitchFamily="2" charset="-122"/>
              </a:rPr>
              <a:t>命中</a:t>
            </a:r>
            <a:endParaRPr lang="zh-CN" altLang="en-US" sz="1510" dirty="0">
              <a:solidFill>
                <a:srgbClr val="FF0000"/>
              </a:solidFill>
              <a:latin typeface="Times New Roman" panose="02020603050405020304" pitchFamily="18" charset="0"/>
              <a:ea typeface="宋体" panose="02010600030101010101" pitchFamily="2" charset="-122"/>
            </a:endParaRPr>
          </a:p>
        </p:txBody>
      </p:sp>
      <p:sp>
        <p:nvSpPr>
          <p:cNvPr id="10" name="矩形 9"/>
          <p:cNvSpPr>
            <a:spLocks noChangeArrowheads="1"/>
          </p:cNvSpPr>
          <p:nvPr/>
        </p:nvSpPr>
        <p:spPr bwMode="auto">
          <a:xfrm>
            <a:off x="7939612" y="2685771"/>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11" name="矩形 10"/>
          <p:cNvSpPr>
            <a:spLocks noChangeArrowheads="1"/>
          </p:cNvSpPr>
          <p:nvPr/>
        </p:nvSpPr>
        <p:spPr bwMode="auto">
          <a:xfrm>
            <a:off x="8682221" y="3857303"/>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12" name="矩形 11"/>
          <p:cNvSpPr>
            <a:spLocks noChangeArrowheads="1"/>
          </p:cNvSpPr>
          <p:nvPr/>
        </p:nvSpPr>
        <p:spPr bwMode="auto">
          <a:xfrm>
            <a:off x="9333149" y="2685771"/>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13" name="矩形 12"/>
          <p:cNvSpPr>
            <a:spLocks noChangeArrowheads="1"/>
          </p:cNvSpPr>
          <p:nvPr/>
        </p:nvSpPr>
        <p:spPr bwMode="auto">
          <a:xfrm>
            <a:off x="9167428" y="4909701"/>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solidFill>
                  <a:srgbClr val="FF0000"/>
                </a:solidFill>
                <a:latin typeface="Times New Roman" panose="02020603050405020304" pitchFamily="18" charset="0"/>
                <a:ea typeface="宋体" panose="02010600030101010101" pitchFamily="2" charset="-122"/>
              </a:rPr>
              <a:t>命中</a:t>
            </a:r>
            <a:endParaRPr lang="zh-CN" altLang="en-US" sz="1510" dirty="0">
              <a:solidFill>
                <a:srgbClr val="FF0000"/>
              </a:solidFill>
              <a:latin typeface="Times New Roman" panose="02020603050405020304" pitchFamily="18" charset="0"/>
              <a:ea typeface="宋体" panose="02010600030101010101" pitchFamily="2" charset="-122"/>
            </a:endParaRPr>
          </a:p>
        </p:txBody>
      </p:sp>
      <p:sp>
        <p:nvSpPr>
          <p:cNvPr id="15" name="矩形 14"/>
          <p:cNvSpPr>
            <a:spLocks noChangeArrowheads="1"/>
          </p:cNvSpPr>
          <p:nvPr/>
        </p:nvSpPr>
        <p:spPr bwMode="auto">
          <a:xfrm>
            <a:off x="10030668" y="3008280"/>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18</a:t>
            </a:r>
            <a:endParaRPr lang="en-US" altLang="zh-CN" sz="1510">
              <a:latin typeface="Times New Roman" panose="02020603050405020304" pitchFamily="18" charset="0"/>
              <a:ea typeface="宋体" panose="02010600030101010101" pitchFamily="2" charset="-122"/>
            </a:endParaRPr>
          </a:p>
        </p:txBody>
      </p:sp>
      <p:sp>
        <p:nvSpPr>
          <p:cNvPr id="16" name="矩形 15"/>
          <p:cNvSpPr>
            <a:spLocks noChangeArrowheads="1"/>
          </p:cNvSpPr>
          <p:nvPr/>
        </p:nvSpPr>
        <p:spPr bwMode="auto">
          <a:xfrm>
            <a:off x="7939612"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17" name="矩形 16"/>
          <p:cNvSpPr>
            <a:spLocks noChangeArrowheads="1"/>
          </p:cNvSpPr>
          <p:nvPr/>
        </p:nvSpPr>
        <p:spPr bwMode="auto">
          <a:xfrm>
            <a:off x="6533323"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18" name="矩形 17"/>
          <p:cNvSpPr>
            <a:spLocks noChangeArrowheads="1"/>
          </p:cNvSpPr>
          <p:nvPr/>
        </p:nvSpPr>
        <p:spPr bwMode="auto">
          <a:xfrm>
            <a:off x="7264594"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19" name="矩形 18"/>
          <p:cNvSpPr>
            <a:spLocks noChangeArrowheads="1"/>
          </p:cNvSpPr>
          <p:nvPr/>
        </p:nvSpPr>
        <p:spPr bwMode="auto">
          <a:xfrm>
            <a:off x="5876306"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20" name="矩形 19"/>
          <p:cNvSpPr>
            <a:spLocks noChangeArrowheads="1"/>
          </p:cNvSpPr>
          <p:nvPr/>
        </p:nvSpPr>
        <p:spPr bwMode="auto">
          <a:xfrm>
            <a:off x="6533323"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1" name="矩形 20"/>
          <p:cNvSpPr>
            <a:spLocks noChangeArrowheads="1"/>
          </p:cNvSpPr>
          <p:nvPr/>
        </p:nvSpPr>
        <p:spPr bwMode="auto">
          <a:xfrm>
            <a:off x="7264594"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2" name="矩形 21"/>
          <p:cNvSpPr>
            <a:spLocks noChangeArrowheads="1"/>
          </p:cNvSpPr>
          <p:nvPr/>
        </p:nvSpPr>
        <p:spPr bwMode="auto">
          <a:xfrm>
            <a:off x="7939612"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3" name="矩形 22"/>
          <p:cNvSpPr>
            <a:spLocks noChangeArrowheads="1"/>
          </p:cNvSpPr>
          <p:nvPr/>
        </p:nvSpPr>
        <p:spPr bwMode="auto">
          <a:xfrm>
            <a:off x="8633380"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4" name="矩形 23"/>
          <p:cNvSpPr>
            <a:spLocks noChangeArrowheads="1"/>
          </p:cNvSpPr>
          <p:nvPr/>
        </p:nvSpPr>
        <p:spPr bwMode="auto">
          <a:xfrm>
            <a:off x="9333149"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5" name="矩形 24"/>
          <p:cNvSpPr>
            <a:spLocks noChangeArrowheads="1"/>
          </p:cNvSpPr>
          <p:nvPr/>
        </p:nvSpPr>
        <p:spPr bwMode="auto">
          <a:xfrm>
            <a:off x="10030668" y="2384264"/>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26</a:t>
            </a:r>
            <a:endParaRPr lang="en-US" altLang="zh-CN" sz="1510">
              <a:latin typeface="Times New Roman" panose="02020603050405020304" pitchFamily="18" charset="0"/>
              <a:ea typeface="宋体" panose="02010600030101010101" pitchFamily="2" charset="-122"/>
            </a:endParaRPr>
          </a:p>
        </p:txBody>
      </p:sp>
      <p:sp>
        <p:nvSpPr>
          <p:cNvPr id="26" name="矩形 25"/>
          <p:cNvSpPr>
            <a:spLocks noChangeArrowheads="1"/>
          </p:cNvSpPr>
          <p:nvPr/>
        </p:nvSpPr>
        <p:spPr bwMode="auto">
          <a:xfrm>
            <a:off x="10030668" y="2685771"/>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27" name="矩形 26"/>
          <p:cNvSpPr>
            <a:spLocks noChangeArrowheads="1"/>
          </p:cNvSpPr>
          <p:nvPr/>
        </p:nvSpPr>
        <p:spPr bwMode="auto">
          <a:xfrm>
            <a:off x="8633380"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28" name="矩形 27"/>
          <p:cNvSpPr>
            <a:spLocks noChangeArrowheads="1"/>
          </p:cNvSpPr>
          <p:nvPr/>
        </p:nvSpPr>
        <p:spPr bwMode="auto">
          <a:xfrm>
            <a:off x="9333149"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29" name="矩形 28"/>
          <p:cNvSpPr>
            <a:spLocks noChangeArrowheads="1"/>
          </p:cNvSpPr>
          <p:nvPr/>
        </p:nvSpPr>
        <p:spPr bwMode="auto">
          <a:xfrm>
            <a:off x="10030668" y="3558795"/>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22</a:t>
            </a:r>
            <a:endParaRPr lang="en-US" altLang="zh-CN" sz="1510">
              <a:latin typeface="Times New Roman" panose="02020603050405020304" pitchFamily="18" charset="0"/>
              <a:ea typeface="宋体" panose="02010600030101010101" pitchFamily="2" charset="-122"/>
            </a:endParaRPr>
          </a:p>
        </p:txBody>
      </p:sp>
      <p:sp>
        <p:nvSpPr>
          <p:cNvPr id="30" name="矩形 29"/>
          <p:cNvSpPr>
            <a:spLocks noChangeArrowheads="1"/>
          </p:cNvSpPr>
          <p:nvPr/>
        </p:nvSpPr>
        <p:spPr bwMode="auto">
          <a:xfrm>
            <a:off x="9381240" y="3857303"/>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31" name="矩形 30"/>
          <p:cNvSpPr>
            <a:spLocks noChangeArrowheads="1"/>
          </p:cNvSpPr>
          <p:nvPr/>
        </p:nvSpPr>
        <p:spPr bwMode="auto">
          <a:xfrm>
            <a:off x="10078759" y="3857303"/>
            <a:ext cx="2808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4</a:t>
            </a:r>
            <a:endParaRPr lang="en-US" altLang="zh-CN" sz="1510">
              <a:latin typeface="Times New Roman" panose="02020603050405020304" pitchFamily="18" charset="0"/>
              <a:ea typeface="宋体" panose="02010600030101010101" pitchFamily="2" charset="-122"/>
            </a:endParaRPr>
          </a:p>
        </p:txBody>
      </p:sp>
      <p:sp>
        <p:nvSpPr>
          <p:cNvPr id="32" name="矩形 31"/>
          <p:cNvSpPr>
            <a:spLocks noChangeArrowheads="1"/>
          </p:cNvSpPr>
          <p:nvPr/>
        </p:nvSpPr>
        <p:spPr bwMode="auto">
          <a:xfrm>
            <a:off x="8633380" y="2685771"/>
            <a:ext cx="37702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a:latin typeface="Times New Roman" panose="02020603050405020304" pitchFamily="18" charset="0"/>
                <a:ea typeface="宋体" panose="02010600030101010101" pitchFamily="2" charset="-122"/>
              </a:rPr>
              <a:t>16</a:t>
            </a:r>
            <a:endParaRPr lang="en-US" altLang="zh-CN" sz="1510">
              <a:latin typeface="Times New Roman" panose="02020603050405020304" pitchFamily="18" charset="0"/>
              <a:ea typeface="宋体" panose="02010600030101010101" pitchFamily="2" charset="-122"/>
            </a:endParaRPr>
          </a:p>
        </p:txBody>
      </p:sp>
      <p:sp>
        <p:nvSpPr>
          <p:cNvPr id="5" name="矩形 4"/>
          <p:cNvSpPr>
            <a:spLocks noChangeArrowheads="1"/>
          </p:cNvSpPr>
          <p:nvPr/>
        </p:nvSpPr>
        <p:spPr bwMode="auto">
          <a:xfrm>
            <a:off x="5048004" y="4906739"/>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调入</a:t>
            </a:r>
            <a:endParaRPr lang="zh-CN" altLang="en-US" sz="1510" dirty="0">
              <a:latin typeface="Times New Roman" panose="02020603050405020304" pitchFamily="18" charset="0"/>
              <a:ea typeface="宋体" panose="02010600030101010101" pitchFamily="2" charset="-122"/>
            </a:endParaRPr>
          </a:p>
        </p:txBody>
      </p:sp>
      <p:sp>
        <p:nvSpPr>
          <p:cNvPr id="34" name="矩形 33"/>
          <p:cNvSpPr>
            <a:spLocks noChangeArrowheads="1"/>
          </p:cNvSpPr>
          <p:nvPr/>
        </p:nvSpPr>
        <p:spPr bwMode="auto">
          <a:xfrm>
            <a:off x="5680740" y="4906738"/>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调入</a:t>
            </a:r>
            <a:endParaRPr lang="zh-CN" altLang="en-US" sz="1510" dirty="0">
              <a:latin typeface="Times New Roman" panose="02020603050405020304" pitchFamily="18" charset="0"/>
              <a:ea typeface="宋体" panose="02010600030101010101" pitchFamily="2" charset="-122"/>
            </a:endParaRPr>
          </a:p>
        </p:txBody>
      </p:sp>
      <p:sp>
        <p:nvSpPr>
          <p:cNvPr id="35" name="矩形 34"/>
          <p:cNvSpPr>
            <a:spLocks noChangeArrowheads="1"/>
          </p:cNvSpPr>
          <p:nvPr/>
        </p:nvSpPr>
        <p:spPr bwMode="auto">
          <a:xfrm>
            <a:off x="7811611" y="4900850"/>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调入</a:t>
            </a:r>
            <a:endParaRPr lang="zh-CN" altLang="en-US" sz="1510" dirty="0">
              <a:latin typeface="Times New Roman" panose="02020603050405020304" pitchFamily="18" charset="0"/>
              <a:ea typeface="宋体" panose="02010600030101010101" pitchFamily="2" charset="-122"/>
            </a:endParaRPr>
          </a:p>
        </p:txBody>
      </p:sp>
      <p:sp>
        <p:nvSpPr>
          <p:cNvPr id="36" name="矩形 35"/>
          <p:cNvSpPr>
            <a:spLocks noChangeArrowheads="1"/>
          </p:cNvSpPr>
          <p:nvPr/>
        </p:nvSpPr>
        <p:spPr bwMode="auto">
          <a:xfrm>
            <a:off x="8492784" y="4890077"/>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调入</a:t>
            </a:r>
            <a:endParaRPr lang="zh-CN" altLang="en-US" sz="1510" dirty="0">
              <a:latin typeface="Times New Roman" panose="02020603050405020304" pitchFamily="18" charset="0"/>
              <a:ea typeface="宋体" panose="02010600030101010101" pitchFamily="2" charset="-122"/>
            </a:endParaRPr>
          </a:p>
        </p:txBody>
      </p:sp>
      <p:sp>
        <p:nvSpPr>
          <p:cNvPr id="37" name="矩形 36"/>
          <p:cNvSpPr>
            <a:spLocks noChangeArrowheads="1"/>
          </p:cNvSpPr>
          <p:nvPr/>
        </p:nvSpPr>
        <p:spPr bwMode="auto">
          <a:xfrm>
            <a:off x="9932885" y="4890076"/>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dirty="0">
                <a:latin typeface="Times New Roman" panose="02020603050405020304" pitchFamily="18" charset="0"/>
                <a:ea typeface="宋体" panose="02010600030101010101" pitchFamily="2" charset="-122"/>
              </a:rPr>
              <a:t>调入</a:t>
            </a:r>
            <a:endParaRPr lang="zh-CN" altLang="en-US" sz="1510" dirty="0">
              <a:latin typeface="Times New Roman" panose="02020603050405020304" pitchFamily="18" charset="0"/>
              <a:ea typeface="宋体" panose="02010600030101010101" pitchFamily="2" charset="-122"/>
            </a:endParaRPr>
          </a:p>
        </p:txBody>
      </p:sp>
      <p:sp>
        <p:nvSpPr>
          <p:cNvPr id="33"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38" name="直接连接符 3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9" name="文本框 38"/>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40" name="矩形 39"/>
          <p:cNvSpPr/>
          <p:nvPr>
            <p:custDataLst>
              <p:tags r:id="rId3"/>
            </p:custDataLst>
          </p:nvPr>
        </p:nvSpPr>
        <p:spPr>
          <a:xfrm>
            <a:off x="541135" y="1413769"/>
            <a:ext cx="10904046" cy="4940102"/>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additive="base">
                                        <p:cTn id="85" dur="500" fill="hold"/>
                                        <p:tgtEl>
                                          <p:spTgt spid="11"/>
                                        </p:tgtEl>
                                        <p:attrNameLst>
                                          <p:attrName>ppt_x</p:attrName>
                                        </p:attrNameLst>
                                      </p:cBhvr>
                                      <p:tavLst>
                                        <p:tav tm="0">
                                          <p:val>
                                            <p:strVal val="#ppt_x"/>
                                          </p:val>
                                        </p:tav>
                                        <p:tav tm="100000">
                                          <p:val>
                                            <p:strVal val="#ppt_x"/>
                                          </p:val>
                                        </p:tav>
                                      </p:tavLst>
                                    </p:anim>
                                    <p:anim calcmode="lin" valueType="num">
                                      <p:cBhvr additive="base">
                                        <p:cTn id="8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additive="base">
                                        <p:cTn id="107" dur="500" fill="hold"/>
                                        <p:tgtEl>
                                          <p:spTgt spid="13"/>
                                        </p:tgtEl>
                                        <p:attrNameLst>
                                          <p:attrName>ppt_x</p:attrName>
                                        </p:attrNameLst>
                                      </p:cBhvr>
                                      <p:tavLst>
                                        <p:tav tm="0">
                                          <p:val>
                                            <p:strVal val="#ppt_x"/>
                                          </p:val>
                                        </p:tav>
                                        <p:tav tm="100000">
                                          <p:val>
                                            <p:strVal val="#ppt_x"/>
                                          </p:val>
                                        </p:tav>
                                      </p:tavLst>
                                    </p:anim>
                                    <p:anim calcmode="lin" valueType="num">
                                      <p:cBhvr additive="base">
                                        <p:cTn id="10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15"/>
                                        </p:tgtEl>
                                        <p:attrNameLst>
                                          <p:attrName>style.visibility</p:attrName>
                                        </p:attrNameLst>
                                      </p:cBhvr>
                                      <p:to>
                                        <p:strVal val="visible"/>
                                      </p:to>
                                    </p:set>
                                    <p:anim calcmode="lin" valueType="num">
                                      <p:cBhvr additive="base">
                                        <p:cTn id="123" dur="500" fill="hold"/>
                                        <p:tgtEl>
                                          <p:spTgt spid="15"/>
                                        </p:tgtEl>
                                        <p:attrNameLst>
                                          <p:attrName>ppt_x</p:attrName>
                                        </p:attrNameLst>
                                      </p:cBhvr>
                                      <p:tavLst>
                                        <p:tav tm="0">
                                          <p:val>
                                            <p:strVal val="#ppt_x"/>
                                          </p:val>
                                        </p:tav>
                                        <p:tav tm="100000">
                                          <p:val>
                                            <p:strVal val="#ppt_x"/>
                                          </p:val>
                                        </p:tav>
                                      </p:tavLst>
                                    </p:anim>
                                    <p:anim calcmode="lin" valueType="num">
                                      <p:cBhvr additive="base">
                                        <p:cTn id="1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5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83" grpId="0"/>
      <p:bldP spid="2" grpId="0"/>
      <p:bldP spid="3" grpId="0"/>
      <p:bldP spid="4" grpId="0"/>
      <p:bldP spid="9" grpId="0"/>
      <p:bldP spid="10" grpId="0"/>
      <p:bldP spid="11" grpId="0"/>
      <p:bldP spid="12" grpId="0"/>
      <p:bldP spid="13"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5" grpId="0"/>
      <p:bldP spid="34" grpId="0"/>
      <p:bldP spid="35" grpId="0"/>
      <p:bldP spid="36" grpId="0"/>
      <p:bldP spid="37"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10825"/>
          <a:stretch>
            <a:fillRect/>
          </a:stretch>
        </p:blipFill>
        <p:spPr bwMode="auto">
          <a:xfrm>
            <a:off x="4824140" y="1534989"/>
            <a:ext cx="6293828" cy="442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886365" y="2447999"/>
            <a:ext cx="3294833" cy="188461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段相联映像</a:t>
            </a:r>
            <a:r>
              <a:rPr lang="zh-CN" altLang="en-US" sz="2000" dirty="0">
                <a:latin typeface="微软雅黑" panose="020B0503020204020204" pitchFamily="34" charset="-122"/>
                <a:ea typeface="微软雅黑" panose="020B0503020204020204" pitchFamily="34" charset="-122"/>
              </a:rPr>
              <a:t>：是组相联映像的变形。</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采用组间全相联，组内直接相联映像。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1220654" y="1359853"/>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pic>
        <p:nvPicPr>
          <p:cNvPr id="257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2124" y="1589025"/>
            <a:ext cx="5945773" cy="46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7"/>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9" name="矩形 8"/>
          <p:cNvSpPr/>
          <p:nvPr>
            <p:custDataLst>
              <p:tags r:id="rId4"/>
            </p:custDataLst>
          </p:nvPr>
        </p:nvSpPr>
        <p:spPr>
          <a:xfrm>
            <a:off x="1058060" y="1462992"/>
            <a:ext cx="9391878" cy="4861438"/>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1377"/>
          <a:stretch>
            <a:fillRect/>
          </a:stretch>
        </p:blipFill>
        <p:spPr bwMode="auto">
          <a:xfrm>
            <a:off x="2866014" y="3124918"/>
            <a:ext cx="5533830" cy="307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1162974" y="1359853"/>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pic>
        <p:nvPicPr>
          <p:cNvPr id="1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6009" b="73708"/>
          <a:stretch>
            <a:fillRect/>
          </a:stretch>
        </p:blipFill>
        <p:spPr bwMode="auto">
          <a:xfrm>
            <a:off x="3198537" y="1758813"/>
            <a:ext cx="5201307" cy="116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2721191" y="1686466"/>
            <a:ext cx="47648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解：</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custDataLst>
              <p:tags r:id="rId4"/>
            </p:custDataLst>
          </p:nvPr>
        </p:nvSpPr>
        <p:spPr>
          <a:xfrm>
            <a:off x="1046476" y="1511887"/>
            <a:ext cx="9311038" cy="4836787"/>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4.1</a:t>
            </a:r>
            <a:r>
              <a:rPr lang="en-US" altLang="zh-CN"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rgbClr val="FF0000"/>
                </a:solidFill>
                <a:latin typeface="微软雅黑" panose="020B0503020204020204" pitchFamily="34" charset="-122"/>
                <a:ea typeface="微软雅黑" panose="020B0503020204020204" pitchFamily="34" charset="-122"/>
                <a:sym typeface="+mn-ea"/>
              </a:rPr>
              <a:t>存储体系概念</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sym typeface="+mn-ea"/>
              </a:rPr>
              <a:t>4.1.2 </a:t>
            </a:r>
            <a:r>
              <a:rPr lang="zh-CN" altLang="en-US" sz="1600" b="1" dirty="0">
                <a:solidFill>
                  <a:srgbClr val="FF0000"/>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页脚占位符 4"/>
          <p:cNvSpPr>
            <a:spLocks noGrp="1"/>
          </p:cNvSpPr>
          <p:nvPr>
            <p:ph type="ftr" sz="quarter" idx="4294967295"/>
          </p:nvPr>
        </p:nvSpPr>
        <p:spPr bwMode="auto">
          <a:xfrm>
            <a:off x="5436235" y="6120165"/>
            <a:ext cx="3744101"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pic>
        <p:nvPicPr>
          <p:cNvPr id="25907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58037"/>
          <a:stretch>
            <a:fillRect/>
          </a:stretch>
        </p:blipFill>
        <p:spPr bwMode="auto">
          <a:xfrm>
            <a:off x="2663900" y="4100741"/>
            <a:ext cx="5811249" cy="184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6" name="文本框 5"/>
              <p:cNvSpPr txBox="1"/>
              <p:nvPr/>
            </p:nvSpPr>
            <p:spPr>
              <a:xfrm>
                <a:off x="1799619" y="1455593"/>
                <a:ext cx="8868843" cy="2936188"/>
              </a:xfrm>
              <a:prstGeom prst="rect">
                <a:avLst/>
              </a:prstGeom>
              <a:noFill/>
            </p:spPr>
            <p:txBody>
              <a:bodyPr wrap="square" rtlCol="0">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      用组相连映像的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存贮器，块的大小</a:t>
                </a:r>
                <a14:m>
                  <m:oMath xmlns:m="http://schemas.openxmlformats.org/officeDocument/2006/math">
                    <m:r>
                      <a:rPr lang="zh-CN" altLang="en-US" sz="2000" i="1" dirty="0">
                        <a:latin typeface="Cambria Math" panose="02040503050406030204" pitchFamily="18" charset="0"/>
                      </a:rPr>
                      <m:t>为</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2</m:t>
                        </m:r>
                      </m:e>
                      <m:sup>
                        <m:r>
                          <a:rPr lang="en-US" altLang="zh-CN" sz="2000" b="0" i="1" smtClean="0">
                            <a:latin typeface="Cambria Math" panose="02040503050406030204" pitchFamily="18" charset="0"/>
                          </a:rPr>
                          <m:t>8</m:t>
                        </m:r>
                      </m:sup>
                    </m:sSup>
                    <m:r>
                      <a:rPr lang="zh-CN" altLang="en-US" sz="2000" i="1">
                        <a:latin typeface="Cambria Math" panose="02040503050406030204" pitchFamily="18" charset="0"/>
                      </a:rPr>
                      <m:t>个</m:t>
                    </m:r>
                  </m:oMath>
                </a14:m>
                <a:r>
                  <a:rPr lang="zh-CN" altLang="en-US" sz="2000" dirty="0">
                    <a:latin typeface="微软雅黑" panose="020B0503020204020204" pitchFamily="34" charset="-122"/>
                    <a:ea typeface="微软雅黑" panose="020B0503020204020204" pitchFamily="34" charset="-122"/>
                  </a:rPr>
                  <a:t>单元，主存容量是</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容量的</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倍。映像表用单体多字按地址访问的存贮器构成，已存入内容如表所示。用</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套外比较电路实现组内相联查找块号。各字段均有四进制编码表示。问：</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、给出四进制编码表示的主存地址</a:t>
                </a:r>
                <a:r>
                  <a:rPr lang="en-US" altLang="zh-CN" sz="2000" dirty="0">
                    <a:latin typeface="微软雅黑" panose="020B0503020204020204" pitchFamily="34" charset="-122"/>
                    <a:ea typeface="微软雅黑" panose="020B0503020204020204" pitchFamily="34" charset="-122"/>
                  </a:rPr>
                  <a:t>3122203</a:t>
                </a:r>
                <a:r>
                  <a:rPr lang="zh-CN" altLang="en-US" sz="2000" dirty="0">
                    <a:latin typeface="微软雅黑" panose="020B0503020204020204" pitchFamily="34" charset="-122"/>
                    <a:ea typeface="微软雅黑" panose="020B0503020204020204" pitchFamily="34" charset="-122"/>
                  </a:rPr>
                  <a:t>，主存该单元内容能否在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中找到。若能找到，指出相应的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地址，也用四进制表示。</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、给出四进制编码表示的主存地址</a:t>
                </a:r>
                <a:r>
                  <a:rPr lang="en-US" altLang="zh-CN" sz="2000" dirty="0">
                    <a:latin typeface="微软雅黑" panose="020B0503020204020204" pitchFamily="34" charset="-122"/>
                    <a:ea typeface="微软雅黑" panose="020B0503020204020204" pitchFamily="34" charset="-122"/>
                  </a:rPr>
                  <a:t>1210000</a:t>
                </a:r>
                <a:r>
                  <a:rPr lang="zh-CN" altLang="en-US" sz="2000" dirty="0">
                    <a:latin typeface="微软雅黑" panose="020B0503020204020204" pitchFamily="34" charset="-122"/>
                    <a:ea typeface="微软雅黑" panose="020B0503020204020204" pitchFamily="34" charset="-122"/>
                  </a:rPr>
                  <a:t>及</a:t>
                </a:r>
                <a:r>
                  <a:rPr lang="en-US" altLang="zh-CN" sz="2000" dirty="0">
                    <a:latin typeface="微软雅黑" panose="020B0503020204020204" pitchFamily="34" charset="-122"/>
                    <a:ea typeface="微软雅黑" panose="020B0503020204020204" pitchFamily="34" charset="-122"/>
                  </a:rPr>
                  <a:t>2310333</a:t>
                </a:r>
                <a:r>
                  <a:rPr lang="zh-CN" altLang="en-US" sz="2000" dirty="0">
                    <a:latin typeface="微软雅黑" panose="020B0503020204020204" pitchFamily="34" charset="-122"/>
                    <a:ea typeface="微软雅黑" panose="020B0503020204020204" pitchFamily="34" charset="-122"/>
                  </a:rPr>
                  <a:t>所对应的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a:t>
                </a:r>
                <a:endParaRPr lang="zh-CN" altLang="en-US" sz="20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799619" y="1455593"/>
                <a:ext cx="8868843" cy="2936188"/>
              </a:xfrm>
              <a:prstGeom prst="rect">
                <a:avLst/>
              </a:prstGeom>
              <a:blipFill rotWithShape="1">
                <a:blip r:embed="rId2"/>
                <a:stretch>
                  <a:fillRect t="-6" r="5" b="4"/>
                </a:stretch>
              </a:blipFill>
            </p:spPr>
            <p:txBody>
              <a:bodyPr/>
              <a:lstStyle/>
              <a:p>
                <a:r>
                  <a:rPr lang="zh-CN" altLang="en-US">
                    <a:noFill/>
                  </a:rPr>
                  <a:t> </a:t>
                </a:r>
              </a:p>
            </p:txBody>
          </p:sp>
        </mc:Fallback>
      </mc:AlternateContent>
      <p:sp>
        <p:nvSpPr>
          <p:cNvPr id="9" name="Rectangle 2"/>
          <p:cNvSpPr>
            <a:spLocks noGrp="1" noChangeArrowheads="1"/>
          </p:cNvSpPr>
          <p:nvPr>
            <p:ph type="title"/>
          </p:nvPr>
        </p:nvSpPr>
        <p:spPr>
          <a:xfrm>
            <a:off x="1007716" y="125613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4"/>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4" name="矩形 13"/>
          <p:cNvSpPr/>
          <p:nvPr>
            <p:custDataLst>
              <p:tags r:id="rId5"/>
            </p:custDataLst>
          </p:nvPr>
        </p:nvSpPr>
        <p:spPr>
          <a:xfrm>
            <a:off x="794119" y="1427562"/>
            <a:ext cx="10212852" cy="4664573"/>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页脚占位符 4"/>
          <p:cNvSpPr>
            <a:spLocks noGrp="1"/>
          </p:cNvSpPr>
          <p:nvPr>
            <p:ph type="ftr" sz="quarter" idx="4294967295"/>
          </p:nvPr>
        </p:nvSpPr>
        <p:spPr bwMode="auto">
          <a:xfrm>
            <a:off x="7702782" y="5443383"/>
            <a:ext cx="3383605" cy="2774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pic>
        <p:nvPicPr>
          <p:cNvPr id="260101"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18" t="6100" r="118" b="13176"/>
          <a:stretch>
            <a:fillRect/>
          </a:stretch>
        </p:blipFill>
        <p:spPr bwMode="auto">
          <a:xfrm>
            <a:off x="4504916" y="1375520"/>
            <a:ext cx="6150076" cy="427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5795229" y="5179050"/>
            <a:ext cx="503020" cy="403047"/>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 name="矩形 6"/>
          <p:cNvSpPr>
            <a:spLocks noChangeArrowheads="1"/>
          </p:cNvSpPr>
          <p:nvPr/>
        </p:nvSpPr>
        <p:spPr bwMode="auto">
          <a:xfrm>
            <a:off x="4540837" y="1851539"/>
            <a:ext cx="6284558" cy="286863"/>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 name="矩形 7"/>
          <p:cNvSpPr>
            <a:spLocks noChangeArrowheads="1"/>
          </p:cNvSpPr>
          <p:nvPr/>
        </p:nvSpPr>
        <p:spPr bwMode="auto">
          <a:xfrm>
            <a:off x="5095675" y="5179050"/>
            <a:ext cx="611815" cy="403047"/>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9" name="矩形 8"/>
          <p:cNvSpPr>
            <a:spLocks noChangeArrowheads="1"/>
          </p:cNvSpPr>
          <p:nvPr/>
        </p:nvSpPr>
        <p:spPr bwMode="auto">
          <a:xfrm>
            <a:off x="6367993" y="5179049"/>
            <a:ext cx="565738" cy="403047"/>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4590772" y="5665484"/>
                <a:ext cx="6283793"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q=1</a:t>
                </a:r>
                <a:r>
                  <a:rPr lang="zh-CN" altLang="en-US" sz="2000" dirty="0">
                    <a:latin typeface="微软雅黑" panose="020B0503020204020204" pitchFamily="34" charset="-122"/>
                    <a:ea typeface="微软雅黑" panose="020B0503020204020204" pitchFamily="34" charset="-122"/>
                  </a:rPr>
                  <a:t>时，没有</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a:latin typeface="Cambria Math" panose="02040503050406030204" pitchFamily="18" charset="0"/>
                          </a:rPr>
                          <m:t>𝑛</m:t>
                        </m:r>
                      </m:e>
                      <m:sub>
                        <m:r>
                          <a:rPr lang="en-US" altLang="zh-CN" sz="2000" b="0" i="1">
                            <a:latin typeface="Cambria Math" panose="02040503050406030204" pitchFamily="18" charset="0"/>
                          </a:rPr>
                          <m:t>𝑑</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r>
                      <a:rPr lang="zh-CN" altLang="en-US" sz="2000" b="0" i="1">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oMath>
                </a14:m>
                <a:r>
                  <a:rPr lang="zh-CN" altLang="en-US" sz="2000" dirty="0">
                    <a:latin typeface="微软雅黑" panose="020B0503020204020204" pitchFamily="34" charset="-122"/>
                    <a:ea typeface="微软雅黑" panose="020B0503020204020204" pitchFamily="34" charset="-122"/>
                  </a:rPr>
                  <a:t>这一项，故发生</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块失效，无物理</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a:t>
                </a:r>
                <a:endParaRPr lang="zh-CN" altLang="en-US" sz="2000"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4590772" y="5665484"/>
                <a:ext cx="6283793" cy="707886"/>
              </a:xfrm>
              <a:prstGeom prst="rect">
                <a:avLst/>
              </a:prstGeom>
              <a:blipFill rotWithShape="1">
                <a:blip r:embed="rId2"/>
                <a:stretch>
                  <a:fillRect l="-6" t="-2" r="3" b="72"/>
                </a:stretch>
              </a:blipFill>
            </p:spPr>
            <p:txBody>
              <a:bodyPr/>
              <a:lstStyle/>
              <a:p>
                <a:r>
                  <a:rPr lang="zh-CN" altLang="en-US">
                    <a:noFill/>
                  </a:rPr>
                  <a:t> </a:t>
                </a:r>
              </a:p>
            </p:txBody>
          </p:sp>
        </mc:Fallback>
      </mc:AlternateContent>
      <p:sp>
        <p:nvSpPr>
          <p:cNvPr id="13" name="Rectangle 2"/>
          <p:cNvSpPr>
            <a:spLocks noGrp="1" noChangeArrowheads="1"/>
          </p:cNvSpPr>
          <p:nvPr>
            <p:ph type="title"/>
          </p:nvPr>
        </p:nvSpPr>
        <p:spPr>
          <a:xfrm>
            <a:off x="1007716" y="125613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14" name="Rectangle 2"/>
          <p:cNvSpPr txBox="1">
            <a:spLocks noChangeArrowheads="1"/>
          </p:cNvSpPr>
          <p:nvPr/>
        </p:nvSpPr>
        <p:spPr>
          <a:xfrm>
            <a:off x="502888" y="741875"/>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15"/>
          <p:cNvSpPr txBox="1"/>
          <p:nvPr>
            <p:custDataLst>
              <p:tags r:id="rId4"/>
            </p:custDataLst>
          </p:nvPr>
        </p:nvSpPr>
        <p:spPr>
          <a:xfrm>
            <a:off x="922939" y="24163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7" name="文本框 16"/>
          <p:cNvSpPr txBox="1"/>
          <p:nvPr/>
        </p:nvSpPr>
        <p:spPr>
          <a:xfrm>
            <a:off x="886365" y="2026143"/>
            <a:ext cx="2448272"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解：</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、依题意主存二进制地址字段的划分和位数</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custDataLst>
              <p:tags r:id="rId5"/>
            </p:custDataLst>
          </p:nvPr>
        </p:nvSpPr>
        <p:spPr>
          <a:xfrm>
            <a:off x="666221" y="1299461"/>
            <a:ext cx="10429240" cy="5087424"/>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7229" b="38045"/>
          <a:stretch>
            <a:fillRect/>
          </a:stretch>
        </p:blipFill>
        <p:spPr bwMode="auto">
          <a:xfrm>
            <a:off x="3528594" y="3662539"/>
            <a:ext cx="5231567" cy="261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125" name="Picture 4"/>
          <p:cNvPicPr>
            <a:picLocks noChangeAspect="1" noChangeArrowheads="1"/>
          </p:cNvPicPr>
          <p:nvPr/>
        </p:nvPicPr>
        <p:blipFill>
          <a:blip r:embed="rId2">
            <a:extLst>
              <a:ext uri="{28A0092B-C50C-407E-A947-70E740481C1C}">
                <a14:useLocalDpi xmlns:a14="http://schemas.microsoft.com/office/drawing/2010/main" val="0"/>
              </a:ext>
            </a:extLst>
          </a:blip>
          <a:srcRect t="59377" r="-89"/>
          <a:stretch>
            <a:fillRect/>
          </a:stretch>
        </p:blipFill>
        <p:spPr bwMode="auto">
          <a:xfrm>
            <a:off x="3293743" y="1614394"/>
            <a:ext cx="6198257" cy="190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5039015" y="4103331"/>
            <a:ext cx="399372" cy="286043"/>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 name="矩形 6"/>
          <p:cNvSpPr>
            <a:spLocks noChangeArrowheads="1"/>
          </p:cNvSpPr>
          <p:nvPr/>
        </p:nvSpPr>
        <p:spPr bwMode="auto">
          <a:xfrm>
            <a:off x="3215520" y="2778816"/>
            <a:ext cx="6049446" cy="36383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 name="矩形 7"/>
          <p:cNvSpPr>
            <a:spLocks noChangeArrowheads="1"/>
          </p:cNvSpPr>
          <p:nvPr/>
        </p:nvSpPr>
        <p:spPr bwMode="auto">
          <a:xfrm>
            <a:off x="4380132" y="4103331"/>
            <a:ext cx="464261" cy="286043"/>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9" name="矩形 8"/>
          <p:cNvSpPr>
            <a:spLocks noChangeArrowheads="1"/>
          </p:cNvSpPr>
          <p:nvPr/>
        </p:nvSpPr>
        <p:spPr bwMode="auto">
          <a:xfrm>
            <a:off x="5543820" y="4091863"/>
            <a:ext cx="485689" cy="296014"/>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0" name="矩形 9"/>
          <p:cNvSpPr>
            <a:spLocks noChangeArrowheads="1"/>
          </p:cNvSpPr>
          <p:nvPr/>
        </p:nvSpPr>
        <p:spPr bwMode="auto">
          <a:xfrm>
            <a:off x="8579084" y="2829336"/>
            <a:ext cx="362153" cy="285146"/>
          </a:xfrm>
          <a:prstGeom prst="rect">
            <a:avLst/>
          </a:prstGeom>
          <a:noFill/>
          <a:ln w="38100" algn="ctr">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 name="矩形 10"/>
          <p:cNvSpPr>
            <a:spLocks noChangeArrowheads="1"/>
          </p:cNvSpPr>
          <p:nvPr/>
        </p:nvSpPr>
        <p:spPr bwMode="auto">
          <a:xfrm>
            <a:off x="5529245" y="5909959"/>
            <a:ext cx="514839" cy="239416"/>
          </a:xfrm>
          <a:prstGeom prst="rect">
            <a:avLst/>
          </a:prstGeom>
          <a:noFill/>
          <a:ln w="38100" algn="ctr">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4" name="矩形 13"/>
          <p:cNvSpPr>
            <a:spLocks noChangeArrowheads="1"/>
          </p:cNvSpPr>
          <p:nvPr/>
        </p:nvSpPr>
        <p:spPr bwMode="auto">
          <a:xfrm>
            <a:off x="4962486" y="5914410"/>
            <a:ext cx="523671" cy="251969"/>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6" name="右大括号 5"/>
          <p:cNvSpPr/>
          <p:nvPr/>
        </p:nvSpPr>
        <p:spPr bwMode="auto">
          <a:xfrm rot="5400000">
            <a:off x="7253078" y="3341926"/>
            <a:ext cx="138985" cy="2460850"/>
          </a:xfrm>
          <a:prstGeom prst="rightBrace">
            <a:avLst>
              <a:gd name="adj1" fmla="val 162194"/>
              <a:gd name="adj2" fmla="val 50000"/>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6" name="右大括号 15"/>
          <p:cNvSpPr/>
          <p:nvPr/>
        </p:nvSpPr>
        <p:spPr bwMode="auto">
          <a:xfrm rot="16200000" flipV="1">
            <a:off x="7268077" y="4629451"/>
            <a:ext cx="88591" cy="2263215"/>
          </a:xfrm>
          <a:prstGeom prst="rightBrace">
            <a:avLst>
              <a:gd name="adj1" fmla="val 69331"/>
              <a:gd name="adj2" fmla="val 50000"/>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3" name="直接箭头连接符 12"/>
          <p:cNvCxnSpPr>
            <a:cxnSpLocks noChangeShapeType="1"/>
            <a:stCxn id="6" idx="1"/>
          </p:cNvCxnSpPr>
          <p:nvPr/>
        </p:nvCxnSpPr>
        <p:spPr bwMode="auto">
          <a:xfrm flipH="1">
            <a:off x="7247562" y="4641844"/>
            <a:ext cx="75009" cy="816627"/>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cxnSpLocks noChangeShapeType="1"/>
            <a:stCxn id="10" idx="2"/>
            <a:endCxn id="11" idx="0"/>
          </p:cNvCxnSpPr>
          <p:nvPr/>
        </p:nvCxnSpPr>
        <p:spPr bwMode="auto">
          <a:xfrm flipH="1">
            <a:off x="5786665" y="3114482"/>
            <a:ext cx="2973496" cy="2795477"/>
          </a:xfrm>
          <a:prstGeom prst="straightConnector1">
            <a:avLst/>
          </a:prstGeom>
          <a:noFill/>
          <a:ln w="38100" algn="ctr">
            <a:solidFill>
              <a:srgbClr val="00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cxnSpLocks noChangeShapeType="1"/>
            <a:stCxn id="2" idx="2"/>
          </p:cNvCxnSpPr>
          <p:nvPr/>
        </p:nvCxnSpPr>
        <p:spPr bwMode="auto">
          <a:xfrm flipH="1">
            <a:off x="5224321" y="4389374"/>
            <a:ext cx="14380" cy="1415980"/>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1221025" y="3434949"/>
            <a:ext cx="113391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解：</a:t>
            </a:r>
            <a:endParaRPr lang="en-US" altLang="zh-CN" sz="2000" dirty="0">
              <a:latin typeface="微软雅黑" panose="020B0503020204020204" pitchFamily="34" charset="-122"/>
              <a:ea typeface="微软雅黑" panose="020B0503020204020204" pitchFamily="34" charset="-122"/>
            </a:endParaRPr>
          </a:p>
        </p:txBody>
      </p:sp>
      <p:sp>
        <p:nvSpPr>
          <p:cNvPr id="32" name="Rectangle 2"/>
          <p:cNvSpPr>
            <a:spLocks noGrp="1" noChangeArrowheads="1"/>
          </p:cNvSpPr>
          <p:nvPr>
            <p:ph type="title"/>
          </p:nvPr>
        </p:nvSpPr>
        <p:spPr>
          <a:xfrm>
            <a:off x="1007716" y="125613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33" name="Rectangle 2"/>
          <p:cNvSpPr txBox="1">
            <a:spLocks noChangeArrowheads="1"/>
          </p:cNvSpPr>
          <p:nvPr/>
        </p:nvSpPr>
        <p:spPr>
          <a:xfrm>
            <a:off x="513517" y="789767"/>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34" name="直接连接符 33"/>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5" name="文本框 34"/>
          <p:cNvSpPr txBox="1"/>
          <p:nvPr>
            <p:custDataLst>
              <p:tags r:id="rId4"/>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25" name="矩形 24"/>
          <p:cNvSpPr/>
          <p:nvPr>
            <p:custDataLst>
              <p:tags r:id="rId5"/>
            </p:custDataLst>
          </p:nvPr>
        </p:nvSpPr>
        <p:spPr>
          <a:xfrm>
            <a:off x="577731" y="1313729"/>
            <a:ext cx="10429240" cy="5042659"/>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80">
                                          <p:stCondLst>
                                            <p:cond delay="0"/>
                                          </p:stCondLst>
                                        </p:cTn>
                                        <p:tgtEl>
                                          <p:spTgt spid="10"/>
                                        </p:tgtEl>
                                      </p:cBhvr>
                                    </p:animEffect>
                                    <p:anim calcmode="lin" valueType="num">
                                      <p:cBhvr>
                                        <p:cTn id="5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9" dur="26">
                                          <p:stCondLst>
                                            <p:cond delay="650"/>
                                          </p:stCondLst>
                                        </p:cTn>
                                        <p:tgtEl>
                                          <p:spTgt spid="10"/>
                                        </p:tgtEl>
                                      </p:cBhvr>
                                      <p:to x="100000" y="60000"/>
                                    </p:animScale>
                                    <p:animScale>
                                      <p:cBhvr>
                                        <p:cTn id="60" dur="166" decel="50000">
                                          <p:stCondLst>
                                            <p:cond delay="676"/>
                                          </p:stCondLst>
                                        </p:cTn>
                                        <p:tgtEl>
                                          <p:spTgt spid="10"/>
                                        </p:tgtEl>
                                      </p:cBhvr>
                                      <p:to x="100000" y="100000"/>
                                    </p:animScale>
                                    <p:animScale>
                                      <p:cBhvr>
                                        <p:cTn id="61" dur="26">
                                          <p:stCondLst>
                                            <p:cond delay="1312"/>
                                          </p:stCondLst>
                                        </p:cTn>
                                        <p:tgtEl>
                                          <p:spTgt spid="10"/>
                                        </p:tgtEl>
                                      </p:cBhvr>
                                      <p:to x="100000" y="80000"/>
                                    </p:animScale>
                                    <p:animScale>
                                      <p:cBhvr>
                                        <p:cTn id="62" dur="166" decel="50000">
                                          <p:stCondLst>
                                            <p:cond delay="1338"/>
                                          </p:stCondLst>
                                        </p:cTn>
                                        <p:tgtEl>
                                          <p:spTgt spid="10"/>
                                        </p:tgtEl>
                                      </p:cBhvr>
                                      <p:to x="100000" y="100000"/>
                                    </p:animScale>
                                    <p:animScale>
                                      <p:cBhvr>
                                        <p:cTn id="63" dur="26">
                                          <p:stCondLst>
                                            <p:cond delay="1642"/>
                                          </p:stCondLst>
                                        </p:cTn>
                                        <p:tgtEl>
                                          <p:spTgt spid="10"/>
                                        </p:tgtEl>
                                      </p:cBhvr>
                                      <p:to x="100000" y="90000"/>
                                    </p:animScale>
                                    <p:animScale>
                                      <p:cBhvr>
                                        <p:cTn id="64" dur="166" decel="50000">
                                          <p:stCondLst>
                                            <p:cond delay="1668"/>
                                          </p:stCondLst>
                                        </p:cTn>
                                        <p:tgtEl>
                                          <p:spTgt spid="10"/>
                                        </p:tgtEl>
                                      </p:cBhvr>
                                      <p:to x="100000" y="100000"/>
                                    </p:animScale>
                                    <p:animScale>
                                      <p:cBhvr>
                                        <p:cTn id="65" dur="26">
                                          <p:stCondLst>
                                            <p:cond delay="1808"/>
                                          </p:stCondLst>
                                        </p:cTn>
                                        <p:tgtEl>
                                          <p:spTgt spid="10"/>
                                        </p:tgtEl>
                                      </p:cBhvr>
                                      <p:to x="100000" y="95000"/>
                                    </p:animScale>
                                    <p:animScale>
                                      <p:cBhvr>
                                        <p:cTn id="66" dur="166" decel="50000">
                                          <p:stCondLst>
                                            <p:cond delay="1834"/>
                                          </p:stCondLst>
                                        </p:cTn>
                                        <p:tgtEl>
                                          <p:spTgt spid="10"/>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ppt_x"/>
                                          </p:val>
                                        </p:tav>
                                        <p:tav tm="100000">
                                          <p:val>
                                            <p:strVal val="#ppt_x"/>
                                          </p:val>
                                        </p:tav>
                                      </p:tavLst>
                                    </p:anim>
                                    <p:anim calcmode="lin" valueType="num">
                                      <p:cBhvr additive="base">
                                        <p:cTn id="92" dur="500" fill="hold"/>
                                        <p:tgtEl>
                                          <p:spTgt spid="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ppt_x"/>
                                          </p:val>
                                        </p:tav>
                                        <p:tav tm="100000">
                                          <p:val>
                                            <p:strVal val="#ppt_x"/>
                                          </p:val>
                                        </p:tav>
                                      </p:tavLst>
                                    </p:anim>
                                    <p:anim calcmode="lin" valueType="num">
                                      <p:cBhvr additive="base">
                                        <p:cTn id="10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4" grpId="0" animBg="1"/>
      <p:bldP spid="6" grpId="0" animBg="1"/>
      <p:bldP spid="1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8" name="Picture 4"/>
          <p:cNvPicPr>
            <a:picLocks noChangeAspect="1" noChangeArrowheads="1"/>
          </p:cNvPicPr>
          <p:nvPr/>
        </p:nvPicPr>
        <p:blipFill>
          <a:blip r:embed="rId1">
            <a:extLst>
              <a:ext uri="{28A0092B-C50C-407E-A947-70E740481C1C}">
                <a14:useLocalDpi xmlns:a14="http://schemas.microsoft.com/office/drawing/2010/main" val="0"/>
              </a:ext>
            </a:extLst>
          </a:blip>
          <a:srcRect t="68965"/>
          <a:stretch>
            <a:fillRect/>
          </a:stretch>
        </p:blipFill>
        <p:spPr bwMode="auto">
          <a:xfrm>
            <a:off x="2604767" y="4804059"/>
            <a:ext cx="6223810" cy="144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49" name="Picture 4"/>
          <p:cNvPicPr>
            <a:picLocks noChangeAspect="1" noChangeArrowheads="1"/>
          </p:cNvPicPr>
          <p:nvPr/>
        </p:nvPicPr>
        <p:blipFill>
          <a:blip r:embed="rId2">
            <a:extLst>
              <a:ext uri="{28A0092B-C50C-407E-A947-70E740481C1C}">
                <a14:useLocalDpi xmlns:a14="http://schemas.microsoft.com/office/drawing/2010/main" val="0"/>
              </a:ext>
            </a:extLst>
          </a:blip>
          <a:srcRect t="59377" r="-89"/>
          <a:stretch>
            <a:fillRect/>
          </a:stretch>
        </p:blipFill>
        <p:spPr bwMode="auto">
          <a:xfrm>
            <a:off x="2541883" y="1792395"/>
            <a:ext cx="6840760" cy="210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4695020" y="4872258"/>
            <a:ext cx="548709" cy="36698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 name="矩形 6"/>
          <p:cNvSpPr>
            <a:spLocks noChangeArrowheads="1"/>
          </p:cNvSpPr>
          <p:nvPr/>
        </p:nvSpPr>
        <p:spPr bwMode="auto">
          <a:xfrm>
            <a:off x="2513325" y="3500204"/>
            <a:ext cx="6837974" cy="362372"/>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 name="矩形 7"/>
          <p:cNvSpPr>
            <a:spLocks noChangeArrowheads="1"/>
          </p:cNvSpPr>
          <p:nvPr/>
        </p:nvSpPr>
        <p:spPr bwMode="auto">
          <a:xfrm>
            <a:off x="4007381" y="4872258"/>
            <a:ext cx="579736" cy="366988"/>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9" name="矩形 8"/>
          <p:cNvSpPr>
            <a:spLocks noChangeArrowheads="1"/>
          </p:cNvSpPr>
          <p:nvPr/>
        </p:nvSpPr>
        <p:spPr bwMode="auto">
          <a:xfrm>
            <a:off x="5308351" y="4872258"/>
            <a:ext cx="548710" cy="366988"/>
          </a:xfrm>
          <a:prstGeom prst="rect">
            <a:avLst/>
          </a:prstGeom>
          <a:noFill/>
          <a:ln w="38100" algn="ctr">
            <a:solidFill>
              <a:srgbClr val="FF66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0" name="矩形 9"/>
          <p:cNvSpPr>
            <a:spLocks noChangeArrowheads="1"/>
          </p:cNvSpPr>
          <p:nvPr/>
        </p:nvSpPr>
        <p:spPr bwMode="auto">
          <a:xfrm>
            <a:off x="6839995" y="3481361"/>
            <a:ext cx="398302" cy="366988"/>
          </a:xfrm>
          <a:prstGeom prst="rect">
            <a:avLst/>
          </a:prstGeom>
          <a:noFill/>
          <a:ln w="38100" algn="ctr">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 name="矩形 10"/>
          <p:cNvSpPr>
            <a:spLocks noChangeArrowheads="1"/>
          </p:cNvSpPr>
          <p:nvPr/>
        </p:nvSpPr>
        <p:spPr bwMode="auto">
          <a:xfrm>
            <a:off x="5244652" y="5777797"/>
            <a:ext cx="569600" cy="366988"/>
          </a:xfrm>
          <a:prstGeom prst="rect">
            <a:avLst/>
          </a:prstGeom>
          <a:noFill/>
          <a:ln w="38100" algn="ctr">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2" name="矩形 11"/>
          <p:cNvSpPr>
            <a:spLocks noChangeArrowheads="1"/>
          </p:cNvSpPr>
          <p:nvPr/>
        </p:nvSpPr>
        <p:spPr bwMode="auto">
          <a:xfrm>
            <a:off x="4664382" y="5784562"/>
            <a:ext cx="579347" cy="366988"/>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3" name="直接箭头连接符 12"/>
          <p:cNvCxnSpPr>
            <a:cxnSpLocks noChangeShapeType="1"/>
            <a:stCxn id="10" idx="2"/>
          </p:cNvCxnSpPr>
          <p:nvPr/>
        </p:nvCxnSpPr>
        <p:spPr bwMode="auto">
          <a:xfrm flipH="1">
            <a:off x="5539026" y="3848349"/>
            <a:ext cx="1500120" cy="1911148"/>
          </a:xfrm>
          <a:prstGeom prst="straightConnector1">
            <a:avLst/>
          </a:prstGeom>
          <a:noFill/>
          <a:ln w="38100" algn="ctr">
            <a:solidFill>
              <a:srgbClr val="00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a:cxnSpLocks noChangeShapeType="1"/>
          </p:cNvCxnSpPr>
          <p:nvPr/>
        </p:nvCxnSpPr>
        <p:spPr bwMode="auto">
          <a:xfrm flipH="1">
            <a:off x="4974162" y="5304801"/>
            <a:ext cx="170" cy="454696"/>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159" name="矩形 15"/>
          <p:cNvSpPr>
            <a:spLocks noChangeArrowheads="1"/>
          </p:cNvSpPr>
          <p:nvPr/>
        </p:nvSpPr>
        <p:spPr bwMode="auto">
          <a:xfrm>
            <a:off x="6330580" y="5304114"/>
            <a:ext cx="306386" cy="446866"/>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20" name="直接箭头连接符 19"/>
          <p:cNvCxnSpPr>
            <a:cxnSpLocks noChangeShapeType="1"/>
            <a:stCxn id="18" idx="1"/>
            <a:endCxn id="19" idx="1"/>
          </p:cNvCxnSpPr>
          <p:nvPr/>
        </p:nvCxnSpPr>
        <p:spPr bwMode="auto">
          <a:xfrm>
            <a:off x="7190938" y="5475201"/>
            <a:ext cx="26811" cy="187237"/>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右大括号 18"/>
          <p:cNvSpPr/>
          <p:nvPr/>
        </p:nvSpPr>
        <p:spPr bwMode="auto">
          <a:xfrm rot="16200000" flipV="1">
            <a:off x="7169219" y="4455481"/>
            <a:ext cx="97059" cy="2510972"/>
          </a:xfrm>
          <a:prstGeom prst="rightBrace">
            <a:avLst>
              <a:gd name="adj1" fmla="val 69331"/>
              <a:gd name="adj2" fmla="val 50000"/>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8" name="右大括号 17"/>
          <p:cNvSpPr/>
          <p:nvPr/>
        </p:nvSpPr>
        <p:spPr bwMode="auto">
          <a:xfrm rot="5400000">
            <a:off x="7105739" y="4062395"/>
            <a:ext cx="170399" cy="2655213"/>
          </a:xfrm>
          <a:prstGeom prst="rightBrace">
            <a:avLst>
              <a:gd name="adj1" fmla="val 69351"/>
              <a:gd name="adj2" fmla="val 50000"/>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4" name="Rectangle 2"/>
          <p:cNvSpPr>
            <a:spLocks noGrp="1" noChangeArrowheads="1"/>
          </p:cNvSpPr>
          <p:nvPr>
            <p:ph type="title"/>
          </p:nvPr>
        </p:nvSpPr>
        <p:spPr>
          <a:xfrm>
            <a:off x="1007716" y="125613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25" name="Rectangle 2"/>
          <p:cNvSpPr txBox="1">
            <a:spLocks noChangeArrowheads="1"/>
          </p:cNvSpPr>
          <p:nvPr/>
        </p:nvSpPr>
        <p:spPr>
          <a:xfrm>
            <a:off x="497290" y="80688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7" name="文本框 26"/>
          <p:cNvSpPr txBox="1"/>
          <p:nvPr>
            <p:custDataLst>
              <p:tags r:id="rId4"/>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28" name="矩形 27"/>
          <p:cNvSpPr/>
          <p:nvPr>
            <p:custDataLst>
              <p:tags r:id="rId5"/>
            </p:custDataLst>
          </p:nvPr>
        </p:nvSpPr>
        <p:spPr>
          <a:xfrm>
            <a:off x="665211" y="1403879"/>
            <a:ext cx="10323080" cy="4931216"/>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80">
                                          <p:stCondLst>
                                            <p:cond delay="0"/>
                                          </p:stCondLst>
                                        </p:cTn>
                                        <p:tgtEl>
                                          <p:spTgt spid="10"/>
                                        </p:tgtEl>
                                      </p:cBhvr>
                                    </p:animEffect>
                                    <p:anim calcmode="lin" valueType="num">
                                      <p:cBhvr>
                                        <p:cTn id="5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9" dur="26">
                                          <p:stCondLst>
                                            <p:cond delay="650"/>
                                          </p:stCondLst>
                                        </p:cTn>
                                        <p:tgtEl>
                                          <p:spTgt spid="10"/>
                                        </p:tgtEl>
                                      </p:cBhvr>
                                      <p:to x="100000" y="60000"/>
                                    </p:animScale>
                                    <p:animScale>
                                      <p:cBhvr>
                                        <p:cTn id="60" dur="166" decel="50000">
                                          <p:stCondLst>
                                            <p:cond delay="676"/>
                                          </p:stCondLst>
                                        </p:cTn>
                                        <p:tgtEl>
                                          <p:spTgt spid="10"/>
                                        </p:tgtEl>
                                      </p:cBhvr>
                                      <p:to x="100000" y="100000"/>
                                    </p:animScale>
                                    <p:animScale>
                                      <p:cBhvr>
                                        <p:cTn id="61" dur="26">
                                          <p:stCondLst>
                                            <p:cond delay="1312"/>
                                          </p:stCondLst>
                                        </p:cTn>
                                        <p:tgtEl>
                                          <p:spTgt spid="10"/>
                                        </p:tgtEl>
                                      </p:cBhvr>
                                      <p:to x="100000" y="80000"/>
                                    </p:animScale>
                                    <p:animScale>
                                      <p:cBhvr>
                                        <p:cTn id="62" dur="166" decel="50000">
                                          <p:stCondLst>
                                            <p:cond delay="1338"/>
                                          </p:stCondLst>
                                        </p:cTn>
                                        <p:tgtEl>
                                          <p:spTgt spid="10"/>
                                        </p:tgtEl>
                                      </p:cBhvr>
                                      <p:to x="100000" y="100000"/>
                                    </p:animScale>
                                    <p:animScale>
                                      <p:cBhvr>
                                        <p:cTn id="63" dur="26">
                                          <p:stCondLst>
                                            <p:cond delay="1642"/>
                                          </p:stCondLst>
                                        </p:cTn>
                                        <p:tgtEl>
                                          <p:spTgt spid="10"/>
                                        </p:tgtEl>
                                      </p:cBhvr>
                                      <p:to x="100000" y="90000"/>
                                    </p:animScale>
                                    <p:animScale>
                                      <p:cBhvr>
                                        <p:cTn id="64" dur="166" decel="50000">
                                          <p:stCondLst>
                                            <p:cond delay="1668"/>
                                          </p:stCondLst>
                                        </p:cTn>
                                        <p:tgtEl>
                                          <p:spTgt spid="10"/>
                                        </p:tgtEl>
                                      </p:cBhvr>
                                      <p:to x="100000" y="100000"/>
                                    </p:animScale>
                                    <p:animScale>
                                      <p:cBhvr>
                                        <p:cTn id="65" dur="26">
                                          <p:stCondLst>
                                            <p:cond delay="1808"/>
                                          </p:stCondLst>
                                        </p:cTn>
                                        <p:tgtEl>
                                          <p:spTgt spid="10"/>
                                        </p:tgtEl>
                                      </p:cBhvr>
                                      <p:to x="100000" y="95000"/>
                                    </p:animScale>
                                    <p:animScale>
                                      <p:cBhvr>
                                        <p:cTn id="66" dur="166" decel="50000">
                                          <p:stCondLst>
                                            <p:cond delay="1834"/>
                                          </p:stCondLst>
                                        </p:cTn>
                                        <p:tgtEl>
                                          <p:spTgt spid="10"/>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500" fill="hold"/>
                                        <p:tgtEl>
                                          <p:spTgt spid="14"/>
                                        </p:tgtEl>
                                        <p:attrNameLst>
                                          <p:attrName>ppt_x</p:attrName>
                                        </p:attrNameLst>
                                      </p:cBhvr>
                                      <p:tavLst>
                                        <p:tav tm="0">
                                          <p:val>
                                            <p:strVal val="#ppt_x"/>
                                          </p:val>
                                        </p:tav>
                                        <p:tav tm="100000">
                                          <p:val>
                                            <p:strVal val="#ppt_x"/>
                                          </p:val>
                                        </p:tav>
                                      </p:tavLst>
                                    </p:anim>
                                    <p:anim calcmode="lin" valueType="num">
                                      <p:cBhvr additive="base">
                                        <p:cTn id="82" dur="500" fill="hold"/>
                                        <p:tgtEl>
                                          <p:spTgt spid="1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ppt_x"/>
                                          </p:val>
                                        </p:tav>
                                        <p:tav tm="100000">
                                          <p:val>
                                            <p:strVal val="#ppt_x"/>
                                          </p:val>
                                        </p:tav>
                                      </p:tavLst>
                                    </p:anim>
                                    <p:anim calcmode="lin" valueType="num">
                                      <p:cBhvr additive="base">
                                        <p:cTn id="92" dur="5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500" fill="hold"/>
                                        <p:tgtEl>
                                          <p:spTgt spid="19"/>
                                        </p:tgtEl>
                                        <p:attrNameLst>
                                          <p:attrName>ppt_x</p:attrName>
                                        </p:attrNameLst>
                                      </p:cBhvr>
                                      <p:tavLst>
                                        <p:tav tm="0">
                                          <p:val>
                                            <p:strVal val="#ppt_x"/>
                                          </p:val>
                                        </p:tav>
                                        <p:tav tm="100000">
                                          <p:val>
                                            <p:strVal val="#ppt_x"/>
                                          </p:val>
                                        </p:tav>
                                      </p:tavLst>
                                    </p:anim>
                                    <p:anim calcmode="lin" valueType="num">
                                      <p:cBhvr additive="base">
                                        <p:cTn id="10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9" grpId="0" animBg="1"/>
      <p:bldP spid="1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页脚占位符 4"/>
          <p:cNvSpPr>
            <a:spLocks noGrp="1"/>
          </p:cNvSpPr>
          <p:nvPr>
            <p:ph type="ftr" sz="quarter" idx="4294967295"/>
          </p:nvPr>
        </p:nvSpPr>
        <p:spPr bwMode="auto">
          <a:xfrm>
            <a:off x="5436235" y="6120165"/>
            <a:ext cx="3744101"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pic>
        <p:nvPicPr>
          <p:cNvPr id="10014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1636" y="3148586"/>
            <a:ext cx="7978715" cy="333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1809318" y="1895388"/>
            <a:ext cx="8127389" cy="317009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采用组相联映像的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容量为</a:t>
            </a:r>
            <a:r>
              <a:rPr lang="en-US" altLang="zh-CN" sz="2000" dirty="0">
                <a:latin typeface="微软雅黑" panose="020B0503020204020204" pitchFamily="34" charset="-122"/>
                <a:ea typeface="微软雅黑" panose="020B0503020204020204" pitchFamily="34" charset="-122"/>
              </a:rPr>
              <a:t>1KB</a:t>
            </a:r>
            <a:r>
              <a:rPr lang="zh-CN" altLang="en-US" sz="2000" dirty="0">
                <a:latin typeface="微软雅黑" panose="020B0503020204020204" pitchFamily="34" charset="-122"/>
                <a:ea typeface="微软雅黑" panose="020B0503020204020204" pitchFamily="34" charset="-122"/>
              </a:rPr>
              <a:t>，要求</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的每一块在一个主存周期内能从主存取得。主存模</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交叉，每个分体宽为</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位，总容量为</a:t>
            </a:r>
            <a:r>
              <a:rPr lang="en-US" altLang="zh-CN" sz="2000" dirty="0">
                <a:latin typeface="微软雅黑" panose="020B0503020204020204" pitchFamily="34" charset="-122"/>
                <a:ea typeface="微软雅黑" panose="020B0503020204020204" pitchFamily="34" charset="-122"/>
              </a:rPr>
              <a:t>256KB</a:t>
            </a:r>
            <a:r>
              <a:rPr lang="zh-CN" altLang="en-US" sz="2000" dirty="0">
                <a:latin typeface="微软雅黑" panose="020B0503020204020204" pitchFamily="34" charset="-122"/>
                <a:ea typeface="微软雅黑" panose="020B0503020204020204" pitchFamily="34" charset="-122"/>
              </a:rPr>
              <a:t>。用按地址访问存贮器构成相联目录表实现主存地址到</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地址的变换，并约定用</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个外相等比较电路。请设计此相联目标表，求出该表之行数、总位数及每个外比较电路的位数 </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按字节编址</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9" name="Rectangle 2"/>
          <p:cNvSpPr>
            <a:spLocks noGrp="1" noChangeArrowheads="1"/>
          </p:cNvSpPr>
          <p:nvPr>
            <p:ph type="title"/>
          </p:nvPr>
        </p:nvSpPr>
        <p:spPr>
          <a:xfrm>
            <a:off x="1136178" y="151360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矩形 12"/>
          <p:cNvSpPr/>
          <p:nvPr>
            <p:custDataLst>
              <p:tags r:id="rId4"/>
            </p:custDataLst>
          </p:nvPr>
        </p:nvSpPr>
        <p:spPr>
          <a:xfrm>
            <a:off x="831668" y="1513604"/>
            <a:ext cx="9798650" cy="4517962"/>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31685"/>
          <a:stretch>
            <a:fillRect/>
          </a:stretch>
        </p:blipFill>
        <p:spPr bwMode="auto">
          <a:xfrm>
            <a:off x="3239964" y="1929531"/>
            <a:ext cx="5760639" cy="2724349"/>
          </a:xfrm>
          <a:prstGeom prst="rect">
            <a:avLst/>
          </a:prstGeom>
          <a:solidFill>
            <a:srgbClr val="FDF0E8"/>
          </a:solidFill>
          <a:ln>
            <a:noFill/>
          </a:ln>
        </p:spPr>
      </p:pic>
      <p:pic>
        <p:nvPicPr>
          <p:cNvPr id="2641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70048"/>
          <a:stretch>
            <a:fillRect/>
          </a:stretch>
        </p:blipFill>
        <p:spPr bwMode="auto">
          <a:xfrm>
            <a:off x="2851421" y="4509270"/>
            <a:ext cx="5630297" cy="99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1181697" y="1589025"/>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2" name="矩形 11"/>
          <p:cNvSpPr/>
          <p:nvPr>
            <p:custDataLst>
              <p:tags r:id="rId4"/>
            </p:custDataLst>
          </p:nvPr>
        </p:nvSpPr>
        <p:spPr>
          <a:xfrm>
            <a:off x="863987" y="1567062"/>
            <a:ext cx="9667458" cy="4596513"/>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20"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15952" b="34697"/>
          <a:stretch>
            <a:fillRect/>
          </a:stretch>
        </p:blipFill>
        <p:spPr bwMode="auto">
          <a:xfrm>
            <a:off x="1871813" y="2427056"/>
            <a:ext cx="7416824" cy="25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1007716" y="1256134"/>
            <a:ext cx="1406312" cy="797920"/>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习题</a:t>
            </a:r>
            <a:endParaRPr lang="zh-CN" altLang="en-US" sz="2000" b="1"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a:xfrm>
            <a:off x="513517" y="856834"/>
            <a:ext cx="9936421" cy="710228"/>
          </a:xfrm>
          <a:prstGeom prst="rect">
            <a:avLst/>
          </a:prstGeom>
        </p:spPr>
        <p:txBody>
          <a:bodyPr vert="horz" lIns="91440" tIns="45720" rIns="91440" bIns="45720" rtlCol="0" anchor="ctr">
            <a:normAutofit/>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fontAlgn="auto">
              <a:spcAft>
                <a:spcPts val="0"/>
              </a:spcAft>
              <a:buFontTx/>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）段相联映像与变换</a:t>
            </a:r>
            <a:endParaRPr lang="zh-CN" altLang="en-US" sz="2000" b="1" dirty="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4.3.2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地址映像与变换</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2519884" y="1758813"/>
            <a:ext cx="430294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从上述分析可得相联目录表如下：</a:t>
            </a:r>
            <a:endParaRPr lang="zh-CN" altLang="en-US" sz="2000" dirty="0">
              <a:latin typeface="微软雅黑" panose="020B0503020204020204" pitchFamily="34" charset="-122"/>
              <a:ea typeface="微软雅黑" panose="020B0503020204020204" pitchFamily="34" charset="-122"/>
            </a:endParaRPr>
          </a:p>
        </p:txBody>
      </p:sp>
      <p:pic>
        <p:nvPicPr>
          <p:cNvPr id="1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73250"/>
          <a:stretch>
            <a:fillRect/>
          </a:stretch>
        </p:blipFill>
        <p:spPr bwMode="auto">
          <a:xfrm>
            <a:off x="2373425" y="4927386"/>
            <a:ext cx="7275251" cy="133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custDataLst>
              <p:tags r:id="rId4"/>
            </p:custDataLst>
          </p:nvPr>
        </p:nvSpPr>
        <p:spPr>
          <a:xfrm>
            <a:off x="665211" y="1451886"/>
            <a:ext cx="10429240" cy="4876774"/>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4.3 </a:t>
            </a:r>
            <a:r>
              <a:rPr lang="zh-CN" altLang="en-US" b="1" dirty="0">
                <a:solidFill>
                  <a:srgbClr val="FF0000"/>
                </a:solidFill>
                <a:latin typeface="微软雅黑" panose="020B0503020204020204" pitchFamily="34" charset="-122"/>
                <a:ea typeface="微软雅黑" panose="020B0503020204020204" pitchFamily="34" charset="-122"/>
                <a:sym typeface="+mn-ea"/>
              </a:rPr>
              <a:t>高速缓冲存储器</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rPr>
              <a:t>4.3.3 Cache</a:t>
            </a:r>
            <a:r>
              <a:rPr lang="zh-CN" altLang="en-US" sz="1600" b="1" dirty="0">
                <a:solidFill>
                  <a:srgbClr val="FF0000"/>
                </a:solidFill>
                <a:latin typeface="微软雅黑" panose="020B0503020204020204" pitchFamily="34" charset="-122"/>
                <a:ea typeface="微软雅黑" panose="020B0503020204020204" pitchFamily="34" charset="-122"/>
              </a:rPr>
              <a:t>存储器的</a:t>
            </a:r>
            <a:r>
              <a:rPr lang="en-US" altLang="zh-CN" sz="1600" b="1" dirty="0">
                <a:solidFill>
                  <a:srgbClr val="FF0000"/>
                </a:solidFill>
                <a:latin typeface="微软雅黑" panose="020B0503020204020204" pitchFamily="34" charset="-122"/>
                <a:ea typeface="微软雅黑" panose="020B0503020204020204" pitchFamily="34" charset="-122"/>
              </a:rPr>
              <a:t>LRU</a:t>
            </a:r>
            <a:r>
              <a:rPr lang="zh-CN" altLang="en-US" sz="1600" b="1" dirty="0">
                <a:solidFill>
                  <a:srgbClr val="FF0000"/>
                </a:solidFill>
                <a:latin typeface="微软雅黑" panose="020B0503020204020204" pitchFamily="34" charset="-122"/>
                <a:ea typeface="微软雅黑" panose="020B0503020204020204" pitchFamily="34" charset="-122"/>
              </a:rPr>
              <a:t>替换算法的硬件实现</a:t>
            </a:r>
            <a:endParaRPr lang="zh-CN" altLang="en-US" sz="1600" b="1" dirty="0">
              <a:solidFill>
                <a:srgbClr val="FF0000"/>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3"/>
          <p:cNvSpPr>
            <a:spLocks noGrp="1" noChangeArrowheads="1"/>
          </p:cNvSpPr>
          <p:nvPr>
            <p:ph type="body" idx="1"/>
          </p:nvPr>
        </p:nvSpPr>
        <p:spPr>
          <a:xfrm>
            <a:off x="1131019" y="1576413"/>
            <a:ext cx="9597777" cy="4626090"/>
          </a:xfrm>
        </p:spPr>
        <p:txBody>
          <a:bodyPr/>
          <a:lstStyle/>
          <a:p>
            <a:pPr marL="0" indent="0">
              <a:spcBef>
                <a:spcPts val="1700"/>
              </a:spcBef>
              <a:buClr>
                <a:schemeClr val="tx1"/>
              </a:buClr>
              <a:buSzPct val="70000"/>
              <a:buNone/>
            </a:pPr>
            <a:r>
              <a:rPr lang="en-US" altLang="zh-CN" sz="2000" b="1" dirty="0">
                <a:latin typeface="微软雅黑" panose="020B0503020204020204" pitchFamily="34" charset="-122"/>
                <a:ea typeface="微软雅黑" panose="020B0503020204020204" pitchFamily="34" charset="-122"/>
              </a:rPr>
              <a:t>Cache</a:t>
            </a:r>
            <a:r>
              <a:rPr lang="zh-CN" altLang="en-US" sz="2000" b="1" dirty="0">
                <a:latin typeface="微软雅黑" panose="020B0503020204020204" pitchFamily="34" charset="-122"/>
                <a:ea typeface="微软雅黑" panose="020B0503020204020204" pitchFamily="34" charset="-122"/>
              </a:rPr>
              <a:t>的替换算法</a:t>
            </a:r>
            <a:endParaRPr lang="zh-CN" altLang="en-US" sz="2000" b="1"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先进先出算法</a:t>
            </a:r>
            <a:r>
              <a:rPr lang="en-US" altLang="zh-CN" sz="2000" dirty="0">
                <a:latin typeface="微软雅黑" panose="020B0503020204020204" pitchFamily="34" charset="-122"/>
                <a:ea typeface="微软雅黑" panose="020B0503020204020204" pitchFamily="34" charset="-122"/>
              </a:rPr>
              <a:t>FIFO</a:t>
            </a:r>
            <a:endParaRPr lang="en-US" altLang="zh-CN" sz="2000"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近期最少使用算法</a:t>
            </a:r>
            <a:r>
              <a:rPr lang="en-US" altLang="zh-CN" sz="2000" dirty="0">
                <a:latin typeface="微软雅黑" panose="020B0503020204020204" pitchFamily="34" charset="-122"/>
                <a:ea typeface="微软雅黑" panose="020B0503020204020204" pitchFamily="34" charset="-122"/>
              </a:rPr>
              <a:t>LRU</a:t>
            </a:r>
            <a:endParaRPr lang="en-US" altLang="zh-CN" sz="2000" dirty="0">
              <a:latin typeface="微软雅黑" panose="020B0503020204020204" pitchFamily="34" charset="-122"/>
              <a:ea typeface="微软雅黑" panose="020B0503020204020204" pitchFamily="34" charset="-122"/>
            </a:endParaRPr>
          </a:p>
          <a:p>
            <a:pPr marL="0" indent="0">
              <a:spcBef>
                <a:spcPts val="1700"/>
              </a:spcBef>
              <a:buClr>
                <a:schemeClr val="tx1"/>
              </a:buClr>
              <a:buSzPct val="70000"/>
              <a:buNone/>
            </a:pPr>
            <a:r>
              <a:rPr lang="zh-CN" altLang="en-US" sz="2000" b="1" dirty="0">
                <a:latin typeface="微软雅黑" panose="020B0503020204020204" pitchFamily="34" charset="-122"/>
                <a:ea typeface="微软雅黑" panose="020B0503020204020204" pitchFamily="34" charset="-122"/>
              </a:rPr>
              <a:t>实现方式</a:t>
            </a:r>
            <a:endParaRPr lang="zh-CN" altLang="en-US" sz="2000" b="1" dirty="0">
              <a:latin typeface="微软雅黑" panose="020B0503020204020204" pitchFamily="34" charset="-122"/>
              <a:ea typeface="微软雅黑" panose="020B0503020204020204" pitchFamily="34" charset="-122"/>
            </a:endParaRPr>
          </a:p>
          <a:p>
            <a:pPr marL="431800" lvl="1" indent="0">
              <a:lnSpc>
                <a:spcPts val="3120"/>
              </a:lnSpc>
              <a:spcBef>
                <a:spcPts val="1700"/>
              </a:spcBef>
              <a:buClr>
                <a:schemeClr val="tx1"/>
              </a:buClr>
              <a:buSzPct val="70000"/>
              <a:buNone/>
            </a:pP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调块时间是微秒级的，不能采用程序换道的方式调块，同时为了减少处理机空等时间，</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存储器中有关替换算法的实现不能像虚拟存储器那样采用全软或软硬结合的方式实现，而只能</a:t>
            </a:r>
            <a:r>
              <a:rPr lang="zh-CN" altLang="en-US" sz="2000" b="1" dirty="0">
                <a:solidFill>
                  <a:srgbClr val="FF0000"/>
                </a:solidFill>
                <a:latin typeface="微软雅黑" panose="020B0503020204020204" pitchFamily="34" charset="-122"/>
                <a:ea typeface="微软雅黑" panose="020B0503020204020204" pitchFamily="34" charset="-122"/>
              </a:rPr>
              <a:t>全部采用硬件</a:t>
            </a:r>
            <a:r>
              <a:rPr lang="zh-CN" altLang="en-US" sz="2000" dirty="0">
                <a:latin typeface="微软雅黑" panose="020B0503020204020204" pitchFamily="34" charset="-122"/>
                <a:ea typeface="微软雅黑" panose="020B0503020204020204" pitchFamily="34" charset="-122"/>
              </a:rPr>
              <a:t>途径实现。</a:t>
            </a:r>
            <a:endParaRPr lang="en-US" altLang="zh-CN" sz="2000" dirty="0">
              <a:latin typeface="微软雅黑" panose="020B0503020204020204" pitchFamily="34" charset="-122"/>
              <a:ea typeface="微软雅黑" panose="020B0503020204020204" pitchFamily="34" charset="-122"/>
            </a:endParaRPr>
          </a:p>
          <a:p>
            <a:pPr lvl="1">
              <a:lnSpc>
                <a:spcPts val="3120"/>
              </a:lnSpc>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堆栈法</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硬件堆栈法（</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）寄存器法</a:t>
            </a:r>
            <a:endParaRPr lang="en-US" altLang="zh-CN" sz="2000" dirty="0">
              <a:latin typeface="微软雅黑" panose="020B0503020204020204" pitchFamily="34" charset="-122"/>
              <a:ea typeface="微软雅黑" panose="020B0503020204020204" pitchFamily="34" charset="-122"/>
            </a:endParaRPr>
          </a:p>
          <a:p>
            <a:pPr lvl="1">
              <a:lnSpc>
                <a:spcPts val="3120"/>
              </a:lnSpc>
              <a:spcBef>
                <a:spcPts val="1700"/>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比较对法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触发器</a:t>
            </a:r>
            <a:endParaRPr lang="en-US" altLang="zh-CN" sz="2000" dirty="0">
              <a:latin typeface="微软雅黑" panose="020B0503020204020204" pitchFamily="34" charset="-122"/>
              <a:ea typeface="微软雅黑" panose="020B0503020204020204" pitchFamily="34" charset="-122"/>
            </a:endParaRPr>
          </a:p>
          <a:p>
            <a:pPr lvl="1">
              <a:lnSpc>
                <a:spcPts val="3120"/>
              </a:lnSpc>
              <a:spcBef>
                <a:spcPts val="1700"/>
              </a:spcBef>
            </a:pPr>
            <a:endParaRPr lang="zh-CN" altLang="en-US" b="1" dirty="0">
              <a:latin typeface="Times New Roman" panose="02020603050405020304" pitchFamily="18" charset="0"/>
              <a:ea typeface="宋体" panose="02010600030101010101" pitchFamily="2"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0" name="矩形 9"/>
          <p:cNvSpPr/>
          <p:nvPr/>
        </p:nvSpPr>
        <p:spPr>
          <a:xfrm>
            <a:off x="791692" y="1295871"/>
            <a:ext cx="10153128"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186904" y="599049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41350" y="110412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Freeform 166"/>
          <p:cNvSpPr>
            <a:spLocks noEditPoints="1"/>
          </p:cNvSpPr>
          <p:nvPr>
            <p:custDataLst>
              <p:tags r:id="rId3"/>
            </p:custDataLst>
          </p:nvPr>
        </p:nvSpPr>
        <p:spPr bwMode="auto">
          <a:xfrm>
            <a:off x="9962182" y="980291"/>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Tree>
  </p:cSld>
  <p:clrMapOvr>
    <a:masterClrMapping/>
  </p:clrMapOvr>
  <p:transition spd="med">
    <p:push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000922" y="1685309"/>
            <a:ext cx="4464496" cy="180562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931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82255" y="1049306"/>
            <a:ext cx="4834672" cy="315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2079579" y="4859480"/>
            <a:ext cx="356129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endParaRPr lang="en-US" altLang="zh-CN" sz="2000" b="0" dirty="0">
              <a:latin typeface="微软雅黑" panose="020B0503020204020204" pitchFamily="34" charset="-122"/>
              <a:ea typeface="微软雅黑" panose="020B0503020204020204" pitchFamily="34" charset="-122"/>
            </a:endParaRPr>
          </a:p>
          <a:p>
            <a:pPr>
              <a:spcBef>
                <a:spcPct val="0"/>
              </a:spcBef>
              <a:buClrTx/>
              <a:buFontTx/>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具有相联的功能</a:t>
            </a:r>
            <a:endParaRPr lang="en-US" altLang="zh-CN" sz="2000" b="0" dirty="0">
              <a:latin typeface="微软雅黑" panose="020B0503020204020204" pitchFamily="34" charset="-122"/>
              <a:ea typeface="微软雅黑" panose="020B0503020204020204" pitchFamily="34" charset="-122"/>
            </a:endParaRPr>
          </a:p>
          <a:p>
            <a:pPr>
              <a:spcBef>
                <a:spcPct val="0"/>
              </a:spcBef>
              <a:buClrTx/>
              <a:buFontTx/>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全部下移、部分下移功能</a:t>
            </a:r>
            <a:endParaRPr lang="en-US" altLang="zh-CN" sz="2000" b="0" dirty="0">
              <a:latin typeface="微软雅黑" panose="020B0503020204020204" pitchFamily="34" charset="-122"/>
              <a:ea typeface="微软雅黑" panose="020B0503020204020204" pitchFamily="34" charset="-122"/>
            </a:endParaRPr>
          </a:p>
          <a:p>
            <a:pPr>
              <a:spcBef>
                <a:spcPct val="0"/>
              </a:spcBef>
              <a:buClrTx/>
              <a:buFontTx/>
              <a:buNone/>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中间取出一项的功能</a:t>
            </a:r>
            <a:endParaRPr lang="en-US" altLang="zh-CN" sz="2000" b="0" dirty="0">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6276791" y="5145676"/>
            <a:ext cx="34012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latin typeface="微软雅黑" panose="020B0503020204020204" pitchFamily="34" charset="-122"/>
                <a:ea typeface="微软雅黑" panose="020B0503020204020204" pitchFamily="34" charset="-122"/>
              </a:rPr>
              <a:t>成本较高，且影响速度，适用于组相联但组内块数不多的</a:t>
            </a:r>
            <a:r>
              <a:rPr lang="en-US" altLang="zh-CN" sz="2000" b="0" dirty="0">
                <a:latin typeface="微软雅黑" panose="020B0503020204020204" pitchFamily="34" charset="-122"/>
                <a:ea typeface="微软雅黑" panose="020B0503020204020204" pitchFamily="34" charset="-122"/>
              </a:rPr>
              <a:t>LRU</a:t>
            </a:r>
            <a:r>
              <a:rPr lang="zh-CN" altLang="en-US" sz="2000" b="0" dirty="0">
                <a:latin typeface="微软雅黑" panose="020B0503020204020204" pitchFamily="34" charset="-122"/>
                <a:ea typeface="微软雅黑" panose="020B0503020204020204" pitchFamily="34" charset="-122"/>
              </a:rPr>
              <a:t>算法的场合</a:t>
            </a:r>
            <a:endParaRPr lang="en-US" altLang="zh-CN" sz="2000" b="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32444" y="981270"/>
            <a:ext cx="3561291" cy="499624"/>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、堆栈法</a:t>
            </a:r>
            <a:endParaRPr lang="en-US" altLang="zh-CN" sz="2000" b="1" dirty="0">
              <a:latin typeface="微软雅黑" panose="020B0503020204020204" pitchFamily="34" charset="-122"/>
              <a:ea typeface="微软雅黑" panose="020B0503020204020204" pitchFamily="34" charset="-122"/>
            </a:endParaRPr>
          </a:p>
        </p:txBody>
      </p:sp>
      <p:sp>
        <p:nvSpPr>
          <p:cNvPr id="10" name="椭圆 9"/>
          <p:cNvSpPr/>
          <p:nvPr>
            <p:custDataLst>
              <p:tags r:id="rId2"/>
            </p:custDataLst>
          </p:nvPr>
        </p:nvSpPr>
        <p:spPr>
          <a:xfrm>
            <a:off x="1213768" y="4155741"/>
            <a:ext cx="969255" cy="96866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等腰三角形 10"/>
          <p:cNvSpPr/>
          <p:nvPr>
            <p:custDataLst>
              <p:tags r:id="rId3"/>
            </p:custDataLst>
          </p:nvPr>
        </p:nvSpPr>
        <p:spPr>
          <a:xfrm rot="5400000">
            <a:off x="1103049" y="4603053"/>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 name="等腰三角形 11"/>
          <p:cNvSpPr/>
          <p:nvPr>
            <p:custDataLst>
              <p:tags r:id="rId4"/>
            </p:custDataLst>
          </p:nvPr>
        </p:nvSpPr>
        <p:spPr>
          <a:xfrm rot="16200000">
            <a:off x="1992689" y="4554535"/>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3" name="标题 5"/>
          <p:cNvSpPr>
            <a:spLocks noGrp="1"/>
          </p:cNvSpPr>
          <p:nvPr>
            <p:custDataLst>
              <p:tags r:id="rId5"/>
            </p:custDataLst>
          </p:nvPr>
        </p:nvSpPr>
        <p:spPr>
          <a:xfrm>
            <a:off x="1259101" y="4273627"/>
            <a:ext cx="919734" cy="653934"/>
          </a:xfrm>
          <a:prstGeom prst="rect">
            <a:avLst/>
          </a:prstGeom>
        </p:spPr>
        <p:txBody>
          <a:bodyPr vert="horz" lIns="0" tIns="0" rIns="0" bIns="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50000"/>
              </a:lnSpc>
              <a:spcBef>
                <a:spcPts val="0"/>
              </a:spcBef>
              <a:buFont typeface="Arial" panose="020B0604020202020204" pitchFamily="34" charset="0"/>
            </a:pPr>
            <a:r>
              <a:rPr lang="zh-CN" altLang="en-US" sz="2000" b="1" dirty="0">
                <a:solidFill>
                  <a:schemeClr val="dk1">
                    <a:lumMod val="75000"/>
                  </a:schemeClr>
                </a:solidFill>
                <a:latin typeface="微软雅黑" panose="020B0503020204020204" pitchFamily="34" charset="-122"/>
              </a:rPr>
              <a:t>总结</a:t>
            </a:r>
            <a:endParaRPr lang="en-US" altLang="zh-CN" sz="2000" b="1" dirty="0">
              <a:solidFill>
                <a:schemeClr val="dk1">
                  <a:lumMod val="75000"/>
                </a:schemeClr>
              </a:solidFill>
              <a:latin typeface="微软雅黑" panose="020B0503020204020204" pitchFamily="34" charset="-122"/>
            </a:endParaRPr>
          </a:p>
        </p:txBody>
      </p:sp>
      <p:cxnSp>
        <p:nvCxnSpPr>
          <p:cNvPr id="14" name="直接连接符 13"/>
          <p:cNvCxnSpPr>
            <a:stCxn id="17" idx="6"/>
          </p:cNvCxnSpPr>
          <p:nvPr>
            <p:custDataLst>
              <p:tags r:id="rId6"/>
            </p:custDataLst>
          </p:nvPr>
        </p:nvCxnSpPr>
        <p:spPr>
          <a:xfrm flipV="1">
            <a:off x="2513090" y="4654961"/>
            <a:ext cx="7344816" cy="1"/>
          </a:xfrm>
          <a:prstGeom prst="line">
            <a:avLst/>
          </a:prstGeom>
          <a:ln w="2540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7"/>
            </p:custDataLst>
          </p:nvPr>
        </p:nvCxnSpPr>
        <p:spPr>
          <a:xfrm flipH="1">
            <a:off x="2394830" y="4770174"/>
            <a:ext cx="6099" cy="4789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椭圆 15"/>
          <p:cNvSpPr/>
          <p:nvPr>
            <p:custDataLst>
              <p:tags r:id="rId8"/>
            </p:custDataLst>
          </p:nvPr>
        </p:nvSpPr>
        <p:spPr>
          <a:xfrm>
            <a:off x="2363315" y="5249093"/>
            <a:ext cx="69127" cy="6912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17" name="椭圆 16"/>
          <p:cNvSpPr/>
          <p:nvPr>
            <p:custDataLst>
              <p:tags r:id="rId9"/>
            </p:custDataLst>
          </p:nvPr>
        </p:nvSpPr>
        <p:spPr>
          <a:xfrm>
            <a:off x="2282667" y="4539750"/>
            <a:ext cx="230423" cy="230423"/>
          </a:xfrm>
          <a:prstGeom prst="ellipse">
            <a:avLst/>
          </a:prstGeom>
          <a:solidFill>
            <a:schemeClr val="accent1">
              <a:lumMod val="60000"/>
              <a:lumOff val="40000"/>
            </a:schemeClr>
          </a:solid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8" name="直接连接符 17"/>
          <p:cNvCxnSpPr/>
          <p:nvPr>
            <p:custDataLst>
              <p:tags r:id="rId10"/>
            </p:custDataLst>
          </p:nvPr>
        </p:nvCxnSpPr>
        <p:spPr>
          <a:xfrm flipH="1">
            <a:off x="6092539" y="4770174"/>
            <a:ext cx="6099" cy="4789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11"/>
            </p:custDataLst>
          </p:nvPr>
        </p:nvSpPr>
        <p:spPr>
          <a:xfrm>
            <a:off x="6061025" y="5249093"/>
            <a:ext cx="69127" cy="6912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20" name="椭圆 19"/>
          <p:cNvSpPr/>
          <p:nvPr>
            <p:custDataLst>
              <p:tags r:id="rId12"/>
            </p:custDataLst>
          </p:nvPr>
        </p:nvSpPr>
        <p:spPr>
          <a:xfrm>
            <a:off x="5980377" y="4539750"/>
            <a:ext cx="230423" cy="230423"/>
          </a:xfrm>
          <a:prstGeom prst="ellipse">
            <a:avLst/>
          </a:prstGeom>
          <a:solidFill>
            <a:schemeClr val="accent1">
              <a:lumMod val="60000"/>
              <a:lumOff val="40000"/>
            </a:schemeClr>
          </a:solid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等腰三角形 20"/>
          <p:cNvSpPr/>
          <p:nvPr>
            <p:custDataLst>
              <p:tags r:id="rId13"/>
            </p:custDataLst>
          </p:nvPr>
        </p:nvSpPr>
        <p:spPr>
          <a:xfrm rot="5400000">
            <a:off x="4265043" y="4592743"/>
            <a:ext cx="144350" cy="1244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32" name="直接连接符 31"/>
          <p:cNvCxnSpPr/>
          <p:nvPr>
            <p:custDataLst>
              <p:tags r:id="rId1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3" name="文本框 32"/>
          <p:cNvSpPr txBox="1"/>
          <p:nvPr>
            <p:custDataLst>
              <p:tags r:id="rId15"/>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34" name="文本框 33"/>
              <p:cNvSpPr txBox="1"/>
              <p:nvPr/>
            </p:nvSpPr>
            <p:spPr>
              <a:xfrm>
                <a:off x="1223740" y="1736589"/>
                <a:ext cx="3816424" cy="1805623"/>
              </a:xfrm>
              <a:prstGeom prst="rect">
                <a:avLst/>
              </a:prstGeom>
              <a:noFill/>
            </p:spPr>
            <p:txBody>
              <a:bodyPr wrap="square" rtlCol="0">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① 硬件堆栈法实现</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sz="2000" dirty="0">
                    <a:latin typeface="微软雅黑" panose="020B0503020204020204" pitchFamily="34" charset="-122"/>
                    <a:ea typeface="微软雅黑" panose="020B0503020204020204" pitchFamily="34" charset="-122"/>
                  </a:rPr>
                  <a:t>    采用组相联映像时，每一组都有一个这样的堆栈，行数</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2</m:t>
                        </m:r>
                      </m:e>
                      <m:sup>
                        <m:r>
                          <m:rPr>
                            <m:sty m:val="p"/>
                          </m:rPr>
                          <a:rPr lang="en-US" altLang="zh-CN" sz="2000" i="1">
                            <a:latin typeface="Cambria Math" panose="02040503050406030204" pitchFamily="18" charset="0"/>
                          </a:rPr>
                          <m:t>s</m:t>
                        </m:r>
                      </m:sup>
                    </m:sSup>
                  </m:oMath>
                </a14:m>
                <a:r>
                  <a:rPr lang="zh-CN" altLang="en-US" sz="2000" dirty="0">
                    <a:latin typeface="微软雅黑" panose="020B0503020204020204" pitchFamily="34" charset="-122"/>
                    <a:ea typeface="微软雅黑" panose="020B0503020204020204" pitchFamily="34" charset="-122"/>
                  </a:rPr>
                  <a:t>行，宽度为</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位。</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mc:Choice>
        <mc:Fallback>
          <p:sp>
            <p:nvSpPr>
              <p:cNvPr id="34" name="文本框 33"/>
              <p:cNvSpPr txBox="1">
                <a:spLocks noRot="1" noChangeAspect="1" noMove="1" noResize="1" noEditPoints="1" noAdjustHandles="1" noChangeArrowheads="1" noChangeShapeType="1" noTextEdit="1"/>
              </p:cNvSpPr>
              <p:nvPr/>
            </p:nvSpPr>
            <p:spPr>
              <a:xfrm>
                <a:off x="1223740" y="1736589"/>
                <a:ext cx="3816424" cy="1805623"/>
              </a:xfrm>
              <a:prstGeom prst="rect">
                <a:avLst/>
              </a:prstGeom>
              <a:blipFill rotWithShape="1">
                <a:blip r:embed="rId16"/>
                <a:stretch>
                  <a:fillRect l="-2" t="-28" r="-145" b="10"/>
                </a:stretch>
              </a:blipFill>
            </p:spPr>
            <p:txBody>
              <a:bodyPr/>
              <a:lstStyle/>
              <a:p>
                <a:r>
                  <a:rPr lang="zh-CN" altLang="en-US">
                    <a:noFill/>
                  </a:rPr>
                  <a:t> </a:t>
                </a:r>
              </a:p>
            </p:txBody>
          </p:sp>
        </mc:Fallback>
      </mc:AlternateContent>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11" grpId="0" animBg="1"/>
      <p:bldP spid="12" grpId="0" animBg="1"/>
      <p:bldP spid="13" grpId="0"/>
      <p:bldP spid="16" grpId="0" animBg="1"/>
      <p:bldP spid="17"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52867" y="250309"/>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4.1.2 </a:t>
            </a:r>
            <a:r>
              <a:rPr lang="zh-CN" altLang="en-US" sz="3400" b="1" dirty="0">
                <a:latin typeface="微软雅黑" panose="020B0503020204020204" pitchFamily="34" charset="-122"/>
                <a:ea typeface="微软雅黑" panose="020B0503020204020204" pitchFamily="34" charset="-122"/>
              </a:rPr>
              <a:t>存储体系的构成依据</a:t>
            </a:r>
            <a:endParaRPr lang="zh-CN" altLang="en-US" sz="3400" b="1" dirty="0">
              <a:latin typeface="微软雅黑" panose="020B0503020204020204" pitchFamily="34" charset="-122"/>
              <a:ea typeface="微软雅黑" panose="020B0503020204020204" pitchFamily="34" charset="-122"/>
            </a:endParaRPr>
          </a:p>
        </p:txBody>
      </p:sp>
      <p:sp>
        <p:nvSpPr>
          <p:cNvPr id="40963" name="Rectangle 3"/>
          <p:cNvSpPr>
            <a:spLocks noGrp="1" noChangeArrowheads="1"/>
          </p:cNvSpPr>
          <p:nvPr>
            <p:ph type="body" idx="1"/>
          </p:nvPr>
        </p:nvSpPr>
        <p:spPr>
          <a:xfrm>
            <a:off x="647676" y="1295871"/>
            <a:ext cx="10383744" cy="5433147"/>
          </a:xfrm>
        </p:spPr>
        <p:txBody>
          <a:bodyPr/>
          <a:lstStyle/>
          <a:p>
            <a:pPr eaLnBrk="1" hangingPunct="1">
              <a:lnSpc>
                <a:spcPct val="150000"/>
              </a:lnSpc>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为了使存储体系能有效工作，当</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要用到某个地址的内容时，总希望它已在速度最快的</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4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中，这就要求未被访问信息的地址能</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预知；</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5900" lvl="1">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计算机时间上的局部性</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spcBef>
                <a:spcPts val="1135"/>
              </a:spcBef>
              <a:buClr>
                <a:schemeClr val="tx1"/>
              </a:buClr>
              <a:buSzPct val="70000"/>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指的是在最近的未来要用到的信息很可能与现在正在使用的信息</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spcBef>
                <a:spcPts val="1135"/>
              </a:spcBef>
              <a:buClr>
                <a:schemeClr val="tx1"/>
              </a:buClr>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原因：程序循环；</a:t>
            </a:r>
            <a:endParaRPr lang="en-US" altLang="zh-CN"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215900" lvl="1">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计算机空间上的局部性</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spcBef>
                <a:spcPts val="1135"/>
              </a:spcBef>
              <a:buClr>
                <a:schemeClr val="tx1"/>
              </a:buClr>
              <a:buSzPct val="70000"/>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指的是在最近的未来要用到的信息很可能与现在正在使用的信息在程序空间上是近邻的；</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spcBef>
                <a:spcPts val="1135"/>
              </a:spcBef>
              <a:buClr>
                <a:schemeClr val="tx1"/>
              </a:buClr>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：顺序存放、顺序执行，数据通常是以向量、阵列、树形、表格等形式存放</a:t>
            </a:r>
            <a:endPar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push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072" y="1475907"/>
            <a:ext cx="4758898" cy="410624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034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4220" y="2159967"/>
            <a:ext cx="4924336" cy="285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1799804" y="4929024"/>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rPr>
              <a:t>节省大量时间</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1" name="文本框 10"/>
          <p:cNvSpPr txBox="1"/>
          <p:nvPr/>
        </p:nvSpPr>
        <p:spPr>
          <a:xfrm>
            <a:off x="563848" y="1509870"/>
            <a:ext cx="4414843" cy="326961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②寄存器实现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让存放块号的寄存器的几何位置与</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中的块号对应，用寄存器存放值的大小表示该块已被访问过的远近次序。让愈是最近访问的，次序值越小，则替换时只需相联比较求最大值即可，不必产生下移。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2" t="28926" r="1071" b="46222"/>
          <a:stretch>
            <a:fillRect/>
          </a:stretch>
        </p:blipFill>
        <p:spPr bwMode="auto">
          <a:xfrm>
            <a:off x="2765473" y="3240087"/>
            <a:ext cx="6955211" cy="131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0" name="文本框 9"/>
          <p:cNvSpPr txBox="1"/>
          <p:nvPr/>
        </p:nvSpPr>
        <p:spPr>
          <a:xfrm>
            <a:off x="1150952" y="1617015"/>
            <a:ext cx="403244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、比较法</a:t>
            </a:r>
            <a:endParaRPr lang="zh-CN" altLang="en-US" sz="20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650270" y="2131232"/>
            <a:ext cx="8339962"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   让各个块成对组合，用一个触发器的状态来表示比较对中的两个块访问的远近次序，再经过门电路就可以找到</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块。实现方法是：设触发器</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的状态如下：</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590150" y="4776211"/>
            <a:ext cx="8339961"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    即若</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的输出端为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，则表示两个块</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中，</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刚刚被访问过，</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较远的被访问过；</a:t>
            </a:r>
            <a:endParaRPr lang="en-US"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    T=0</a:t>
            </a:r>
            <a:r>
              <a:rPr lang="zh-CN" altLang="en-US" sz="2000" dirty="0">
                <a:latin typeface="微软雅黑" panose="020B0503020204020204" pitchFamily="34" charset="-122"/>
                <a:ea typeface="微软雅黑" panose="020B0503020204020204" pitchFamily="34" charset="-122"/>
              </a:rPr>
              <a:t>，则相反。</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899035" y="1291771"/>
            <a:ext cx="10117793"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241335" y="5965527"/>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62767" y="10522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Freeform 166"/>
          <p:cNvSpPr>
            <a:spLocks noEditPoints="1"/>
          </p:cNvSpPr>
          <p:nvPr>
            <p:custDataLst>
              <p:tags r:id="rId4"/>
            </p:custDataLst>
          </p:nvPr>
        </p:nvSpPr>
        <p:spPr bwMode="auto">
          <a:xfrm>
            <a:off x="10206435" y="1021589"/>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Tree>
  </p:cSld>
  <p:clrMapOvr>
    <a:masterClrMapping/>
  </p:clrMapOvr>
  <p:transition spd="med">
    <p:push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053" y="2868303"/>
            <a:ext cx="3544692" cy="2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1653" b="48159"/>
          <a:stretch>
            <a:fillRect/>
          </a:stretch>
        </p:blipFill>
        <p:spPr bwMode="auto">
          <a:xfrm>
            <a:off x="6480324" y="3096310"/>
            <a:ext cx="2067946" cy="114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a:spLocks noChangeArrowheads="1"/>
          </p:cNvSpPr>
          <p:nvPr/>
        </p:nvSpPr>
        <p:spPr bwMode="auto">
          <a:xfrm>
            <a:off x="5091129" y="3261314"/>
            <a:ext cx="448512" cy="547514"/>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 name="圆角矩形 7"/>
          <p:cNvSpPr>
            <a:spLocks noChangeArrowheads="1"/>
          </p:cNvSpPr>
          <p:nvPr/>
        </p:nvSpPr>
        <p:spPr bwMode="auto">
          <a:xfrm>
            <a:off x="2277053" y="3261314"/>
            <a:ext cx="976526" cy="547514"/>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9" name="圆角矩形 8"/>
          <p:cNvSpPr>
            <a:spLocks noChangeArrowheads="1"/>
          </p:cNvSpPr>
          <p:nvPr/>
        </p:nvSpPr>
        <p:spPr bwMode="auto">
          <a:xfrm>
            <a:off x="6336164" y="3096310"/>
            <a:ext cx="2529068" cy="403510"/>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 name="直接连接符 10"/>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4"/>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文本框 12"/>
          <p:cNvSpPr txBox="1"/>
          <p:nvPr/>
        </p:nvSpPr>
        <p:spPr>
          <a:xfrm>
            <a:off x="1550157" y="1416824"/>
            <a:ext cx="8029519"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根据这种设定，我们来分析如果有</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三个块时，根据</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的各种状态，如何得出三个块中哪一个块是应该作为被替换的逻辑关系。</a:t>
            </a:r>
            <a:endParaRPr lang="zh-CN" altLang="en-US" sz="2000" dirty="0">
              <a:latin typeface="微软雅黑" panose="020B0503020204020204" pitchFamily="34" charset="-122"/>
              <a:ea typeface="微软雅黑" panose="020B0503020204020204" pitchFamily="34" charset="-122"/>
            </a:endParaRPr>
          </a:p>
        </p:txBody>
      </p:sp>
      <p:sp>
        <p:nvSpPr>
          <p:cNvPr id="14" name="矩形 13"/>
          <p:cNvSpPr/>
          <p:nvPr/>
        </p:nvSpPr>
        <p:spPr>
          <a:xfrm>
            <a:off x="665211" y="1295871"/>
            <a:ext cx="9842431"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54856" y="60520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30719" y="111221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Freeform 166"/>
          <p:cNvSpPr>
            <a:spLocks noEditPoints="1"/>
          </p:cNvSpPr>
          <p:nvPr>
            <p:custDataLst>
              <p:tags r:id="rId5"/>
            </p:custDataLst>
          </p:nvPr>
        </p:nvSpPr>
        <p:spPr bwMode="auto">
          <a:xfrm>
            <a:off x="9745101" y="1025748"/>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pic>
        <p:nvPicPr>
          <p:cNvPr id="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64110"/>
          <a:stretch>
            <a:fillRect/>
          </a:stretch>
        </p:blipFill>
        <p:spPr bwMode="auto">
          <a:xfrm>
            <a:off x="6562786" y="4656887"/>
            <a:ext cx="2135585" cy="105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6336164" y="2668248"/>
            <a:ext cx="121575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替换逻辑</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336164" y="4231796"/>
            <a:ext cx="121575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访问逻辑</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t="64110"/>
          <a:stretch>
            <a:fillRect/>
          </a:stretch>
        </p:blipFill>
        <p:spPr bwMode="auto">
          <a:xfrm>
            <a:off x="6768500" y="4660374"/>
            <a:ext cx="2088088" cy="10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875" y="2912867"/>
            <a:ext cx="3471665" cy="27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a:spLocks noChangeArrowheads="1"/>
          </p:cNvSpPr>
          <p:nvPr/>
        </p:nvSpPr>
        <p:spPr bwMode="auto">
          <a:xfrm>
            <a:off x="3886424" y="5025384"/>
            <a:ext cx="428305" cy="539967"/>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2" name="圆角矩形 11"/>
          <p:cNvSpPr>
            <a:spLocks noChangeArrowheads="1"/>
          </p:cNvSpPr>
          <p:nvPr/>
        </p:nvSpPr>
        <p:spPr bwMode="auto">
          <a:xfrm>
            <a:off x="2117876" y="5025384"/>
            <a:ext cx="927994" cy="539967"/>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8" name="直接连接符 7"/>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4"/>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3" name="矩形 12"/>
          <p:cNvSpPr/>
          <p:nvPr/>
        </p:nvSpPr>
        <p:spPr>
          <a:xfrm>
            <a:off x="665211" y="1295871"/>
            <a:ext cx="9842431"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54856" y="60520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30719" y="111221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Freeform 166"/>
          <p:cNvSpPr>
            <a:spLocks noEditPoints="1"/>
          </p:cNvSpPr>
          <p:nvPr>
            <p:custDataLst>
              <p:tags r:id="rId5"/>
            </p:custDataLst>
          </p:nvPr>
        </p:nvSpPr>
        <p:spPr bwMode="auto">
          <a:xfrm>
            <a:off x="9745101" y="1025748"/>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
        <p:nvSpPr>
          <p:cNvPr id="19" name="文本框 18"/>
          <p:cNvSpPr txBox="1"/>
          <p:nvPr/>
        </p:nvSpPr>
        <p:spPr>
          <a:xfrm>
            <a:off x="1498501" y="1551425"/>
            <a:ext cx="8029519"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根据这种设定，我们来分析如果有</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三个块时，根据</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的各种状态，如何得出三个块中哪一个块是应该作为被替换的逻辑关系。</a:t>
            </a:r>
            <a:endParaRPr lang="zh-CN" altLang="en-US" sz="2000" dirty="0">
              <a:latin typeface="微软雅黑" panose="020B0503020204020204" pitchFamily="34" charset="-122"/>
              <a:ea typeface="微软雅黑" panose="020B0503020204020204" pitchFamily="34" charset="-122"/>
            </a:endParaRPr>
          </a:p>
        </p:txBody>
      </p:sp>
      <p:pic>
        <p:nvPicPr>
          <p:cNvPr id="6"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t="11653" b="48159"/>
          <a:stretch>
            <a:fillRect/>
          </a:stretch>
        </p:blipFill>
        <p:spPr bwMode="auto">
          <a:xfrm>
            <a:off x="6768500" y="3113789"/>
            <a:ext cx="2088088" cy="115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8"/>
          <p:cNvSpPr>
            <a:spLocks noChangeArrowheads="1"/>
          </p:cNvSpPr>
          <p:nvPr/>
        </p:nvSpPr>
        <p:spPr bwMode="auto">
          <a:xfrm>
            <a:off x="6575558" y="4632878"/>
            <a:ext cx="2529068" cy="403510"/>
          </a:xfrm>
          <a:prstGeom prst="roundRect">
            <a:avLst>
              <a:gd name="adj" fmla="val 16667"/>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1" name="文本框 20"/>
          <p:cNvSpPr txBox="1"/>
          <p:nvPr/>
        </p:nvSpPr>
        <p:spPr>
          <a:xfrm>
            <a:off x="6617672" y="2732471"/>
            <a:ext cx="121575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替换逻辑</a:t>
            </a:r>
            <a:endParaRPr lang="zh-CN" altLang="en-US" sz="2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624340" y="4249275"/>
            <a:ext cx="121575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访问逻辑</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1295748" y="1554761"/>
            <a:ext cx="2934793" cy="504728"/>
          </a:xfrm>
        </p:spPr>
        <p:txBody>
          <a:bodyPr>
            <a:normAutofit/>
          </a:bodyPr>
          <a:lstStyle/>
          <a:p>
            <a:pPr marL="0" indent="0">
              <a:buNone/>
            </a:pPr>
            <a:r>
              <a:rPr lang="zh-CN" altLang="en-US" sz="2000" b="1" dirty="0">
                <a:latin typeface="微软雅黑" panose="020B0503020204020204" pitchFamily="34" charset="-122"/>
                <a:ea typeface="微软雅黑" panose="020B0503020204020204" pitchFamily="34" charset="-122"/>
              </a:rPr>
              <a:t>比较法的输入控制逻辑</a:t>
            </a:r>
            <a:endParaRPr lang="zh-CN" altLang="en-US" sz="2000" b="1" dirty="0">
              <a:latin typeface="微软雅黑" panose="020B0503020204020204" pitchFamily="34" charset="-122"/>
              <a:ea typeface="微软雅黑" panose="020B0503020204020204" pitchFamily="34" charset="-122"/>
            </a:endParaRPr>
          </a:p>
          <a:p>
            <a:pPr marL="0" indent="0" eaLnBrk="1" hangingPunct="1">
              <a:buNone/>
            </a:pPr>
            <a:endParaRPr lang="zh-CN" altLang="en-US" sz="2800" b="1" dirty="0">
              <a:latin typeface="Times New Roman" panose="02020603050405020304" pitchFamily="18" charset="0"/>
              <a:ea typeface="宋体" panose="02010600030101010101" pitchFamily="2" charset="-122"/>
            </a:endParaRPr>
          </a:p>
        </p:txBody>
      </p:sp>
      <p:pic>
        <p:nvPicPr>
          <p:cNvPr id="2754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9385" y="2122423"/>
            <a:ext cx="4680520" cy="40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0" name="矩形 9"/>
          <p:cNvSpPr/>
          <p:nvPr/>
        </p:nvSpPr>
        <p:spPr>
          <a:xfrm>
            <a:off x="665211" y="1295871"/>
            <a:ext cx="9842431"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754856" y="60520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30719" y="111221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Freeform 166"/>
          <p:cNvSpPr>
            <a:spLocks noEditPoints="1"/>
          </p:cNvSpPr>
          <p:nvPr>
            <p:custDataLst>
              <p:tags r:id="rId4"/>
            </p:custDataLst>
          </p:nvPr>
        </p:nvSpPr>
        <p:spPr bwMode="auto">
          <a:xfrm>
            <a:off x="9745101" y="1025748"/>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Tree>
  </p:cSld>
  <p:clrMapOvr>
    <a:masterClrMapping/>
  </p:clrMapOvr>
  <p:transition spd="med">
    <p:push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15486" b="34412"/>
          <a:stretch>
            <a:fillRect/>
          </a:stretch>
        </p:blipFill>
        <p:spPr bwMode="auto">
          <a:xfrm>
            <a:off x="2245305" y="2515125"/>
            <a:ext cx="6682241" cy="196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cs typeface="Arial" panose="020B0604020202020204" pitchFamily="34" charset="0"/>
                <a:sym typeface="+mn-ea"/>
              </a:rPr>
              <a:t>4.3.3 </a:t>
            </a:r>
            <a:r>
              <a:rPr lang="zh-CN" altLang="en-US" sz="3400" dirty="0">
                <a:solidFill>
                  <a:schemeClr val="dk1">
                    <a:lumMod val="75000"/>
                  </a:schemeClr>
                </a:solidFill>
                <a:latin typeface="Arial" panose="020B0604020202020204" pitchFamily="34" charset="0"/>
                <a:cs typeface="Arial" panose="020B0604020202020204" pitchFamily="34" charset="0"/>
                <a:sym typeface="+mn-ea"/>
              </a:rPr>
              <a:t>替换算法的实现</a:t>
            </a:r>
            <a:endParaRPr lang="en-US" altLang="zh-CN" sz="3400" dirty="0">
              <a:solidFill>
                <a:schemeClr val="dk1">
                  <a:lumMod val="75000"/>
                </a:schemeClr>
              </a:solidFill>
              <a:latin typeface="Arial" panose="020B0604020202020204" pitchFamily="34" charset="0"/>
              <a:cs typeface="Arial" panose="020B0604020202020204" pitchFamily="34" charset="0"/>
              <a:sym typeface="+mn-ea"/>
            </a:endParaRPr>
          </a:p>
        </p:txBody>
      </p:sp>
      <p:sp>
        <p:nvSpPr>
          <p:cNvPr id="12" name="文本框 11"/>
          <p:cNvSpPr txBox="1"/>
          <p:nvPr/>
        </p:nvSpPr>
        <p:spPr>
          <a:xfrm>
            <a:off x="1157332" y="1630392"/>
            <a:ext cx="437495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比较法所需硬件开销分析：</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665211" y="1295871"/>
            <a:ext cx="9842431"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54856" y="60520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30719" y="111221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Freeform 166"/>
          <p:cNvSpPr>
            <a:spLocks noEditPoints="1"/>
          </p:cNvSpPr>
          <p:nvPr>
            <p:custDataLst>
              <p:tags r:id="rId4"/>
            </p:custDataLst>
          </p:nvPr>
        </p:nvSpPr>
        <p:spPr bwMode="auto">
          <a:xfrm>
            <a:off x="9745101" y="1025748"/>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
        <p:nvSpPr>
          <p:cNvPr id="19" name="文本框 18"/>
          <p:cNvSpPr txBox="1"/>
          <p:nvPr/>
        </p:nvSpPr>
        <p:spPr>
          <a:xfrm>
            <a:off x="1228409" y="4610742"/>
            <a:ext cx="8721470"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可以看出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比较对触发器的个数会随块数增多以极快的速度增加，门的输入端数也线性增加，这在工程实现上会带来麻烦，所以它只适用于组内块数较少的组相联映象。在块数较少时，它比前述堆栈法更易于实现。</a:t>
            </a:r>
            <a:endParaRPr lang="zh-CN" altLang="en-US" sz="2000" dirty="0">
              <a:latin typeface="微软雅黑" panose="020B0503020204020204" pitchFamily="34" charset="-122"/>
              <a:ea typeface="微软雅黑" panose="020B0503020204020204" pitchFamily="34" charset="-122"/>
            </a:endParaRPr>
          </a:p>
        </p:txBody>
      </p:sp>
      <p:cxnSp>
        <p:nvCxnSpPr>
          <p:cNvPr id="3" name="直接连接符 2"/>
          <p:cNvCxnSpPr>
            <a:cxnSpLocks noChangeShapeType="1"/>
          </p:cNvCxnSpPr>
          <p:nvPr/>
        </p:nvCxnSpPr>
        <p:spPr bwMode="auto">
          <a:xfrm flipV="1">
            <a:off x="1214168" y="6037784"/>
            <a:ext cx="2245359" cy="14220"/>
          </a:xfrm>
          <a:prstGeom prst="line">
            <a:avLst/>
          </a:prstGeom>
          <a:noFill/>
          <a:ln w="381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cxnSpLocks noChangeShapeType="1"/>
          </p:cNvCxnSpPr>
          <p:nvPr/>
        </p:nvCxnSpPr>
        <p:spPr bwMode="auto">
          <a:xfrm>
            <a:off x="8640564" y="5544343"/>
            <a:ext cx="1104537" cy="0"/>
          </a:xfrm>
          <a:prstGeom prst="line">
            <a:avLst/>
          </a:prstGeom>
          <a:noFill/>
          <a:ln w="381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2858013" y="2141705"/>
            <a:ext cx="61548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比较对触发器、门数、门的输入端数与块数的关系</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32228" y="3902483"/>
            <a:ext cx="7344816" cy="1422954"/>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通过对上述三级存储层次的分析，发现对于全相联映像：</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）虚拟存储器易采用使用位方式进行替换；</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Cache</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存储器层次易采用堆栈法或比较法实现。 </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10"/>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4.3.3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替换算法的实现</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cxnSp>
        <p:nvCxnSpPr>
          <p:cNvPr id="8" name="直接连接符 7"/>
          <p:cNvCxnSpPr/>
          <p:nvPr>
            <p:custDataLst>
              <p:tags r:id="rId3"/>
            </p:custDataLst>
          </p:nvPr>
        </p:nvCxnSpPr>
        <p:spPr>
          <a:xfrm flipV="1">
            <a:off x="1594251" y="2598437"/>
            <a:ext cx="1132217" cy="16668"/>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 name="流程图: 资料带 8"/>
          <p:cNvSpPr/>
          <p:nvPr>
            <p:custDataLst>
              <p:tags r:id="rId4"/>
            </p:custDataLst>
          </p:nvPr>
        </p:nvSpPr>
        <p:spPr>
          <a:xfrm>
            <a:off x="2142870" y="1919306"/>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en-US" altLang="zh-CN" sz="1510" b="1" dirty="0">
              <a:solidFill>
                <a:srgbClr val="FFFFFF"/>
              </a:solidFill>
            </a:endParaRPr>
          </a:p>
        </p:txBody>
      </p:sp>
      <p:cxnSp>
        <p:nvCxnSpPr>
          <p:cNvPr id="13" name="直接连接符 12"/>
          <p:cNvCxnSpPr/>
          <p:nvPr>
            <p:custDataLst>
              <p:tags r:id="rId5"/>
            </p:custDataLst>
          </p:nvPr>
        </p:nvCxnSpPr>
        <p:spPr>
          <a:xfrm>
            <a:off x="2142870" y="1940052"/>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6"/>
            </p:custDataLst>
          </p:nvPr>
        </p:nvCxnSpPr>
        <p:spPr>
          <a:xfrm flipV="1">
            <a:off x="1559271" y="4573230"/>
            <a:ext cx="1167197" cy="7727"/>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流程图: 资料带 14"/>
          <p:cNvSpPr/>
          <p:nvPr>
            <p:custDataLst>
              <p:tags r:id="rId7"/>
            </p:custDataLst>
          </p:nvPr>
        </p:nvSpPr>
        <p:spPr>
          <a:xfrm>
            <a:off x="2142870" y="388173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en-US" altLang="zh-CN" sz="1510" b="1" dirty="0">
              <a:solidFill>
                <a:srgbClr val="FFFFFF"/>
              </a:solidFill>
            </a:endParaRPr>
          </a:p>
        </p:txBody>
      </p:sp>
      <p:cxnSp>
        <p:nvCxnSpPr>
          <p:cNvPr id="16" name="直接连接符 15"/>
          <p:cNvCxnSpPr/>
          <p:nvPr>
            <p:custDataLst>
              <p:tags r:id="rId8"/>
            </p:custDataLst>
          </p:nvPr>
        </p:nvCxnSpPr>
        <p:spPr>
          <a:xfrm>
            <a:off x="2142870" y="390248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097429" y="1787545"/>
            <a:ext cx="5976665" cy="1754326"/>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替换算法总是围绕两个问题：</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如何记录每次被访问的信息</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2</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）如何根据所记录的信息做相应的替换判定。</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endParaRPr lang="zh-CN" altLang="en-US" dirty="0"/>
          </a:p>
        </p:txBody>
      </p:sp>
      <p:sp>
        <p:nvSpPr>
          <p:cNvPr id="20" name="矩形 19"/>
          <p:cNvSpPr/>
          <p:nvPr/>
        </p:nvSpPr>
        <p:spPr>
          <a:xfrm>
            <a:off x="665211" y="1295871"/>
            <a:ext cx="9842431" cy="4918221"/>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9964120" y="599798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754856" y="6052004"/>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30719" y="1112219"/>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47800" y="1067810"/>
            <a:ext cx="432048" cy="4240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Freeform 166"/>
          <p:cNvSpPr>
            <a:spLocks noEditPoints="1"/>
          </p:cNvSpPr>
          <p:nvPr>
            <p:custDataLst>
              <p:tags r:id="rId9"/>
            </p:custDataLst>
          </p:nvPr>
        </p:nvSpPr>
        <p:spPr bwMode="auto">
          <a:xfrm>
            <a:off x="9745101" y="1025748"/>
            <a:ext cx="827587" cy="781377"/>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accent5">
              <a:lumMod val="60000"/>
              <a:lumOff val="40000"/>
            </a:schemeClr>
          </a:solidFill>
          <a:ln>
            <a:noFill/>
          </a:ln>
          <a:effectLst>
            <a:outerShdw blurRad="76200" dist="12700" dir="2700000" sy="-23000" kx="-800400" algn="bl" rotWithShape="0">
              <a:prstClr val="black">
                <a:alpha val="20000"/>
              </a:prstClr>
            </a:outerShdw>
          </a:effectLst>
        </p:spPr>
        <p:txBody>
          <a:bodyPr vert="horz" wrap="square" lIns="86401" tIns="43200" rIns="86401" bIns="43200" numCol="1" anchor="t" anchorCtr="0" compatLnSpc="1"/>
          <a:lstStyle/>
          <a:p>
            <a:endParaRPr lang="zh-CN" altLang="en-US" sz="1700"/>
          </a:p>
        </p:txBody>
      </p:sp>
    </p:spTree>
  </p:cSld>
  <p:clrMapOvr>
    <a:masterClrMapping/>
  </p:clrMapOvr>
  <p:transition spd="med">
    <p:push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4.3 </a:t>
            </a:r>
            <a:r>
              <a:rPr lang="zh-CN" altLang="en-US" b="1" dirty="0">
                <a:solidFill>
                  <a:srgbClr val="FF0000"/>
                </a:solidFill>
                <a:latin typeface="微软雅黑" panose="020B0503020204020204" pitchFamily="34" charset="-122"/>
                <a:ea typeface="微软雅黑" panose="020B0503020204020204" pitchFamily="34" charset="-122"/>
                <a:sym typeface="+mn-ea"/>
              </a:rPr>
              <a:t>高速缓冲存储器</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sym typeface="+mn-ea"/>
              </a:rPr>
              <a:t>4.3.4 Cache</a:t>
            </a:r>
            <a:r>
              <a:rPr lang="zh-CN" altLang="en-US" sz="1600" b="1" dirty="0">
                <a:solidFill>
                  <a:srgbClr val="FF0000"/>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xfrm>
            <a:off x="1220474" y="1366878"/>
            <a:ext cx="9505056" cy="1703952"/>
          </a:xfrm>
        </p:spPr>
        <p:txBody>
          <a:bodyPr>
            <a:normAutofit/>
          </a:bodyPr>
          <a:lstStyle/>
          <a:p>
            <a:pPr marL="0" indent="0" eaLnBrk="1" hangingPunct="1">
              <a:lnSpc>
                <a:spcPts val="2600"/>
              </a:lnSpc>
              <a:buNone/>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造成</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与主存的不一致的原因</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600"/>
              </a:lnSpc>
              <a:spcBef>
                <a:spcPts val="565"/>
              </a:spcBef>
              <a:buClr>
                <a:schemeClr val="tx1"/>
              </a:buClr>
            </a:pPr>
            <a:r>
              <a:rPr lang="zh-CN" altLang="en-US" sz="2000" dirty="0">
                <a:latin typeface="微软雅黑" panose="020B0503020204020204" pitchFamily="34" charset="-122"/>
                <a:ea typeface="微软雅黑" panose="020B0503020204020204" pitchFamily="34" charset="-122"/>
              </a:rPr>
              <a:t>原因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写</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，没有立即写主存</a:t>
            </a:r>
            <a:endParaRPr lang="zh-CN" altLang="en-US" sz="2000" dirty="0">
              <a:latin typeface="微软雅黑" panose="020B0503020204020204" pitchFamily="34" charset="-122"/>
              <a:ea typeface="微软雅黑" panose="020B0503020204020204" pitchFamily="34" charset="-122"/>
            </a:endParaRPr>
          </a:p>
          <a:p>
            <a:pPr lvl="1">
              <a:lnSpc>
                <a:spcPts val="2600"/>
              </a:lnSpc>
              <a:spcBef>
                <a:spcPts val="565"/>
              </a:spcBef>
              <a:buClr>
                <a:schemeClr val="tx1"/>
              </a:buClr>
            </a:pPr>
            <a:r>
              <a:rPr lang="zh-CN" altLang="en-US" sz="2000" dirty="0">
                <a:latin typeface="微软雅黑" panose="020B0503020204020204" pitchFamily="34" charset="-122"/>
                <a:ea typeface="微软雅黑" panose="020B0503020204020204" pitchFamily="34" charset="-122"/>
              </a:rPr>
              <a:t>原因</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处理机或</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设备写主存，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内容变化赶不上主存内的变化</a:t>
            </a:r>
            <a:endParaRPr lang="zh-CN" altLang="en-US" sz="2000" dirty="0">
              <a:latin typeface="微软雅黑" panose="020B0503020204020204" pitchFamily="34" charset="-122"/>
              <a:ea typeface="微软雅黑" panose="020B0503020204020204" pitchFamily="34" charset="-122"/>
            </a:endParaRPr>
          </a:p>
        </p:txBody>
      </p:sp>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文本框 9"/>
          <p:cNvSpPr txBox="1"/>
          <p:nvPr/>
        </p:nvSpPr>
        <p:spPr>
          <a:xfrm>
            <a:off x="1246883" y="2736031"/>
            <a:ext cx="9626294" cy="3883114"/>
          </a:xfrm>
          <a:prstGeom prst="rect">
            <a:avLst/>
          </a:prstGeom>
          <a:noFill/>
        </p:spPr>
        <p:txBody>
          <a:bodyPr wrap="square" rtlCol="0">
            <a:spAutoFit/>
          </a:bodyPr>
          <a:lstStyle/>
          <a:p>
            <a:pPr eaLnBrk="1" hangingPunct="1">
              <a:lnSpc>
                <a:spcPts val="2600"/>
              </a:lnSpc>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原因</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解决方法：写操作</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600"/>
              </a:lnSpc>
              <a:spcBef>
                <a:spcPts val="1135"/>
              </a:spcBef>
              <a:buClr>
                <a:schemeClr val="tx1"/>
              </a:buClr>
            </a:pP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）写直达法（</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Write-through</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2">
              <a:lnSpc>
                <a:spcPts val="2600"/>
              </a:lnSpc>
              <a:spcBef>
                <a:spcPts val="1135"/>
              </a:spcBef>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即每次写入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时也同时写入主存，主存与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始终保持一致性；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2">
              <a:lnSpc>
                <a:spcPts val="2600"/>
              </a:lnSpc>
              <a:spcBef>
                <a:spcPts val="1135"/>
              </a:spcBef>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时间花销在写主存时间</a:t>
            </a:r>
            <a:r>
              <a:rPr lang="zh-CN" altLang="en-US" sz="2000"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600"/>
              </a:lnSpc>
              <a:spcBef>
                <a:spcPts val="1135"/>
              </a:spcBef>
              <a:buClr>
                <a:schemeClr val="tx1"/>
              </a:buClr>
            </a:pP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）标志交换法，或称写回法（</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Write-Back</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2">
              <a:lnSpc>
                <a:spcPts val="2600"/>
              </a:lnSpc>
              <a:spcBef>
                <a:spcPts val="1135"/>
              </a:spcBef>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先暂时只写入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有关单元，并用标志予以注明，直到该块内容需从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中替换出来时，才一次写入主存；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2">
              <a:lnSpc>
                <a:spcPts val="2600"/>
              </a:lnSpc>
              <a:spcBef>
                <a:spcPts val="1135"/>
              </a:spcBef>
              <a:buClr>
                <a:schemeClr val="tx1"/>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时间花销在替换的时候。</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11" name="十字形 10"/>
          <p:cNvSpPr/>
          <p:nvPr>
            <p:custDataLst>
              <p:tags r:id="rId3"/>
            </p:custDataLst>
          </p:nvPr>
        </p:nvSpPr>
        <p:spPr>
          <a:xfrm rot="2700000">
            <a:off x="487673" y="1241215"/>
            <a:ext cx="619273" cy="577615"/>
          </a:xfrm>
          <a:prstGeom prst="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a:p>
        </p:txBody>
      </p:sp>
      <p:sp>
        <p:nvSpPr>
          <p:cNvPr id="13" name="十字形 12"/>
          <p:cNvSpPr/>
          <p:nvPr>
            <p:custDataLst>
              <p:tags r:id="rId4"/>
            </p:custDataLst>
          </p:nvPr>
        </p:nvSpPr>
        <p:spPr>
          <a:xfrm rot="2700000">
            <a:off x="545537" y="2578363"/>
            <a:ext cx="619273" cy="577615"/>
          </a:xfrm>
          <a:prstGeom prst="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a:p>
        </p:txBody>
      </p:sp>
    </p:spTree>
  </p:cSld>
  <p:clrMapOvr>
    <a:masterClrMapping/>
  </p:clrMapOvr>
  <p:transition spd="med">
    <p:push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2" name="Rectangle 4"/>
          <p:cNvSpPr/>
          <p:nvPr>
            <p:custDataLst>
              <p:tags r:id="rId3"/>
            </p:custDataLst>
          </p:nvPr>
        </p:nvSpPr>
        <p:spPr>
          <a:xfrm>
            <a:off x="1371861" y="2181872"/>
            <a:ext cx="8997459" cy="1058314"/>
          </a:xfrm>
          <a:prstGeom prst="rect">
            <a:avLst/>
          </a:prstGeom>
          <a:solidFill>
            <a:schemeClr val="accent4">
              <a:lumMod val="60000"/>
              <a:lumOff val="40000"/>
            </a:schemeClr>
          </a:solidFill>
          <a:ln w="19050" cap="flat" cmpd="sng">
            <a:noFill/>
            <a:prstDash val="solid"/>
            <a:miter/>
            <a:headEnd type="none" w="med" len="med"/>
            <a:tailEnd type="none" w="med" len="med"/>
          </a:ln>
          <a:effectLst/>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即当</a:t>
            </a:r>
            <a:r>
              <a:rPr lang="en-US" altLang="zh-CN" sz="2000" dirty="0">
                <a:solidFill>
                  <a:schemeClr val="tx1"/>
                </a:solidFill>
                <a:latin typeface="微软雅黑" panose="020B0503020204020204" pitchFamily="34" charset="-122"/>
                <a:ea typeface="微软雅黑" panose="020B0503020204020204" pitchFamily="34" charset="-122"/>
              </a:rPr>
              <a:t>Cache</a:t>
            </a:r>
            <a:r>
              <a:rPr lang="zh-CN" altLang="en-US" sz="2000" dirty="0">
                <a:solidFill>
                  <a:schemeClr val="tx1"/>
                </a:solidFill>
                <a:latin typeface="微软雅黑" panose="020B0503020204020204" pitchFamily="34" charset="-122"/>
                <a:ea typeface="微软雅黑" panose="020B0503020204020204" pitchFamily="34" charset="-122"/>
              </a:rPr>
              <a:t>写不命中时</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只写入主存</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该写地址单元所在的单元块</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不从主存调入</a:t>
            </a:r>
            <a:r>
              <a:rPr lang="en-US" altLang="zh-CN" sz="2000" dirty="0">
                <a:solidFill>
                  <a:schemeClr val="tx1"/>
                </a:solidFill>
                <a:latin typeface="微软雅黑" panose="020B0503020204020204" pitchFamily="34" charset="-122"/>
                <a:ea typeface="微软雅黑" panose="020B0503020204020204" pitchFamily="34" charset="-122"/>
              </a:rPr>
              <a:t>Cache</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3" name="Text Box 6"/>
          <p:cNvSpPr txBox="1"/>
          <p:nvPr>
            <p:custDataLst>
              <p:tags r:id="rId4"/>
            </p:custDataLst>
          </p:nvPr>
        </p:nvSpPr>
        <p:spPr>
          <a:xfrm>
            <a:off x="1465749" y="1725869"/>
            <a:ext cx="2345004" cy="452075"/>
          </a:xfrm>
          <a:prstGeom prst="rect">
            <a:avLst/>
          </a:prstGeom>
          <a:solidFill>
            <a:srgbClr val="000000"/>
          </a:solidFill>
          <a:ln w="25400">
            <a:noFill/>
          </a:ln>
        </p:spPr>
        <p:txBody>
          <a:bodyPr lIns="90000" tIns="46800" rIns="90000" bIns="4680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2000" b="1" dirty="0">
                <a:solidFill>
                  <a:schemeClr val="bg1"/>
                </a:solidFill>
                <a:latin typeface="微软雅黑" panose="020B0503020204020204" pitchFamily="34" charset="-122"/>
                <a:ea typeface="微软雅黑" panose="020B0503020204020204" pitchFamily="34" charset="-122"/>
              </a:rPr>
              <a:t>不按写分配算法</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5"/>
          <p:cNvSpPr/>
          <p:nvPr>
            <p:custDataLst>
              <p:tags r:id="rId5"/>
            </p:custDataLst>
          </p:nvPr>
        </p:nvSpPr>
        <p:spPr>
          <a:xfrm>
            <a:off x="1394722" y="3806782"/>
            <a:ext cx="8978335" cy="1177484"/>
          </a:xfrm>
          <a:prstGeom prst="rect">
            <a:avLst/>
          </a:prstGeom>
          <a:solidFill>
            <a:schemeClr val="accent5">
              <a:lumMod val="75000"/>
            </a:schemeClr>
          </a:solidFill>
          <a:ln w="28575" cap="flat" cmpd="sng">
            <a:noFill/>
            <a:prstDash val="solid"/>
            <a:miter/>
            <a:headEnd type="none" w="med" len="med"/>
            <a:tailEnd type="none" w="med" len="med"/>
          </a:ln>
          <a:effectLst/>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140000"/>
              </a:lnSpc>
              <a:spcBef>
                <a:spcPct val="0"/>
              </a:spcBef>
              <a:buClrTx/>
              <a:buFontTx/>
              <a:buNone/>
            </a:pPr>
            <a:r>
              <a:rPr lang="zh-CN" altLang="en-US" sz="2000" dirty="0">
                <a:solidFill>
                  <a:schemeClr val="bg1"/>
                </a:solidFill>
                <a:latin typeface="微软雅黑" panose="020B0503020204020204" pitchFamily="34" charset="-122"/>
                <a:ea typeface="微软雅黑" panose="020B0503020204020204" pitchFamily="34" charset="-122"/>
              </a:rPr>
              <a:t>即当</a:t>
            </a:r>
            <a:r>
              <a:rPr lang="en-US" altLang="zh-CN" sz="2000" dirty="0">
                <a:solidFill>
                  <a:schemeClr val="bg1"/>
                </a:solidFill>
                <a:latin typeface="微软雅黑" panose="020B0503020204020204" pitchFamily="34" charset="-122"/>
                <a:ea typeface="微软雅黑" panose="020B0503020204020204" pitchFamily="34" charset="-122"/>
              </a:rPr>
              <a:t>Cache</a:t>
            </a:r>
            <a:r>
              <a:rPr lang="zh-CN" altLang="en-US" sz="2000" dirty="0">
                <a:solidFill>
                  <a:schemeClr val="bg1"/>
                </a:solidFill>
                <a:latin typeface="微软雅黑" panose="020B0503020204020204" pitchFamily="34" charset="-122"/>
                <a:ea typeface="微软雅黑" panose="020B0503020204020204" pitchFamily="34" charset="-122"/>
              </a:rPr>
              <a:t>写不命中时，除写入主存外，还把该写地址单元</a:t>
            </a:r>
            <a:endParaRPr lang="en-US" altLang="zh-CN" sz="2000" dirty="0">
              <a:solidFill>
                <a:schemeClr val="bg1"/>
              </a:solidFill>
              <a:latin typeface="微软雅黑" panose="020B0503020204020204" pitchFamily="34" charset="-122"/>
              <a:ea typeface="微软雅黑" panose="020B0503020204020204" pitchFamily="34" charset="-122"/>
            </a:endParaRPr>
          </a:p>
          <a:p>
            <a:pPr marL="0" lvl="0" indent="0">
              <a:lnSpc>
                <a:spcPct val="140000"/>
              </a:lnSpc>
              <a:spcBef>
                <a:spcPct val="0"/>
              </a:spcBef>
              <a:buClrTx/>
              <a:buFontTx/>
              <a:buNone/>
            </a:pPr>
            <a:r>
              <a:rPr lang="zh-CN" altLang="en-US" sz="2000" dirty="0">
                <a:solidFill>
                  <a:schemeClr val="bg1"/>
                </a:solidFill>
                <a:latin typeface="微软雅黑" panose="020B0503020204020204" pitchFamily="34" charset="-122"/>
                <a:ea typeface="微软雅黑" panose="020B0503020204020204" pitchFamily="34" charset="-122"/>
              </a:rPr>
              <a:t>所在块由主存调入</a:t>
            </a:r>
            <a:r>
              <a:rPr lang="en-US" altLang="zh-CN" sz="2000" dirty="0">
                <a:solidFill>
                  <a:schemeClr val="bg1"/>
                </a:solidFill>
                <a:latin typeface="微软雅黑" panose="020B0503020204020204" pitchFamily="34" charset="-122"/>
                <a:ea typeface="微软雅黑" panose="020B0503020204020204" pitchFamily="34" charset="-122"/>
              </a:rPr>
              <a:t>Cache</a:t>
            </a:r>
            <a:r>
              <a:rPr lang="zh-CN" altLang="en-US"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 Box 7"/>
          <p:cNvSpPr txBox="1"/>
          <p:nvPr>
            <p:custDataLst>
              <p:tags r:id="rId6"/>
            </p:custDataLst>
          </p:nvPr>
        </p:nvSpPr>
        <p:spPr>
          <a:xfrm>
            <a:off x="1469156" y="3500153"/>
            <a:ext cx="2345334" cy="452075"/>
          </a:xfrm>
          <a:prstGeom prst="rect">
            <a:avLst/>
          </a:prstGeom>
          <a:solidFill>
            <a:srgbClr val="000000"/>
          </a:solidFill>
          <a:ln w="25400" cap="sq" cmpd="sng">
            <a:solidFill>
              <a:srgbClr val="000000"/>
            </a:solidFill>
            <a:prstDash val="solid"/>
            <a:miter/>
            <a:headEnd type="none" w="med" len="med"/>
            <a:tailEnd type="none" w="med" len="med"/>
          </a:ln>
        </p:spPr>
        <p:txBody>
          <a:bodyPr lIns="90000" tIns="46800" rIns="90000" bIns="4680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2000" b="1" dirty="0">
                <a:solidFill>
                  <a:schemeClr val="bg1"/>
                </a:solidFill>
                <a:latin typeface="微软雅黑" panose="020B0503020204020204" pitchFamily="34" charset="-122"/>
                <a:ea typeface="微软雅黑" panose="020B0503020204020204" pitchFamily="34" charset="-122"/>
              </a:rPr>
              <a:t>按写分配算法</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86365" y="1086964"/>
            <a:ext cx="393347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当发现写不命中时，可分别采取：</a:t>
            </a:r>
            <a:endParaRPr lang="zh-CN" altLang="en-US"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663197" y="5290895"/>
            <a:ext cx="33123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写直达法    不按写分配算法</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663197" y="5751458"/>
            <a:ext cx="302433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而写回法    按写分配算法</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706559" y="5263289"/>
            <a:ext cx="74768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通常：</a:t>
            </a:r>
            <a:endParaRPr lang="zh-CN" altLang="en-US" sz="2000" dirty="0">
              <a:latin typeface="微软雅黑" panose="020B0503020204020204" pitchFamily="34" charset="-122"/>
              <a:ea typeface="微软雅黑" panose="020B0503020204020204" pitchFamily="34" charset="-122"/>
            </a:endParaRPr>
          </a:p>
        </p:txBody>
      </p:sp>
      <p:sp>
        <p:nvSpPr>
          <p:cNvPr id="17" name="箭头: 右 16"/>
          <p:cNvSpPr/>
          <p:nvPr/>
        </p:nvSpPr>
        <p:spPr>
          <a:xfrm>
            <a:off x="3815325" y="5472335"/>
            <a:ext cx="216024" cy="78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a:off x="3809612" y="5911062"/>
            <a:ext cx="216024" cy="78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大括号 18"/>
          <p:cNvSpPr/>
          <p:nvPr/>
        </p:nvSpPr>
        <p:spPr>
          <a:xfrm>
            <a:off x="5975565" y="5290895"/>
            <a:ext cx="288034" cy="860673"/>
          </a:xfrm>
          <a:prstGeom prst="rightBrace">
            <a:avLst>
              <a:gd name="adj1" fmla="val 8333"/>
              <a:gd name="adj2" fmla="val 5098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336308" y="5205306"/>
            <a:ext cx="2952328"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以缓解主存内容跟不上</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内容变化的情况。</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27534" y="275754"/>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4.1.2 </a:t>
            </a:r>
            <a:r>
              <a:rPr lang="zh-CN" altLang="en-US" sz="3400" b="1" dirty="0">
                <a:latin typeface="微软雅黑" panose="020B0503020204020204" pitchFamily="34" charset="-122"/>
                <a:ea typeface="微软雅黑" panose="020B0503020204020204" pitchFamily="34" charset="-122"/>
              </a:rPr>
              <a:t>存储体系的构成依据</a:t>
            </a:r>
            <a:endParaRPr lang="zh-CN" altLang="en-US" sz="3400" b="1" dirty="0">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1"/>
          </p:nvPr>
        </p:nvSpPr>
        <p:spPr>
          <a:xfrm>
            <a:off x="827534" y="1417792"/>
            <a:ext cx="6331067" cy="4206114"/>
          </a:xfrm>
        </p:spPr>
        <p:txBody>
          <a:bodyPr/>
          <a:lstStyle/>
          <a:p>
            <a:pPr marL="0" indent="0" algn="just">
              <a:spcBef>
                <a:spcPts val="1700"/>
              </a:spcBef>
              <a:buNone/>
              <a:defRPr/>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存储层次构成的主要依据</a:t>
            </a:r>
            <a:endParaRPr lang="en-US"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1700"/>
              </a:spcBef>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存储层次的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级不必存入整个程序，只需要将近期用过的块或页（</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根据时间局部性</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）存入即可；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1700"/>
              </a:spcBef>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再从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级取所要访问的字送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时，一并把该字所在的块或页整个取来（</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根据空间局部性</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），就能使要用的信息已在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的概率显著增大。</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012" name="组合 2"/>
          <p:cNvGrpSpPr/>
          <p:nvPr/>
        </p:nvGrpSpPr>
        <p:grpSpPr bwMode="auto">
          <a:xfrm>
            <a:off x="2575958" y="5022627"/>
            <a:ext cx="5181140" cy="1227882"/>
            <a:chOff x="1288024" y="5052152"/>
            <a:chExt cx="6784629" cy="1987076"/>
          </a:xfrm>
        </p:grpSpPr>
        <p:sp>
          <p:nvSpPr>
            <p:cNvPr id="43015" name="Rectangle 4"/>
            <p:cNvSpPr>
              <a:spLocks noChangeArrowheads="1"/>
            </p:cNvSpPr>
            <p:nvPr/>
          </p:nvSpPr>
          <p:spPr bwMode="auto">
            <a:xfrm>
              <a:off x="2584100" y="5221103"/>
              <a:ext cx="877346" cy="55574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1</a:t>
              </a:r>
              <a:endParaRPr kumimoji="1" lang="en-US" altLang="zh-CN" sz="1890" b="0" dirty="0">
                <a:solidFill>
                  <a:schemeClr val="bg1"/>
                </a:solidFill>
                <a:latin typeface="Times New Roman" panose="02020603050405020304" pitchFamily="18" charset="0"/>
                <a:ea typeface="宋体" panose="02010600030101010101" pitchFamily="2" charset="-122"/>
              </a:endParaRPr>
            </a:p>
          </p:txBody>
        </p:sp>
        <p:sp>
          <p:nvSpPr>
            <p:cNvPr id="43016" name="Rectangle 14"/>
            <p:cNvSpPr>
              <a:spLocks noChangeArrowheads="1"/>
            </p:cNvSpPr>
            <p:nvPr/>
          </p:nvSpPr>
          <p:spPr bwMode="auto">
            <a:xfrm>
              <a:off x="1288024" y="5221103"/>
              <a:ext cx="877346" cy="55574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CPU</a:t>
              </a:r>
              <a:endParaRPr kumimoji="1" lang="en-US" altLang="zh-CN" sz="1890" b="0" dirty="0">
                <a:solidFill>
                  <a:schemeClr val="bg1"/>
                </a:solidFill>
                <a:latin typeface="Times New Roman" panose="02020603050405020304" pitchFamily="18" charset="0"/>
                <a:ea typeface="宋体" panose="02010600030101010101" pitchFamily="2" charset="-122"/>
              </a:endParaRPr>
            </a:p>
          </p:txBody>
        </p:sp>
        <p:sp>
          <p:nvSpPr>
            <p:cNvPr id="43017" name="Line 15"/>
            <p:cNvSpPr>
              <a:spLocks noChangeShapeType="1"/>
            </p:cNvSpPr>
            <p:nvPr/>
          </p:nvSpPr>
          <p:spPr bwMode="auto">
            <a:xfrm>
              <a:off x="2165370" y="5405868"/>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8" name="Line 16"/>
            <p:cNvSpPr>
              <a:spLocks noChangeShapeType="1"/>
            </p:cNvSpPr>
            <p:nvPr/>
          </p:nvSpPr>
          <p:spPr bwMode="auto">
            <a:xfrm flipH="1">
              <a:off x="2165370" y="5628165"/>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9" name="Rectangle 4"/>
            <p:cNvSpPr>
              <a:spLocks noChangeArrowheads="1"/>
            </p:cNvSpPr>
            <p:nvPr/>
          </p:nvSpPr>
          <p:spPr bwMode="auto">
            <a:xfrm>
              <a:off x="3880176" y="5221103"/>
              <a:ext cx="877346" cy="55574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2</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43020" name="Rectangle 4"/>
            <p:cNvSpPr>
              <a:spLocks noChangeArrowheads="1"/>
            </p:cNvSpPr>
            <p:nvPr/>
          </p:nvSpPr>
          <p:spPr bwMode="auto">
            <a:xfrm>
              <a:off x="5176253" y="5221103"/>
              <a:ext cx="877346" cy="55574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3</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43021" name="Rectangle 4"/>
            <p:cNvSpPr>
              <a:spLocks noChangeArrowheads="1"/>
            </p:cNvSpPr>
            <p:nvPr/>
          </p:nvSpPr>
          <p:spPr bwMode="auto">
            <a:xfrm>
              <a:off x="7195306" y="5221103"/>
              <a:ext cx="877346" cy="55574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890" b="0" dirty="0">
                  <a:solidFill>
                    <a:schemeClr val="bg1"/>
                  </a:solidFill>
                  <a:latin typeface="Times New Roman" panose="02020603050405020304" pitchFamily="18" charset="0"/>
                  <a:ea typeface="宋体" panose="02010600030101010101" pitchFamily="2" charset="-122"/>
                </a:rPr>
                <a:t>M</a:t>
              </a:r>
              <a:r>
                <a:rPr kumimoji="1" lang="en-US" altLang="zh-CN" sz="1890" b="0" baseline="-25000" dirty="0">
                  <a:solidFill>
                    <a:schemeClr val="bg1"/>
                  </a:solidFill>
                  <a:latin typeface="Times New Roman" panose="02020603050405020304" pitchFamily="18" charset="0"/>
                  <a:ea typeface="宋体" panose="02010600030101010101" pitchFamily="2" charset="-122"/>
                </a:rPr>
                <a:t>n</a:t>
              </a:r>
              <a:endParaRPr kumimoji="1" lang="en-US" altLang="zh-CN" sz="1890" b="0" baseline="-25000" dirty="0">
                <a:solidFill>
                  <a:schemeClr val="bg1"/>
                </a:solidFill>
                <a:latin typeface="Times New Roman" panose="02020603050405020304" pitchFamily="18" charset="0"/>
                <a:ea typeface="宋体" panose="02010600030101010101" pitchFamily="2" charset="-122"/>
              </a:endParaRPr>
            </a:p>
          </p:txBody>
        </p:sp>
        <p:sp>
          <p:nvSpPr>
            <p:cNvPr id="43022" name="Line 15"/>
            <p:cNvSpPr>
              <a:spLocks noChangeShapeType="1"/>
            </p:cNvSpPr>
            <p:nvPr/>
          </p:nvSpPr>
          <p:spPr bwMode="auto">
            <a:xfrm>
              <a:off x="3461446" y="5405868"/>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3" name="Line 16"/>
            <p:cNvSpPr>
              <a:spLocks noChangeShapeType="1"/>
            </p:cNvSpPr>
            <p:nvPr/>
          </p:nvSpPr>
          <p:spPr bwMode="auto">
            <a:xfrm flipH="1">
              <a:off x="3461446" y="5628165"/>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4" name="Line 15"/>
            <p:cNvSpPr>
              <a:spLocks noChangeShapeType="1"/>
            </p:cNvSpPr>
            <p:nvPr/>
          </p:nvSpPr>
          <p:spPr bwMode="auto">
            <a:xfrm>
              <a:off x="4757522" y="5405868"/>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5" name="Line 16"/>
            <p:cNvSpPr>
              <a:spLocks noChangeShapeType="1"/>
            </p:cNvSpPr>
            <p:nvPr/>
          </p:nvSpPr>
          <p:spPr bwMode="auto">
            <a:xfrm flipH="1">
              <a:off x="4757522" y="5628165"/>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6" name="Line 15"/>
            <p:cNvSpPr>
              <a:spLocks noChangeShapeType="1"/>
            </p:cNvSpPr>
            <p:nvPr/>
          </p:nvSpPr>
          <p:spPr bwMode="auto">
            <a:xfrm>
              <a:off x="6053599" y="5405868"/>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7" name="Line 16"/>
            <p:cNvSpPr>
              <a:spLocks noChangeShapeType="1"/>
            </p:cNvSpPr>
            <p:nvPr/>
          </p:nvSpPr>
          <p:spPr bwMode="auto">
            <a:xfrm flipH="1">
              <a:off x="6053599" y="5628165"/>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8" name="Line 15"/>
            <p:cNvSpPr>
              <a:spLocks noChangeShapeType="1"/>
            </p:cNvSpPr>
            <p:nvPr/>
          </p:nvSpPr>
          <p:spPr bwMode="auto">
            <a:xfrm>
              <a:off x="6755011" y="5402668"/>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9" name="Line 16"/>
            <p:cNvSpPr>
              <a:spLocks noChangeShapeType="1"/>
            </p:cNvSpPr>
            <p:nvPr/>
          </p:nvSpPr>
          <p:spPr bwMode="auto">
            <a:xfrm flipH="1">
              <a:off x="6755011" y="5624965"/>
              <a:ext cx="432000"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30" name="文本框 18"/>
            <p:cNvSpPr txBox="1">
              <a:spLocks noChangeArrowheads="1"/>
            </p:cNvSpPr>
            <p:nvPr/>
          </p:nvSpPr>
          <p:spPr bwMode="auto">
            <a:xfrm>
              <a:off x="6386385" y="5052152"/>
              <a:ext cx="621757" cy="71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43031" name="文本框 19"/>
            <p:cNvSpPr txBox="1">
              <a:spLocks noChangeArrowheads="1"/>
            </p:cNvSpPr>
            <p:nvPr/>
          </p:nvSpPr>
          <p:spPr bwMode="auto">
            <a:xfrm>
              <a:off x="6413383" y="5315182"/>
              <a:ext cx="621757" cy="71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43032" name="左大括号 20"/>
            <p:cNvSpPr/>
            <p:nvPr/>
          </p:nvSpPr>
          <p:spPr bwMode="auto">
            <a:xfrm rot="-5400000">
              <a:off x="5082251" y="3403113"/>
              <a:ext cx="505522" cy="5475283"/>
            </a:xfrm>
            <a:prstGeom prst="leftBrace">
              <a:avLst>
                <a:gd name="adj1" fmla="val 52450"/>
                <a:gd name="adj2" fmla="val 50000"/>
              </a:avLst>
            </a:prstGeom>
            <a:noFill/>
            <a:ln w="9525"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43033" name="文本框 21"/>
            <p:cNvSpPr txBox="1">
              <a:spLocks noChangeArrowheads="1"/>
            </p:cNvSpPr>
            <p:nvPr/>
          </p:nvSpPr>
          <p:spPr bwMode="auto">
            <a:xfrm>
              <a:off x="3902875" y="6391732"/>
              <a:ext cx="3151183" cy="64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latin typeface="微软雅黑" panose="020B0503020204020204" pitchFamily="34" charset="-122"/>
                  <a:ea typeface="微软雅黑" panose="020B0503020204020204" pitchFamily="34" charset="-122"/>
                </a:rPr>
                <a:t>多级存储体系</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层次</a:t>
              </a:r>
              <a:r>
                <a:rPr lang="en-US" altLang="zh-CN" sz="2000" b="0" dirty="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grpSp>
      <p:pic>
        <p:nvPicPr>
          <p:cNvPr id="43013"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684797" y="3243088"/>
            <a:ext cx="1983054" cy="112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22"/>
          <p:cNvPicPr>
            <a:picLocks noChangeAspect="1"/>
          </p:cNvPicPr>
          <p:nvPr/>
        </p:nvPicPr>
        <p:blipFill>
          <a:blip r:embed="rId2">
            <a:extLst>
              <a:ext uri="{28A0092B-C50C-407E-A947-70E740481C1C}">
                <a14:useLocalDpi xmlns:a14="http://schemas.microsoft.com/office/drawing/2010/main" val="0"/>
              </a:ext>
            </a:extLst>
          </a:blip>
          <a:srcRect l="48999" t="6221" r="12498" b="33974"/>
          <a:stretch>
            <a:fillRect/>
          </a:stretch>
        </p:blipFill>
        <p:spPr bwMode="auto">
          <a:xfrm>
            <a:off x="7684797" y="1635044"/>
            <a:ext cx="1350036" cy="12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页脚占位符 4"/>
          <p:cNvSpPr>
            <a:spLocks noGrp="1"/>
          </p:cNvSpPr>
          <p:nvPr>
            <p:ph type="ftr" sz="quarter" idx="4294967295"/>
          </p:nvPr>
        </p:nvSpPr>
        <p:spPr bwMode="auto">
          <a:xfrm>
            <a:off x="5436235" y="6120165"/>
            <a:ext cx="3744101"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pic>
        <p:nvPicPr>
          <p:cNvPr id="281606"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l="2758" t="7707" r="-2758" b="3344"/>
          <a:stretch>
            <a:fillRect/>
          </a:stretch>
        </p:blipFill>
        <p:spPr bwMode="auto">
          <a:xfrm>
            <a:off x="2800270" y="2731385"/>
            <a:ext cx="5192222" cy="311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1" name="文本框 10"/>
          <p:cNvSpPr txBox="1"/>
          <p:nvPr/>
        </p:nvSpPr>
        <p:spPr>
          <a:xfrm>
            <a:off x="1028141" y="1033847"/>
            <a:ext cx="8980575"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写回法和写直达法都需要少量缓冲器，用于：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①用于暂存要写回主存的块，使之不必等待替换块写回主存后再</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取。</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②用于暂存要写回主存的块，使</a:t>
            </a:r>
            <a:r>
              <a:rPr lang="en-US" altLang="zh-CN" sz="2000" dirty="0">
                <a:latin typeface="微软雅黑" panose="020B0503020204020204" pitchFamily="34" charset="-122"/>
                <a:ea typeface="微软雅黑" panose="020B0503020204020204" pitchFamily="34" charset="-122"/>
              </a:rPr>
              <a:t>CPU </a:t>
            </a:r>
            <a:r>
              <a:rPr lang="zh-CN" altLang="en-US" sz="2000" dirty="0">
                <a:latin typeface="微软雅黑" panose="020B0503020204020204" pitchFamily="34" charset="-122"/>
                <a:ea typeface="微软雅黑" panose="020B0503020204020204" pitchFamily="34" charset="-122"/>
              </a:rPr>
              <a:t>不必等待这些写主存完成就能往下进行。</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295748" y="2693180"/>
            <a:ext cx="1800200"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二者的区别：</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13" name="Picture 4" descr="2007111911593410_2"/>
          <p:cNvPicPr>
            <a:picLocks noChangeAspect="1"/>
          </p:cNvPicPr>
          <p:nvPr>
            <p:custDataLst>
              <p:tags r:id="rId4"/>
            </p:custDataLst>
          </p:nvPr>
        </p:nvPicPr>
        <p:blipFill>
          <a:blip r:embed="rId5"/>
          <a:srcRect b="14099"/>
          <a:stretch>
            <a:fillRect/>
          </a:stretch>
        </p:blipFill>
        <p:spPr>
          <a:xfrm>
            <a:off x="9223737" y="4177065"/>
            <a:ext cx="1876425" cy="1943100"/>
          </a:xfrm>
          <a:prstGeom prst="rect">
            <a:avLst/>
          </a:prstGeom>
          <a:noFill/>
          <a:ln w="9525">
            <a:noFill/>
          </a:ln>
        </p:spPr>
      </p:pic>
    </p:spTree>
  </p:cSld>
  <p:clrMapOvr>
    <a:masterClrMapping/>
  </p:clrMapOvr>
  <p:transition spd="med">
    <p:push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75668" y="1151855"/>
            <a:ext cx="10297144" cy="302929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651" name="Rectangle 3"/>
          <p:cNvSpPr>
            <a:spLocks noGrp="1" noChangeArrowheads="1"/>
          </p:cNvSpPr>
          <p:nvPr>
            <p:ph type="body" idx="1"/>
          </p:nvPr>
        </p:nvSpPr>
        <p:spPr>
          <a:xfrm>
            <a:off x="791920" y="1367879"/>
            <a:ext cx="9936421" cy="4111612"/>
          </a:xfrm>
        </p:spPr>
        <p:txBody>
          <a:bodyPr>
            <a:normAutofit/>
          </a:bodyPr>
          <a:lstStyle/>
          <a:p>
            <a:pPr marL="0" indent="0" eaLnBrk="1" hangingPunct="1">
              <a:lnSpc>
                <a:spcPct val="150000"/>
              </a:lnSpc>
              <a:buSzPct val="70000"/>
              <a:buNone/>
            </a:pPr>
            <a:r>
              <a:rPr lang="zh-CN" altLang="en-US" sz="2000" dirty="0">
                <a:latin typeface="微软雅黑" panose="020B0503020204020204" pitchFamily="34" charset="-122"/>
                <a:ea typeface="微软雅黑" panose="020B0503020204020204" pitchFamily="34" charset="-122"/>
              </a:rPr>
              <a:t>    例如：写操作占总访存次数的</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Cache</a:t>
            </a:r>
            <a:r>
              <a:rPr lang="zh-CN" altLang="en-US" sz="2000" dirty="0">
                <a:latin typeface="微软雅黑" panose="020B0503020204020204" pitchFamily="34" charset="-122"/>
                <a:ea typeface="微软雅黑" panose="020B0503020204020204" pitchFamily="34" charset="-122"/>
              </a:rPr>
              <a:t>命中率为</a:t>
            </a:r>
            <a:r>
              <a:rPr lang="en-US" altLang="zh-CN" sz="2000" dirty="0">
                <a:latin typeface="微软雅黑" panose="020B0503020204020204" pitchFamily="34" charset="-122"/>
                <a:ea typeface="微软雅黑" panose="020B0503020204020204" pitchFamily="34" charset="-122"/>
              </a:rPr>
              <a:t>99%, </a:t>
            </a:r>
            <a:r>
              <a:rPr lang="zh-CN" altLang="en-US" sz="2000" dirty="0">
                <a:latin typeface="微软雅黑" panose="020B0503020204020204" pitchFamily="34" charset="-122"/>
                <a:ea typeface="微软雅黑" panose="020B0503020204020204" pitchFamily="34" charset="-122"/>
              </a:rPr>
              <a:t>每块</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个字。当</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发生块替换时</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块需要写回主存</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其余的因未被修改过而不必写回主存。</a:t>
            </a:r>
            <a:endParaRPr lang="zh-CN" altLang="en-US" sz="2000" dirty="0">
              <a:latin typeface="微软雅黑" panose="020B0503020204020204" pitchFamily="34" charset="-122"/>
              <a:ea typeface="微软雅黑" panose="020B0503020204020204" pitchFamily="34" charset="-122"/>
            </a:endParaRPr>
          </a:p>
          <a:p>
            <a:pPr marL="0" indent="0" eaLnBrk="1" hangingPunct="1">
              <a:lnSpc>
                <a:spcPct val="150000"/>
              </a:lnSpc>
              <a:buSzPct val="70000"/>
              <a:buNone/>
            </a:pPr>
            <a:r>
              <a:rPr lang="zh-CN" altLang="en-US" sz="2000" dirty="0">
                <a:latin typeface="微软雅黑" panose="020B0503020204020204" pitchFamily="34" charset="-122"/>
                <a:ea typeface="微软雅黑" panose="020B0503020204020204" pitchFamily="34" charset="-122"/>
              </a:rPr>
              <a:t>    对于写直达法</a:t>
            </a:r>
            <a:r>
              <a:rPr lang="en-US" altLang="zh-CN" sz="2000" dirty="0">
                <a:latin typeface="微软雅黑" panose="020B0503020204020204" pitchFamily="34" charset="-122"/>
                <a:ea typeface="微软雅黑" panose="020B0503020204020204" pitchFamily="34" charset="-122"/>
              </a:rPr>
              <a:t>WT</a:t>
            </a:r>
            <a:r>
              <a:rPr lang="zh-CN" altLang="en-US" sz="2000" dirty="0">
                <a:latin typeface="微软雅黑" panose="020B0503020204020204" pitchFamily="34" charset="-122"/>
                <a:ea typeface="微软雅黑" panose="020B0503020204020204" pitchFamily="34" charset="-122"/>
              </a:rPr>
              <a:t>法</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写主存次数占总访存次数的</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0" indent="0" eaLnBrk="1" hangingPunct="1">
              <a:lnSpc>
                <a:spcPct val="150000"/>
              </a:lnSpc>
              <a:buSzPct val="70000"/>
              <a:buNone/>
            </a:pPr>
            <a:r>
              <a:rPr lang="zh-CN" altLang="en-US" sz="2000" dirty="0">
                <a:latin typeface="微软雅黑" panose="020B0503020204020204" pitchFamily="34" charset="-122"/>
                <a:ea typeface="微软雅黑" panose="020B0503020204020204" pitchFamily="34" charset="-122"/>
              </a:rPr>
              <a:t>    写回法</a:t>
            </a:r>
            <a:r>
              <a:rPr lang="en-US" altLang="zh-CN" sz="2000" dirty="0">
                <a:latin typeface="微软雅黑" panose="020B0503020204020204" pitchFamily="34" charset="-122"/>
                <a:ea typeface="微软雅黑" panose="020B0503020204020204" pitchFamily="34" charset="-122"/>
              </a:rPr>
              <a:t>WB</a:t>
            </a:r>
            <a:r>
              <a:rPr lang="zh-CN" altLang="en-US" sz="2000" dirty="0">
                <a:latin typeface="微软雅黑" panose="020B0503020204020204" pitchFamily="34" charset="-122"/>
                <a:ea typeface="微软雅黑" panose="020B0503020204020204" pitchFamily="34" charset="-122"/>
              </a:rPr>
              <a:t>法为</a:t>
            </a:r>
            <a:r>
              <a:rPr lang="en-US" altLang="zh-CN" sz="2000" dirty="0">
                <a:latin typeface="微软雅黑" panose="020B0503020204020204" pitchFamily="34" charset="-122"/>
                <a:ea typeface="微软雅黑" panose="020B0503020204020204" pitchFamily="34" charset="-122"/>
              </a:rPr>
              <a:t>(1-99%) *30%*4=1.2%</a:t>
            </a:r>
            <a:r>
              <a:rPr lang="zh-CN" altLang="en-US" sz="2000" dirty="0">
                <a:latin typeface="微软雅黑" panose="020B0503020204020204" pitchFamily="34" charset="-122"/>
                <a:ea typeface="微软雅黑" panose="020B0503020204020204" pitchFamily="34" charset="-122"/>
              </a:rPr>
              <a:t>。因此</a:t>
            </a:r>
            <a:r>
              <a:rPr lang="en-US" altLang="zh-CN" sz="2000" dirty="0">
                <a:latin typeface="微软雅黑" panose="020B0503020204020204" pitchFamily="34" charset="-122"/>
                <a:ea typeface="微软雅黑" panose="020B0503020204020204" pitchFamily="34" charset="-122"/>
              </a:rPr>
              <a:t>, WB</a:t>
            </a:r>
            <a:r>
              <a:rPr lang="zh-CN" altLang="en-US" sz="2000" dirty="0">
                <a:latin typeface="微软雅黑" panose="020B0503020204020204" pitchFamily="34" charset="-122"/>
                <a:ea typeface="微软雅黑" panose="020B0503020204020204" pitchFamily="34" charset="-122"/>
              </a:rPr>
              <a:t>法与主存的通信量要比</a:t>
            </a:r>
            <a:r>
              <a:rPr lang="en-US" altLang="zh-CN" sz="2000" dirty="0">
                <a:latin typeface="微软雅黑" panose="020B0503020204020204" pitchFamily="34" charset="-122"/>
                <a:ea typeface="微软雅黑" panose="020B0503020204020204" pitchFamily="34" charset="-122"/>
              </a:rPr>
              <a:t>WT</a:t>
            </a:r>
            <a:r>
              <a:rPr lang="zh-CN" altLang="en-US" sz="2000" dirty="0">
                <a:latin typeface="微软雅黑" panose="020B0503020204020204" pitchFamily="34" charset="-122"/>
                <a:ea typeface="微软雅黑" panose="020B0503020204020204" pitchFamily="34" charset="-122"/>
              </a:rPr>
              <a:t>法少</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多倍</a:t>
            </a:r>
            <a:endParaRPr lang="zh-CN" altLang="en-US" sz="2000" dirty="0">
              <a:latin typeface="微软雅黑" panose="020B0503020204020204" pitchFamily="34" charset="-122"/>
              <a:ea typeface="微软雅黑" panose="020B0503020204020204" pitchFamily="34" charset="-122"/>
            </a:endParaRPr>
          </a:p>
        </p:txBody>
      </p:sp>
      <p:sp>
        <p:nvSpPr>
          <p:cNvPr id="283652" name="AutoShape 4"/>
          <p:cNvSpPr>
            <a:spLocks noChangeArrowheads="1"/>
          </p:cNvSpPr>
          <p:nvPr/>
        </p:nvSpPr>
        <p:spPr bwMode="auto">
          <a:xfrm>
            <a:off x="6393338" y="4215115"/>
            <a:ext cx="4335117" cy="1621543"/>
          </a:xfrm>
          <a:prstGeom prst="irregularSeal1">
            <a:avLst/>
          </a:prstGeom>
          <a:solidFill>
            <a:srgbClr val="FFFF00"/>
          </a:solidFill>
          <a:ln w="38100"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b="0" dirty="0">
                <a:solidFill>
                  <a:srgbClr val="FF0000"/>
                </a:solidFill>
                <a:latin typeface="Times New Roman" panose="02020603050405020304" pitchFamily="18" charset="0"/>
                <a:ea typeface="宋体" panose="02010600030101010101" pitchFamily="2" charset="-122"/>
              </a:rPr>
              <a:t>什么原因？</a:t>
            </a:r>
            <a:endParaRPr lang="zh-CN" altLang="en-US" b="0" dirty="0">
              <a:solidFill>
                <a:srgbClr val="FF0000"/>
              </a:solidFill>
              <a:latin typeface="Times New Roman" panose="02020603050405020304" pitchFamily="18" charset="0"/>
              <a:ea typeface="宋体" panose="02010600030101010101" pitchFamily="2" charset="-122"/>
            </a:endParaRPr>
          </a:p>
        </p:txBody>
      </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7"/>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Tree>
  </p:cSld>
  <p:clrMapOvr>
    <a:masterClrMapping/>
  </p:clrMapOvr>
  <p:transition spd="med">
    <p:push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65211" y="1976002"/>
            <a:ext cx="6391177" cy="108115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677"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t="34180"/>
          <a:stretch>
            <a:fillRect/>
          </a:stretch>
        </p:blipFill>
        <p:spPr bwMode="auto">
          <a:xfrm>
            <a:off x="2823279" y="4439139"/>
            <a:ext cx="4940407" cy="185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3"/>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文本框 9"/>
          <p:cNvSpPr txBox="1"/>
          <p:nvPr/>
        </p:nvSpPr>
        <p:spPr>
          <a:xfrm>
            <a:off x="1007716" y="1151855"/>
            <a:ext cx="9073008" cy="82663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       多个处理机共享主存交换信息改成共享</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交换信息，原则上信息的一致性会得到保证，但是：</a:t>
            </a:r>
            <a:endParaRPr lang="en-US" altLang="zh-CN"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251885" y="1976002"/>
            <a:ext cx="7560840" cy="129266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①要求</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的容量明显增大。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②共享</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在物理上要与多个</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都靠得很近。</a:t>
            </a:r>
            <a:endParaRPr lang="zh-CN" altLang="en-US" sz="2000" dirty="0">
              <a:latin typeface="微软雅黑" panose="020B0503020204020204" pitchFamily="34" charset="-122"/>
              <a:ea typeface="微软雅黑" panose="020B0503020204020204" pitchFamily="34" charset="-122"/>
            </a:endParaRPr>
          </a:p>
          <a:p>
            <a:endParaRPr lang="zh-CN" altLang="en-US" dirty="0"/>
          </a:p>
        </p:txBody>
      </p:sp>
      <p:sp>
        <p:nvSpPr>
          <p:cNvPr id="12" name="文本框 11"/>
          <p:cNvSpPr txBox="1"/>
          <p:nvPr/>
        </p:nvSpPr>
        <p:spPr>
          <a:xfrm>
            <a:off x="8298822" y="1976002"/>
            <a:ext cx="2016224" cy="1292662"/>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都会降低</a:t>
            </a:r>
            <a:r>
              <a:rPr lang="en-US" altLang="zh-CN" sz="2000" dirty="0">
                <a:solidFill>
                  <a:srgbClr val="FF0000"/>
                </a:solidFill>
                <a:latin typeface="微软雅黑" panose="020B0503020204020204" pitchFamily="34" charset="-122"/>
                <a:ea typeface="微软雅黑" panose="020B0503020204020204" pitchFamily="34" charset="-122"/>
              </a:rPr>
              <a:t>Cache</a:t>
            </a:r>
            <a:r>
              <a:rPr lang="zh-CN" altLang="en-US" sz="2000" dirty="0">
                <a:solidFill>
                  <a:srgbClr val="FF0000"/>
                </a:solidFill>
                <a:latin typeface="微软雅黑" panose="020B0503020204020204" pitchFamily="34" charset="-122"/>
                <a:ea typeface="微软雅黑" panose="020B0503020204020204" pitchFamily="34" charset="-122"/>
              </a:rPr>
              <a:t>的访问速度</a:t>
            </a:r>
            <a:endParaRPr lang="en-US" altLang="zh-CN" sz="2000"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
        <p:nvSpPr>
          <p:cNvPr id="13" name="左大括号 12"/>
          <p:cNvSpPr/>
          <p:nvPr/>
        </p:nvSpPr>
        <p:spPr>
          <a:xfrm>
            <a:off x="869614" y="2166915"/>
            <a:ext cx="301156" cy="78175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箭头: 右 13"/>
          <p:cNvSpPr/>
          <p:nvPr/>
        </p:nvSpPr>
        <p:spPr>
          <a:xfrm>
            <a:off x="7344420" y="2240375"/>
            <a:ext cx="720080" cy="465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1592" y="3227782"/>
            <a:ext cx="9091140"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     目前，对于共享主存的多</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系统，绝大多数都采用设置多个独立的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的方法。尽管这样，仍不可能通过写直达法来保证同一主存单元在各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中的对应内容是一致的。</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文本框 9"/>
          <p:cNvSpPr txBox="1"/>
          <p:nvPr/>
        </p:nvSpPr>
        <p:spPr>
          <a:xfrm>
            <a:off x="1007716" y="1307871"/>
            <a:ext cx="453650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弥补措施：</a:t>
            </a:r>
            <a:endParaRPr lang="en-US" altLang="zh-CN" sz="20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231853" y="1831507"/>
            <a:ext cx="8280920" cy="1754326"/>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播写法：</a:t>
            </a:r>
            <a:r>
              <a:rPr lang="zh-CN" altLang="en-US" sz="2000" dirty="0">
                <a:latin typeface="微软雅黑" panose="020B0503020204020204" pitchFamily="34" charset="-122"/>
                <a:ea typeface="微软雅黑" panose="020B0503020204020204" pitchFamily="34" charset="-122"/>
              </a:rPr>
              <a:t>任何处理机要写入</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时，不仅写入自己的目标块和主存中，还要把信息或者播写到所有</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中有此单元的地方；或者让所有</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有此单元的块作废，以便下次访问时按缺块处理，从主存中调入。</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34" name="流程图: 资料带 33"/>
          <p:cNvSpPr/>
          <p:nvPr>
            <p:custDataLst>
              <p:tags r:id="rId3"/>
            </p:custDataLst>
          </p:nvPr>
        </p:nvSpPr>
        <p:spPr>
          <a:xfrm>
            <a:off x="1367756" y="194403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01</a:t>
            </a:r>
            <a:endParaRPr lang="en-US" altLang="zh-CN" sz="1510" b="1" dirty="0">
              <a:solidFill>
                <a:srgbClr val="FFFFFF"/>
              </a:solidFill>
            </a:endParaRPr>
          </a:p>
        </p:txBody>
      </p:sp>
      <p:cxnSp>
        <p:nvCxnSpPr>
          <p:cNvPr id="35" name="直接连接符 34"/>
          <p:cNvCxnSpPr/>
          <p:nvPr>
            <p:custDataLst>
              <p:tags r:id="rId4"/>
            </p:custDataLst>
          </p:nvPr>
        </p:nvCxnSpPr>
        <p:spPr>
          <a:xfrm>
            <a:off x="1367756" y="196478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7" name="流程图: 资料带 36"/>
          <p:cNvSpPr/>
          <p:nvPr>
            <p:custDataLst>
              <p:tags r:id="rId5"/>
            </p:custDataLst>
          </p:nvPr>
        </p:nvSpPr>
        <p:spPr>
          <a:xfrm>
            <a:off x="1367756" y="346679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02</a:t>
            </a:r>
            <a:endParaRPr lang="en-US" altLang="zh-CN" sz="1510" b="1" dirty="0">
              <a:solidFill>
                <a:srgbClr val="FFFFFF"/>
              </a:solidFill>
            </a:endParaRPr>
          </a:p>
        </p:txBody>
      </p:sp>
      <p:cxnSp>
        <p:nvCxnSpPr>
          <p:cNvPr id="38" name="直接连接符 37"/>
          <p:cNvCxnSpPr/>
          <p:nvPr>
            <p:custDataLst>
              <p:tags r:id="rId6"/>
            </p:custDataLst>
          </p:nvPr>
        </p:nvCxnSpPr>
        <p:spPr>
          <a:xfrm>
            <a:off x="1367756" y="348754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9" name="流程图: 资料带 38"/>
          <p:cNvSpPr/>
          <p:nvPr>
            <p:custDataLst>
              <p:tags r:id="rId7"/>
            </p:custDataLst>
          </p:nvPr>
        </p:nvSpPr>
        <p:spPr>
          <a:xfrm>
            <a:off x="1367756" y="4545520"/>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03</a:t>
            </a:r>
            <a:endParaRPr lang="en-US" altLang="zh-CN" sz="1510" b="1" dirty="0">
              <a:solidFill>
                <a:srgbClr val="FFFFFF"/>
              </a:solidFill>
            </a:endParaRPr>
          </a:p>
        </p:txBody>
      </p:sp>
      <p:cxnSp>
        <p:nvCxnSpPr>
          <p:cNvPr id="40" name="直接连接符 39"/>
          <p:cNvCxnSpPr/>
          <p:nvPr>
            <p:custDataLst>
              <p:tags r:id="rId8"/>
            </p:custDataLst>
          </p:nvPr>
        </p:nvCxnSpPr>
        <p:spPr>
          <a:xfrm>
            <a:off x="1367756" y="4566266"/>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231852" y="3443695"/>
            <a:ext cx="4748707" cy="499624"/>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控制法：</a:t>
            </a:r>
            <a:r>
              <a:rPr lang="zh-CN" altLang="en-US" sz="2000" dirty="0">
                <a:latin typeface="微软雅黑" panose="020B0503020204020204" pitchFamily="34" charset="-122"/>
                <a:ea typeface="微软雅黑" panose="020B0503020204020204" pitchFamily="34" charset="-122"/>
              </a:rPr>
              <a:t>让共享信息不得进入</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2231853" y="4395479"/>
            <a:ext cx="7992887" cy="1292662"/>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目录法表</a:t>
            </a: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即当</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读写</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不命中时，先查主存中的目录表，以判定目标块是否在别的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内，然后再决定读写此块。</a:t>
            </a:r>
            <a:endParaRPr lang="zh-CN" altLang="en-US" sz="2000"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ransition spd="med">
    <p:push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3"/>
          <p:cNvSpPr>
            <a:spLocks noGrp="1" noChangeArrowheads="1"/>
          </p:cNvSpPr>
          <p:nvPr>
            <p:ph type="body" idx="1"/>
          </p:nvPr>
        </p:nvSpPr>
        <p:spPr>
          <a:xfrm>
            <a:off x="1996922" y="1468890"/>
            <a:ext cx="8371727" cy="1716192"/>
          </a:xfrm>
        </p:spPr>
        <p:txBody>
          <a:bodyPr>
            <a:normAutofit/>
          </a:bodyPr>
          <a:lstStyle/>
          <a:p>
            <a:pPr marL="0" indent="0" eaLnBrk="1" hangingPunct="1">
              <a:lnSpc>
                <a:spcPts val="2800"/>
              </a:lnSpc>
              <a:buClr>
                <a:schemeClr val="tx1"/>
              </a:buClr>
              <a:buSzPct val="70000"/>
              <a:buNone/>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造成</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与主存的不一致的原因</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2800"/>
              </a:lnSpc>
              <a:spcBef>
                <a:spcPts val="565"/>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原因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写</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，没有立即写主存</a:t>
            </a:r>
            <a:endParaRPr lang="zh-CN" altLang="en-US" sz="2000" dirty="0">
              <a:latin typeface="微软雅黑" panose="020B0503020204020204" pitchFamily="34" charset="-122"/>
              <a:ea typeface="微软雅黑" panose="020B0503020204020204" pitchFamily="34" charset="-122"/>
            </a:endParaRPr>
          </a:p>
          <a:p>
            <a:pPr lvl="1">
              <a:lnSpc>
                <a:spcPts val="2800"/>
              </a:lnSpc>
              <a:spcBef>
                <a:spcPts val="565"/>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原因</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处理机或</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设备写主存，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内容变化赶不上主存内的变化</a:t>
            </a:r>
            <a:endParaRPr lang="zh-CN" altLang="en-US" sz="2000" dirty="0">
              <a:latin typeface="微软雅黑" panose="020B0503020204020204" pitchFamily="34" charset="-122"/>
              <a:ea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十字形 9"/>
          <p:cNvSpPr/>
          <p:nvPr>
            <p:custDataLst>
              <p:tags r:id="rId3"/>
            </p:custDataLst>
          </p:nvPr>
        </p:nvSpPr>
        <p:spPr>
          <a:xfrm rot="2700000">
            <a:off x="1121244" y="1430228"/>
            <a:ext cx="619273" cy="577615"/>
          </a:xfrm>
          <a:prstGeom prst="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a:p>
        </p:txBody>
      </p:sp>
      <p:sp>
        <p:nvSpPr>
          <p:cNvPr id="11" name="十字形 10"/>
          <p:cNvSpPr/>
          <p:nvPr>
            <p:custDataLst>
              <p:tags r:id="rId4"/>
            </p:custDataLst>
          </p:nvPr>
        </p:nvSpPr>
        <p:spPr>
          <a:xfrm rot="2700000">
            <a:off x="1121246" y="3372293"/>
            <a:ext cx="619273" cy="577615"/>
          </a:xfrm>
          <a:prstGeom prst="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dirty="0"/>
          </a:p>
        </p:txBody>
      </p:sp>
      <p:sp>
        <p:nvSpPr>
          <p:cNvPr id="12" name="文本框 11"/>
          <p:cNvSpPr txBox="1"/>
          <p:nvPr/>
        </p:nvSpPr>
        <p:spPr>
          <a:xfrm>
            <a:off x="1996922" y="3456111"/>
            <a:ext cx="7992887" cy="2600712"/>
          </a:xfrm>
          <a:prstGeom prst="rect">
            <a:avLst/>
          </a:prstGeom>
          <a:noFill/>
        </p:spPr>
        <p:txBody>
          <a:bodyPr wrap="square" rtlCol="0">
            <a:spAutoFit/>
          </a:bodyPr>
          <a:lstStyle/>
          <a:p>
            <a:pPr eaLnBrk="1" hangingPunct="1">
              <a:buClr>
                <a:schemeClr val="tx1"/>
              </a:buClr>
              <a:buSzPct val="70000"/>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原因</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解决方法：写操作</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215"/>
              </a:lnSpc>
              <a:spcBef>
                <a:spcPts val="1135"/>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处理机未经</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往内存写入新内容时，由操作系统经某个专用指令清除整个</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215"/>
              </a:lnSpc>
              <a:spcBef>
                <a:spcPts val="1135"/>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处理机未经</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往内存写入新内容时，由专用硬件自动将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内对应块作废，从而保证了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的透明性。</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Tree>
  </p:cSld>
  <p:clrMapOvr>
    <a:masterClrMapping/>
  </p:clrMapOvr>
  <p:transition spd="med">
    <p:push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8" name="文本框 7"/>
          <p:cNvSpPr txBox="1"/>
          <p:nvPr/>
        </p:nvSpPr>
        <p:spPr>
          <a:xfrm>
            <a:off x="995513" y="1583903"/>
            <a:ext cx="8149107" cy="419294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画出主存、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地址的各字段对应关系图，标出位数。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画出主存、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空间块的映像对应关系示意图。</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对于如下主存地址流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，如果主存中内容一开始均未装入</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中，请列出 </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中各块随时间的使用变化示意图。</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4.</a:t>
            </a:r>
            <a:r>
              <a:rPr lang="zh-CN" altLang="en-US" sz="2000" dirty="0">
                <a:latin typeface="微软雅黑" panose="020B0503020204020204" pitchFamily="34" charset="-122"/>
                <a:ea typeface="微软雅黑" panose="020B0503020204020204" pitchFamily="34" charset="-122"/>
              </a:rPr>
              <a:t>对于问题</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，指出发生块失效又发生块争用的时刻。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5.</a:t>
            </a:r>
            <a:r>
              <a:rPr lang="zh-CN" altLang="en-US" sz="2000" dirty="0">
                <a:latin typeface="微软雅黑" panose="020B0503020204020204" pitchFamily="34" charset="-122"/>
                <a:ea typeface="微软雅黑" panose="020B0503020204020204" pitchFamily="34" charset="-122"/>
              </a:rPr>
              <a:t>求出</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的命中率</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是多少。</a:t>
            </a:r>
            <a:endParaRPr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3"/>
            </p:custDataLst>
          </p:nvPr>
        </p:nvPicPr>
        <p:blipFill rotWithShape="1">
          <a:blip r:embed="rId4"/>
          <a:srcRect t="4937" b="4937"/>
          <a:stretch>
            <a:fillRect/>
          </a:stretch>
        </p:blipFill>
        <p:spPr>
          <a:xfrm>
            <a:off x="9150699" y="4320207"/>
            <a:ext cx="1758953" cy="1771501"/>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sp>
        <p:nvSpPr>
          <p:cNvPr id="11" name="矩形 10"/>
          <p:cNvSpPr/>
          <p:nvPr>
            <p:custDataLst>
              <p:tags r:id="rId5"/>
            </p:custDataLst>
          </p:nvPr>
        </p:nvSpPr>
        <p:spPr>
          <a:xfrm>
            <a:off x="488420" y="1007310"/>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文本框 5"/>
          <p:cNvSpPr txBox="1">
            <a:spLocks noChangeArrowheads="1"/>
          </p:cNvSpPr>
          <p:nvPr/>
        </p:nvSpPr>
        <p:spPr bwMode="auto">
          <a:xfrm>
            <a:off x="6163314" y="3499534"/>
            <a:ext cx="4752528"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150000"/>
              </a:lnSpc>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主存分有</a:t>
            </a:r>
            <a:r>
              <a:rPr lang="en-US" altLang="zh-CN" sz="2000" b="0" dirty="0">
                <a:solidFill>
                  <a:srgbClr val="FF0000"/>
                </a:solidFill>
                <a:latin typeface="微软雅黑" panose="020B0503020204020204" pitchFamily="34" charset="-122"/>
                <a:ea typeface="微软雅黑" panose="020B0503020204020204" pitchFamily="34" charset="-122"/>
              </a:rPr>
              <a:t>8</a:t>
            </a:r>
            <a:r>
              <a:rPr lang="zh-CN" altLang="en-US" sz="2000" b="0" dirty="0">
                <a:solidFill>
                  <a:srgbClr val="FF0000"/>
                </a:solidFill>
                <a:latin typeface="微软雅黑" panose="020B0503020204020204" pitchFamily="34" charset="-122"/>
                <a:ea typeface="微软雅黑" panose="020B0503020204020204" pitchFamily="34" charset="-122"/>
              </a:rPr>
              <a:t>个块，</a:t>
            </a:r>
            <a:r>
              <a:rPr lang="en-US" altLang="zh-CN" sz="2000" b="0" dirty="0">
                <a:solidFill>
                  <a:srgbClr val="FF0000"/>
                </a:solidFill>
                <a:latin typeface="微软雅黑" panose="020B0503020204020204" pitchFamily="34" charset="-122"/>
                <a:ea typeface="微软雅黑" panose="020B0503020204020204" pitchFamily="34" charset="-122"/>
              </a:rPr>
              <a:t>Cache</a:t>
            </a:r>
            <a:r>
              <a:rPr lang="zh-CN" altLang="en-US" sz="2000" b="0" dirty="0">
                <a:solidFill>
                  <a:srgbClr val="FF0000"/>
                </a:solidFill>
                <a:latin typeface="微软雅黑" panose="020B0503020204020204" pitchFamily="34" charset="-122"/>
                <a:ea typeface="微软雅黑" panose="020B0503020204020204" pitchFamily="34" charset="-122"/>
              </a:rPr>
              <a:t>共有</a:t>
            </a:r>
            <a:r>
              <a:rPr lang="en-US" altLang="zh-CN" sz="2000" b="0" dirty="0">
                <a:solidFill>
                  <a:srgbClr val="FF0000"/>
                </a:solidFill>
                <a:latin typeface="微软雅黑" panose="020B0503020204020204" pitchFamily="34" charset="-122"/>
                <a:ea typeface="微软雅黑" panose="020B0503020204020204" pitchFamily="34" charset="-122"/>
              </a:rPr>
              <a:t>4</a:t>
            </a:r>
            <a:r>
              <a:rPr lang="zh-CN" altLang="en-US" sz="2000" b="0" dirty="0">
                <a:solidFill>
                  <a:srgbClr val="FF0000"/>
                </a:solidFill>
                <a:latin typeface="微软雅黑" panose="020B0503020204020204" pitchFamily="34" charset="-122"/>
                <a:ea typeface="微软雅黑" panose="020B0503020204020204" pitchFamily="34" charset="-122"/>
              </a:rPr>
              <a:t>个块，即有</a:t>
            </a: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个区，即</a:t>
            </a:r>
            <a:r>
              <a:rPr lang="en-US" altLang="zh-CN" sz="2000" b="0" dirty="0" err="1">
                <a:solidFill>
                  <a:srgbClr val="FF0000"/>
                </a:solidFill>
                <a:latin typeface="微软雅黑" panose="020B0503020204020204" pitchFamily="34" charset="-122"/>
                <a:ea typeface="微软雅黑" panose="020B0503020204020204" pitchFamily="34" charset="-122"/>
              </a:rPr>
              <a:t>n</a:t>
            </a:r>
            <a:r>
              <a:rPr lang="en-US" altLang="zh-CN" sz="2000" b="0" baseline="-25000" dirty="0" err="1">
                <a:solidFill>
                  <a:srgbClr val="FF0000"/>
                </a:solidFill>
                <a:latin typeface="微软雅黑" panose="020B0503020204020204" pitchFamily="34" charset="-122"/>
                <a:ea typeface="微软雅黑" panose="020B0503020204020204" pitchFamily="34" charset="-122"/>
              </a:rPr>
              <a:t>d</a:t>
            </a:r>
            <a:r>
              <a:rPr lang="zh-CN" altLang="en-US" sz="2000" b="0" dirty="0">
                <a:solidFill>
                  <a:srgbClr val="FF0000"/>
                </a:solidFill>
                <a:latin typeface="微软雅黑" panose="020B0503020204020204" pitchFamily="34" charset="-122"/>
                <a:ea typeface="微软雅黑" panose="020B0503020204020204" pitchFamily="34" charset="-122"/>
              </a:rPr>
              <a:t>需要</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en-US" altLang="zh-CN" sz="2000" b="0"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每个组内有</a:t>
            </a: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个块，</a:t>
            </a:r>
            <a:r>
              <a:rPr lang="en-US" altLang="zh-CN" sz="2000" b="0" dirty="0">
                <a:solidFill>
                  <a:srgbClr val="FF0000"/>
                </a:solidFill>
                <a:latin typeface="微软雅黑" panose="020B0503020204020204" pitchFamily="34" charset="-122"/>
                <a:ea typeface="微软雅黑" panose="020B0503020204020204" pitchFamily="34" charset="-122"/>
              </a:rPr>
              <a:t>Cache</a:t>
            </a:r>
            <a:r>
              <a:rPr lang="zh-CN" altLang="en-US" sz="2000" b="0" dirty="0">
                <a:solidFill>
                  <a:srgbClr val="FF0000"/>
                </a:solidFill>
                <a:latin typeface="微软雅黑" panose="020B0503020204020204" pitchFamily="34" charset="-122"/>
                <a:ea typeface="微软雅黑" panose="020B0503020204020204" pitchFamily="34" charset="-122"/>
              </a:rPr>
              <a:t>有</a:t>
            </a: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个组，即</a:t>
            </a:r>
            <a:r>
              <a:rPr lang="en-US" altLang="zh-CN" sz="2000" b="0" dirty="0">
                <a:solidFill>
                  <a:srgbClr val="FF0000"/>
                </a:solidFill>
                <a:latin typeface="微软雅黑" panose="020B0503020204020204" pitchFamily="34" charset="-122"/>
                <a:ea typeface="微软雅黑" panose="020B0503020204020204" pitchFamily="34" charset="-122"/>
              </a:rPr>
              <a:t>q</a:t>
            </a:r>
            <a:r>
              <a:rPr lang="zh-CN" altLang="en-US" sz="2000" b="0" dirty="0">
                <a:solidFill>
                  <a:srgbClr val="FF0000"/>
                </a:solidFill>
                <a:latin typeface="微软雅黑" panose="020B0503020204020204" pitchFamily="34" charset="-122"/>
                <a:ea typeface="微软雅黑" panose="020B0503020204020204" pitchFamily="34" charset="-122"/>
              </a:rPr>
              <a:t>需要</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位，组内块号</a:t>
            </a:r>
            <a:r>
              <a:rPr lang="en-US" altLang="zh-CN" sz="2000" b="0" dirty="0">
                <a:solidFill>
                  <a:srgbClr val="FF0000"/>
                </a:solidFill>
                <a:latin typeface="微软雅黑" panose="020B0503020204020204" pitchFamily="34" charset="-122"/>
                <a:ea typeface="微软雅黑" panose="020B0503020204020204" pitchFamily="34" charset="-122"/>
              </a:rPr>
              <a:t>s</a:t>
            </a:r>
            <a:r>
              <a:rPr lang="zh-CN" altLang="en-US" sz="2000" b="0" dirty="0">
                <a:solidFill>
                  <a:srgbClr val="FF0000"/>
                </a:solidFill>
                <a:latin typeface="微软雅黑" panose="020B0503020204020204" pitchFamily="34" charset="-122"/>
                <a:ea typeface="微软雅黑" panose="020B0503020204020204" pitchFamily="34" charset="-122"/>
              </a:rPr>
              <a:t>需要</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en-US" altLang="zh-CN" sz="2000" b="0"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a:spLocks noChangeArrowheads="1"/>
          </p:cNvSpPr>
          <p:nvPr/>
        </p:nvSpPr>
        <p:spPr bwMode="auto">
          <a:xfrm>
            <a:off x="2572919" y="3171356"/>
            <a:ext cx="591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3155482" y="3163891"/>
            <a:ext cx="591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3708620" y="3171356"/>
            <a:ext cx="591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3191793" y="5528267"/>
            <a:ext cx="5998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3709308" y="5528267"/>
            <a:ext cx="591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位</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2"/>
          <p:cNvSpPr txBox="1"/>
          <p:nvPr>
            <p:custDataLst>
              <p:tags r:id="rId2"/>
            </p:custDataLst>
          </p:nvPr>
        </p:nvSpPr>
        <p:spPr>
          <a:xfrm>
            <a:off x="886365" y="26608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5" name="文本框 4"/>
          <p:cNvSpPr txBox="1"/>
          <p:nvPr/>
        </p:nvSpPr>
        <p:spPr>
          <a:xfrm>
            <a:off x="1215232" y="1488961"/>
            <a:ext cx="8649468" cy="1754326"/>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画出主存、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地址的各字段对应关系图，标出位数。</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6"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sp>
        <p:nvSpPr>
          <p:cNvPr id="23" name="矩形 22"/>
          <p:cNvSpPr/>
          <p:nvPr>
            <p:custDataLst>
              <p:tags r:id="rId3"/>
            </p:custDataLst>
          </p:nvPr>
        </p:nvSpPr>
        <p:spPr>
          <a:xfrm>
            <a:off x="343820" y="1096023"/>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4" name="矩形 3"/>
          <p:cNvSpPr/>
          <p:nvPr/>
        </p:nvSpPr>
        <p:spPr>
          <a:xfrm>
            <a:off x="2576351" y="3594880"/>
            <a:ext cx="3168352" cy="57606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152415" y="3594880"/>
            <a:ext cx="0" cy="5760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28479" y="3594880"/>
            <a:ext cx="0" cy="5760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304543" y="3594880"/>
            <a:ext cx="0" cy="5760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2670675" y="3671385"/>
                <a:ext cx="360034"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𝑑</m:t>
                          </m:r>
                        </m:sub>
                      </m:sSub>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2670675" y="3671385"/>
                <a:ext cx="360034" cy="400110"/>
              </a:xfrm>
              <a:prstGeom prst="rect">
                <a:avLst/>
              </a:prstGeom>
              <a:blipFill rotWithShape="1">
                <a:blip r:embed="rId4"/>
                <a:stretch>
                  <a:fillRect l="-139" t="-112" r="-922" b="127"/>
                </a:stretch>
              </a:blipFill>
            </p:spPr>
            <p:txBody>
              <a:bodyPr/>
              <a:lstStyle/>
              <a:p>
                <a:r>
                  <a:rPr lang="zh-CN" altLang="en-US">
                    <a:noFill/>
                  </a:rPr>
                  <a:t> </a:t>
                </a:r>
              </a:p>
            </p:txBody>
          </p:sp>
        </mc:Fallback>
      </mc:AlternateContent>
      <p:sp>
        <p:nvSpPr>
          <p:cNvPr id="20" name="文本框 19"/>
          <p:cNvSpPr txBox="1"/>
          <p:nvPr/>
        </p:nvSpPr>
        <p:spPr>
          <a:xfrm>
            <a:off x="3274122" y="3671385"/>
            <a:ext cx="310335" cy="400110"/>
          </a:xfrm>
          <a:prstGeom prst="rect">
            <a:avLst/>
          </a:prstGeom>
          <a:noFill/>
        </p:spPr>
        <p:txBody>
          <a:bodyPr wrap="square" rtlCol="0">
            <a:spAutoFit/>
          </a:bodyPr>
          <a:lstStyle/>
          <a:p>
            <a:r>
              <a:rPr lang="en-US" altLang="zh-CN" sz="2000" dirty="0"/>
              <a:t>q</a:t>
            </a:r>
            <a:endParaRPr lang="zh-CN" altLang="en-US" sz="2000" dirty="0"/>
          </a:p>
        </p:txBody>
      </p:sp>
      <mc:AlternateContent xmlns:mc="http://schemas.openxmlformats.org/markup-compatibility/2006">
        <mc:Choice xmlns:a14="http://schemas.microsoft.com/office/drawing/2010/main" Requires="a14">
          <p:sp>
            <p:nvSpPr>
              <p:cNvPr id="21" name="文本框 20"/>
              <p:cNvSpPr txBox="1"/>
              <p:nvPr/>
            </p:nvSpPr>
            <p:spPr>
              <a:xfrm>
                <a:off x="3885570" y="3693562"/>
                <a:ext cx="31542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oMath>
                  </m:oMathPara>
                </a14:m>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3885570" y="3693562"/>
                <a:ext cx="315422" cy="400110"/>
              </a:xfrm>
              <a:prstGeom prst="rect">
                <a:avLst/>
              </a:prstGeom>
              <a:blipFill rotWithShape="1">
                <a:blip r:embed="rId5"/>
                <a:stretch>
                  <a:fillRect l="-2" t="-100" r="148"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4489023" y="3651618"/>
                <a:ext cx="100811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𝑚𝑟</m:t>
                          </m:r>
                        </m:sub>
                      </m:sSub>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4489023" y="3651618"/>
                <a:ext cx="1008111" cy="400110"/>
              </a:xfrm>
              <a:prstGeom prst="rect">
                <a:avLst/>
              </a:prstGeom>
              <a:blipFill rotWithShape="1">
                <a:blip r:embed="rId6"/>
                <a:stretch>
                  <a:fillRect l="-21" t="-92" r="57" b="107"/>
                </a:stretch>
              </a:blipFill>
            </p:spPr>
            <p:txBody>
              <a:bodyPr/>
              <a:lstStyle/>
              <a:p>
                <a:r>
                  <a:rPr lang="zh-CN" altLang="en-US">
                    <a:noFill/>
                  </a:rPr>
                  <a:t> </a:t>
                </a:r>
              </a:p>
            </p:txBody>
          </p:sp>
        </mc:Fallback>
      </mc:AlternateContent>
      <p:sp>
        <p:nvSpPr>
          <p:cNvPr id="24" name="左大括号 23"/>
          <p:cNvSpPr/>
          <p:nvPr/>
        </p:nvSpPr>
        <p:spPr>
          <a:xfrm rot="16200000">
            <a:off x="2792758" y="4052144"/>
            <a:ext cx="166326" cy="4817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p:cNvSpPr/>
          <p:nvPr/>
        </p:nvSpPr>
        <p:spPr>
          <a:xfrm rot="16200000">
            <a:off x="3943287" y="4027256"/>
            <a:ext cx="130222" cy="4817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p:cNvCxnSpPr/>
          <p:nvPr/>
        </p:nvCxnSpPr>
        <p:spPr>
          <a:xfrm>
            <a:off x="3429289" y="4170944"/>
            <a:ext cx="0" cy="7920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5" idx="1"/>
          </p:cNvCxnSpPr>
          <p:nvPr/>
        </p:nvCxnSpPr>
        <p:spPr>
          <a:xfrm>
            <a:off x="4008399" y="4333238"/>
            <a:ext cx="8112" cy="6297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152415" y="4963032"/>
            <a:ext cx="2592288" cy="57606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717839" y="4963032"/>
            <a:ext cx="0" cy="5760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319070" y="4963032"/>
            <a:ext cx="0" cy="5760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274122" y="5066398"/>
            <a:ext cx="310335" cy="400110"/>
          </a:xfrm>
          <a:prstGeom prst="rect">
            <a:avLst/>
          </a:prstGeom>
          <a:noFill/>
        </p:spPr>
        <p:txBody>
          <a:bodyPr wrap="square" rtlCol="0">
            <a:spAutoFit/>
          </a:bodyPr>
          <a:lstStyle/>
          <a:p>
            <a:r>
              <a:rPr lang="en-US" altLang="zh-CN" sz="2000" dirty="0"/>
              <a:t>q</a:t>
            </a:r>
            <a:endParaRPr lang="zh-CN" altLang="en-US" sz="2000" dirty="0"/>
          </a:p>
        </p:txBody>
      </p:sp>
      <p:sp>
        <p:nvSpPr>
          <p:cNvPr id="32" name="文本框 31"/>
          <p:cNvSpPr txBox="1"/>
          <p:nvPr/>
        </p:nvSpPr>
        <p:spPr>
          <a:xfrm>
            <a:off x="3851222" y="5068517"/>
            <a:ext cx="315422" cy="400110"/>
          </a:xfrm>
          <a:prstGeom prst="rect">
            <a:avLst/>
          </a:prstGeom>
          <a:noFill/>
        </p:spPr>
        <p:txBody>
          <a:bodyPr wrap="square" rtlCol="0">
            <a:spAutoFit/>
          </a:bodyPr>
          <a:lstStyle/>
          <a:p>
            <a:r>
              <a:rPr lang="en-US" altLang="zh-CN" sz="2000" dirty="0"/>
              <a:t>s</a:t>
            </a:r>
            <a:endParaRPr lang="zh-CN" altLang="en-US" sz="2000" dirty="0"/>
          </a:p>
        </p:txBody>
      </p:sp>
      <mc:AlternateContent xmlns:mc="http://schemas.openxmlformats.org/markup-compatibility/2006">
        <mc:Choice xmlns:a14="http://schemas.microsoft.com/office/drawing/2010/main" Requires="a14">
          <p:sp>
            <p:nvSpPr>
              <p:cNvPr id="33" name="文本框 32"/>
              <p:cNvSpPr txBox="1"/>
              <p:nvPr/>
            </p:nvSpPr>
            <p:spPr>
              <a:xfrm>
                <a:off x="4477727" y="5065168"/>
                <a:ext cx="100811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𝑐𝑟</m:t>
                          </m:r>
                        </m:sub>
                      </m:sSub>
                    </m:oMath>
                  </m:oMathPara>
                </a14:m>
                <a:endParaRPr lang="zh-CN" altLang="en-US" dirty="0"/>
              </a:p>
            </p:txBody>
          </p:sp>
        </mc:Choice>
        <mc:Fallback>
          <p:sp>
            <p:nvSpPr>
              <p:cNvPr id="33" name="文本框 32"/>
              <p:cNvSpPr txBox="1">
                <a:spLocks noRot="1" noChangeAspect="1" noMove="1" noResize="1" noEditPoints="1" noAdjustHandles="1" noChangeArrowheads="1" noChangeShapeType="1" noTextEdit="1"/>
              </p:cNvSpPr>
              <p:nvPr/>
            </p:nvSpPr>
            <p:spPr>
              <a:xfrm>
                <a:off x="4477727" y="5065168"/>
                <a:ext cx="1008111" cy="400110"/>
              </a:xfrm>
              <a:prstGeom prst="rect">
                <a:avLst/>
              </a:prstGeom>
              <a:blipFill rotWithShape="1">
                <a:blip r:embed="rId7"/>
                <a:stretch>
                  <a:fillRect l="-34" t="-102" r="7" b="117"/>
                </a:stretch>
              </a:blipFill>
            </p:spPr>
            <p:txBody>
              <a:bodyPr/>
              <a:lstStyle/>
              <a:p>
                <a:r>
                  <a:rPr lang="zh-CN" altLang="en-US">
                    <a:noFill/>
                  </a:rPr>
                  <a:t> </a:t>
                </a:r>
              </a:p>
            </p:txBody>
          </p:sp>
        </mc:Fallback>
      </mc:AlternateContent>
      <p:cxnSp>
        <p:nvCxnSpPr>
          <p:cNvPr id="34" name="连接符: 肘形 33"/>
          <p:cNvCxnSpPr>
            <a:stCxn id="24" idx="1"/>
          </p:cNvCxnSpPr>
          <p:nvPr/>
        </p:nvCxnSpPr>
        <p:spPr>
          <a:xfrm rot="16200000" flipH="1">
            <a:off x="3350811" y="3901287"/>
            <a:ext cx="190811" cy="114058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3972395" y="4538469"/>
            <a:ext cx="72008" cy="764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399382" y="3705721"/>
            <a:ext cx="13904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主存地址</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516972" y="4572163"/>
            <a:ext cx="70372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直接</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4080407" y="4400287"/>
            <a:ext cx="115058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相联查找</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750076" y="5069273"/>
            <a:ext cx="142596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地址</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矩形 2"/>
          <p:cNvSpPr>
            <a:spLocks noChangeArrowheads="1"/>
          </p:cNvSpPr>
          <p:nvPr/>
        </p:nvSpPr>
        <p:spPr bwMode="auto">
          <a:xfrm>
            <a:off x="6946653" y="3129630"/>
            <a:ext cx="3268593" cy="23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just">
              <a:lnSpc>
                <a:spcPts val="3000"/>
              </a:lnSpc>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主存的第0，1，4，5块只可映像装入或替换掉物理Cache中的第0、1块的内容。主存的第2，3，6，7块只可映像装入或替换掉物理Cache中的第2，3块的内容。</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cxnSp>
        <p:nvCxnSpPr>
          <p:cNvPr id="2" name="直接连接符 1"/>
          <p:cNvCxnSpPr/>
          <p:nvPr>
            <p:custDataLst>
              <p:tags r:id="rId1"/>
            </p:custDataLst>
          </p:nvPr>
        </p:nvCxnSpPr>
        <p:spPr>
          <a:xfrm>
            <a:off x="432010" y="886022"/>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2"/>
          <p:cNvSpPr txBox="1"/>
          <p:nvPr>
            <p:custDataLst>
              <p:tags r:id="rId2"/>
            </p:custDataLst>
          </p:nvPr>
        </p:nvSpPr>
        <p:spPr>
          <a:xfrm>
            <a:off x="886365" y="28804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8" name="文本框 7"/>
          <p:cNvSpPr txBox="1"/>
          <p:nvPr/>
        </p:nvSpPr>
        <p:spPr>
          <a:xfrm>
            <a:off x="1215232" y="1521655"/>
            <a:ext cx="9081516" cy="1140312"/>
          </a:xfrm>
          <a:prstGeom prst="rect">
            <a:avLst/>
          </a:prstGeom>
          <a:noFill/>
        </p:spPr>
        <p:txBody>
          <a:bodyPr wrap="square" rtlCol="0">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画出主存、</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空间块的映像对应关系示意图。</a:t>
            </a:r>
            <a:endParaRPr lang="zh-CN" altLang="en-US" dirty="0"/>
          </a:p>
        </p:txBody>
      </p:sp>
      <p:sp>
        <p:nvSpPr>
          <p:cNvPr id="9"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sp>
        <p:nvSpPr>
          <p:cNvPr id="11" name="矩形 10"/>
          <p:cNvSpPr/>
          <p:nvPr>
            <p:custDataLst>
              <p:tags r:id="rId3"/>
            </p:custDataLst>
          </p:nvPr>
        </p:nvSpPr>
        <p:spPr>
          <a:xfrm>
            <a:off x="502888" y="1055810"/>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solidFill>
                <a:schemeClr val="lt1"/>
              </a:solidFill>
              <a:latin typeface="微软雅黑" panose="020B0503020204020204" pitchFamily="34" charset="-122"/>
              <a:ea typeface="微软雅黑" panose="020B0503020204020204" pitchFamily="34" charset="-122"/>
            </a:endParaRPr>
          </a:p>
        </p:txBody>
      </p:sp>
      <p:sp>
        <p:nvSpPr>
          <p:cNvPr id="10" name="矩形 9"/>
          <p:cNvSpPr/>
          <p:nvPr/>
        </p:nvSpPr>
        <p:spPr>
          <a:xfrm>
            <a:off x="1830060" y="3859127"/>
            <a:ext cx="720080" cy="144016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10" idx="1"/>
            <a:endCxn id="10" idx="3"/>
          </p:cNvCxnSpPr>
          <p:nvPr/>
        </p:nvCxnSpPr>
        <p:spPr>
          <a:xfrm>
            <a:off x="1830060" y="4579207"/>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0060" y="4219167"/>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0060" y="4939247"/>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830060" y="3859127"/>
            <a:ext cx="144016"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830060" y="3863219"/>
            <a:ext cx="245666" cy="24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0"/>
          </p:cNvCxnSpPr>
          <p:nvPr/>
        </p:nvCxnSpPr>
        <p:spPr>
          <a:xfrm flipH="1">
            <a:off x="1830060" y="3859127"/>
            <a:ext cx="36004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811493" y="3859127"/>
            <a:ext cx="490365" cy="493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836906" y="3879563"/>
            <a:ext cx="568618" cy="55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847296" y="3859127"/>
            <a:ext cx="702844" cy="673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902068" y="3964927"/>
            <a:ext cx="647472" cy="614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017849" y="4069225"/>
            <a:ext cx="532291" cy="5099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141690" y="4173721"/>
            <a:ext cx="415296" cy="4054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265531" y="4285826"/>
            <a:ext cx="293903" cy="2933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402889" y="4409001"/>
            <a:ext cx="146651" cy="159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472112" y="4520399"/>
            <a:ext cx="66259" cy="58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700247" y="3102452"/>
            <a:ext cx="720080" cy="144016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a:stCxn id="27" idx="1"/>
            <a:endCxn id="27" idx="3"/>
          </p:cNvCxnSpPr>
          <p:nvPr/>
        </p:nvCxnSpPr>
        <p:spPr>
          <a:xfrm>
            <a:off x="3700247" y="3822532"/>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700247" y="3462492"/>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700247" y="4182572"/>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700247" y="3102452"/>
            <a:ext cx="144016"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700247" y="3106544"/>
            <a:ext cx="245666" cy="24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7" idx="0"/>
          </p:cNvCxnSpPr>
          <p:nvPr/>
        </p:nvCxnSpPr>
        <p:spPr>
          <a:xfrm flipH="1">
            <a:off x="3700247" y="3102452"/>
            <a:ext cx="36004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3681680" y="3102452"/>
            <a:ext cx="490365" cy="493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707093" y="3122888"/>
            <a:ext cx="568618" cy="55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717483" y="3102452"/>
            <a:ext cx="702844" cy="673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772255" y="3208252"/>
            <a:ext cx="647472" cy="614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3888036" y="3312550"/>
            <a:ext cx="532291" cy="5099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011877" y="3417046"/>
            <a:ext cx="415296" cy="4054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4135718" y="3529151"/>
            <a:ext cx="293903" cy="2933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273076" y="3652326"/>
            <a:ext cx="146651" cy="159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4342299" y="3763724"/>
            <a:ext cx="66259" cy="58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700847" y="4534145"/>
            <a:ext cx="720080" cy="144016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stCxn id="43" idx="1"/>
            <a:endCxn id="43" idx="3"/>
          </p:cNvCxnSpPr>
          <p:nvPr/>
        </p:nvCxnSpPr>
        <p:spPr>
          <a:xfrm>
            <a:off x="3700847" y="5254225"/>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700847" y="4894185"/>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700847" y="5614265"/>
            <a:ext cx="720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700847" y="4534145"/>
            <a:ext cx="144016"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3700847" y="4538237"/>
            <a:ext cx="245666" cy="24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3" idx="0"/>
          </p:cNvCxnSpPr>
          <p:nvPr/>
        </p:nvCxnSpPr>
        <p:spPr>
          <a:xfrm flipH="1">
            <a:off x="3700847" y="4534145"/>
            <a:ext cx="36004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82280" y="4534145"/>
            <a:ext cx="490365" cy="493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707693" y="4554581"/>
            <a:ext cx="568618" cy="55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718083" y="4534145"/>
            <a:ext cx="702844" cy="673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772855" y="4639945"/>
            <a:ext cx="647472" cy="614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888636" y="4744243"/>
            <a:ext cx="532291" cy="5099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012477" y="4848739"/>
            <a:ext cx="415296" cy="4054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136318" y="4960844"/>
            <a:ext cx="293903" cy="2933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4273676" y="5084019"/>
            <a:ext cx="146651" cy="159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4342899" y="5195417"/>
            <a:ext cx="66259" cy="58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538371" y="3102452"/>
            <a:ext cx="1169322" cy="7771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538371" y="3879563"/>
            <a:ext cx="1162476" cy="6750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2555607" y="3805986"/>
            <a:ext cx="1169322" cy="7771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2563832" y="4526064"/>
            <a:ext cx="1169322" cy="7771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545888" y="4591175"/>
            <a:ext cx="1162476" cy="6750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9792" name="直接连接符 289791"/>
          <p:cNvCxnSpPr/>
          <p:nvPr/>
        </p:nvCxnSpPr>
        <p:spPr>
          <a:xfrm>
            <a:off x="2573777" y="5310800"/>
            <a:ext cx="1162476" cy="6750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9793" name="文本框 289792"/>
          <p:cNvSpPr txBox="1"/>
          <p:nvPr/>
        </p:nvSpPr>
        <p:spPr>
          <a:xfrm>
            <a:off x="2768366" y="3874068"/>
            <a:ext cx="684249" cy="646331"/>
          </a:xfrm>
          <a:prstGeom prst="rect">
            <a:avLst/>
          </a:prstGeom>
          <a:solidFill>
            <a:srgbClr val="FDF0E8"/>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组间</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直接</a:t>
            </a:r>
            <a:endParaRPr lang="zh-CN" altLang="en-US" dirty="0">
              <a:latin typeface="微软雅黑" panose="020B0503020204020204" pitchFamily="34" charset="-122"/>
              <a:ea typeface="微软雅黑" panose="020B0503020204020204" pitchFamily="34" charset="-122"/>
            </a:endParaRPr>
          </a:p>
        </p:txBody>
      </p:sp>
      <p:sp>
        <p:nvSpPr>
          <p:cNvPr id="289794" name="文本框 289793"/>
          <p:cNvSpPr txBox="1"/>
          <p:nvPr/>
        </p:nvSpPr>
        <p:spPr>
          <a:xfrm>
            <a:off x="2794471" y="4627487"/>
            <a:ext cx="684249" cy="646331"/>
          </a:xfrm>
          <a:prstGeom prst="rect">
            <a:avLst/>
          </a:prstGeom>
          <a:solidFill>
            <a:srgbClr val="FDF0E8"/>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组内</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相联</a:t>
            </a:r>
            <a:endParaRPr lang="zh-CN" altLang="en-US" dirty="0">
              <a:latin typeface="微软雅黑" panose="020B0503020204020204" pitchFamily="34" charset="-122"/>
              <a:ea typeface="微软雅黑" panose="020B0503020204020204" pitchFamily="34" charset="-122"/>
            </a:endParaRPr>
          </a:p>
        </p:txBody>
      </p:sp>
      <p:sp>
        <p:nvSpPr>
          <p:cNvPr id="289796" name="文本框 289795"/>
          <p:cNvSpPr txBox="1"/>
          <p:nvPr/>
        </p:nvSpPr>
        <p:spPr>
          <a:xfrm>
            <a:off x="1525339" y="3884559"/>
            <a:ext cx="331805" cy="369332"/>
          </a:xfrm>
          <a:prstGeom prst="rect">
            <a:avLst/>
          </a:prstGeom>
          <a:noFill/>
        </p:spPr>
        <p:txBody>
          <a:bodyPr wrap="square" rtlCol="0">
            <a:spAutoFit/>
          </a:bodyPr>
          <a:lstStyle/>
          <a:p>
            <a:r>
              <a:rPr lang="en-US" altLang="zh-CN" dirty="0"/>
              <a:t>0</a:t>
            </a:r>
            <a:endParaRPr lang="zh-CN" altLang="en-US" dirty="0"/>
          </a:p>
        </p:txBody>
      </p:sp>
      <p:sp>
        <p:nvSpPr>
          <p:cNvPr id="289798" name="文本框 289797"/>
          <p:cNvSpPr txBox="1"/>
          <p:nvPr/>
        </p:nvSpPr>
        <p:spPr>
          <a:xfrm>
            <a:off x="1525339" y="4223259"/>
            <a:ext cx="331805" cy="369332"/>
          </a:xfrm>
          <a:prstGeom prst="rect">
            <a:avLst/>
          </a:prstGeom>
          <a:noFill/>
        </p:spPr>
        <p:txBody>
          <a:bodyPr wrap="square" rtlCol="0">
            <a:spAutoFit/>
          </a:bodyPr>
          <a:lstStyle/>
          <a:p>
            <a:r>
              <a:rPr lang="en-US" altLang="zh-CN" dirty="0"/>
              <a:t>1</a:t>
            </a:r>
            <a:endParaRPr lang="zh-CN" altLang="en-US" dirty="0"/>
          </a:p>
        </p:txBody>
      </p:sp>
      <p:sp>
        <p:nvSpPr>
          <p:cNvPr id="289799" name="文本框 289798"/>
          <p:cNvSpPr txBox="1"/>
          <p:nvPr/>
        </p:nvSpPr>
        <p:spPr>
          <a:xfrm>
            <a:off x="1532296" y="4596398"/>
            <a:ext cx="331805" cy="369332"/>
          </a:xfrm>
          <a:prstGeom prst="rect">
            <a:avLst/>
          </a:prstGeom>
          <a:noFill/>
        </p:spPr>
        <p:txBody>
          <a:bodyPr wrap="square" rtlCol="0">
            <a:spAutoFit/>
          </a:bodyPr>
          <a:lstStyle/>
          <a:p>
            <a:r>
              <a:rPr lang="en-US" altLang="zh-CN" dirty="0"/>
              <a:t>2</a:t>
            </a:r>
            <a:endParaRPr lang="zh-CN" altLang="en-US" dirty="0"/>
          </a:p>
        </p:txBody>
      </p:sp>
      <p:sp>
        <p:nvSpPr>
          <p:cNvPr id="289800" name="文本框 289799"/>
          <p:cNvSpPr txBox="1"/>
          <p:nvPr/>
        </p:nvSpPr>
        <p:spPr>
          <a:xfrm>
            <a:off x="1525339" y="4933843"/>
            <a:ext cx="331805" cy="369332"/>
          </a:xfrm>
          <a:prstGeom prst="rect">
            <a:avLst/>
          </a:prstGeom>
          <a:noFill/>
        </p:spPr>
        <p:txBody>
          <a:bodyPr wrap="square" rtlCol="0">
            <a:spAutoFit/>
          </a:bodyPr>
          <a:lstStyle/>
          <a:p>
            <a:r>
              <a:rPr lang="en-US" altLang="zh-CN" dirty="0"/>
              <a:t>3</a:t>
            </a:r>
            <a:endParaRPr lang="zh-CN" altLang="en-US" dirty="0"/>
          </a:p>
        </p:txBody>
      </p:sp>
      <p:sp>
        <p:nvSpPr>
          <p:cNvPr id="289801" name="文本框 289800"/>
          <p:cNvSpPr txBox="1"/>
          <p:nvPr/>
        </p:nvSpPr>
        <p:spPr>
          <a:xfrm>
            <a:off x="1353773" y="3513252"/>
            <a:ext cx="1477547" cy="338554"/>
          </a:xfrm>
          <a:prstGeom prst="rect">
            <a:avLst/>
          </a:prstGeom>
          <a:noFill/>
        </p:spPr>
        <p:txBody>
          <a:bodyPr wrap="square" rtlCol="0">
            <a:spAutoFit/>
          </a:bodyPr>
          <a:lstStyle/>
          <a:p>
            <a:r>
              <a:rPr lang="zh-CN" altLang="en-US" sz="1600" b="1" dirty="0"/>
              <a:t>块号 </a:t>
            </a:r>
            <a:r>
              <a:rPr lang="en-US" altLang="zh-CN" sz="1600" b="1" dirty="0"/>
              <a:t>Cache</a:t>
            </a:r>
            <a:endParaRPr lang="zh-CN" altLang="en-US" sz="1600" b="1" dirty="0"/>
          </a:p>
        </p:txBody>
      </p:sp>
      <p:sp>
        <p:nvSpPr>
          <p:cNvPr id="289802" name="文本框 289801"/>
          <p:cNvSpPr txBox="1"/>
          <p:nvPr/>
        </p:nvSpPr>
        <p:spPr>
          <a:xfrm>
            <a:off x="4945215" y="3277826"/>
            <a:ext cx="611527" cy="369332"/>
          </a:xfrm>
          <a:prstGeom prst="rect">
            <a:avLst/>
          </a:prstGeom>
          <a:noFill/>
        </p:spPr>
        <p:txBody>
          <a:bodyPr wrap="square" rtlCol="0">
            <a:spAutoFit/>
          </a:bodyPr>
          <a:lstStyle/>
          <a:p>
            <a:r>
              <a:rPr lang="en-US" altLang="zh-CN" dirty="0"/>
              <a:t>0</a:t>
            </a:r>
            <a:r>
              <a:rPr lang="zh-CN" altLang="en-US" dirty="0"/>
              <a:t>组</a:t>
            </a:r>
            <a:endParaRPr lang="zh-CN" altLang="en-US" dirty="0"/>
          </a:p>
        </p:txBody>
      </p:sp>
      <p:sp>
        <p:nvSpPr>
          <p:cNvPr id="289803" name="文本框 289802"/>
          <p:cNvSpPr txBox="1"/>
          <p:nvPr/>
        </p:nvSpPr>
        <p:spPr>
          <a:xfrm>
            <a:off x="4936431" y="3997130"/>
            <a:ext cx="702844" cy="369332"/>
          </a:xfrm>
          <a:prstGeom prst="rect">
            <a:avLst/>
          </a:prstGeom>
          <a:noFill/>
        </p:spPr>
        <p:txBody>
          <a:bodyPr wrap="square" rtlCol="0">
            <a:spAutoFit/>
          </a:bodyPr>
          <a:lstStyle/>
          <a:p>
            <a:r>
              <a:rPr lang="en-US" altLang="zh-CN" dirty="0"/>
              <a:t>1</a:t>
            </a:r>
            <a:r>
              <a:rPr lang="zh-CN" altLang="en-US" dirty="0"/>
              <a:t>组</a:t>
            </a:r>
            <a:endParaRPr lang="zh-CN" altLang="en-US" dirty="0"/>
          </a:p>
        </p:txBody>
      </p:sp>
      <p:sp>
        <p:nvSpPr>
          <p:cNvPr id="289804" name="文本框 289803"/>
          <p:cNvSpPr txBox="1"/>
          <p:nvPr/>
        </p:nvSpPr>
        <p:spPr>
          <a:xfrm>
            <a:off x="4472238" y="3115942"/>
            <a:ext cx="331805" cy="369332"/>
          </a:xfrm>
          <a:prstGeom prst="rect">
            <a:avLst/>
          </a:prstGeom>
          <a:noFill/>
        </p:spPr>
        <p:txBody>
          <a:bodyPr wrap="square" rtlCol="0">
            <a:spAutoFit/>
          </a:bodyPr>
          <a:lstStyle/>
          <a:p>
            <a:r>
              <a:rPr lang="en-US" altLang="zh-CN" dirty="0"/>
              <a:t>0</a:t>
            </a:r>
            <a:endParaRPr lang="zh-CN" altLang="en-US" dirty="0"/>
          </a:p>
        </p:txBody>
      </p:sp>
      <p:sp>
        <p:nvSpPr>
          <p:cNvPr id="289805" name="文本框 289804"/>
          <p:cNvSpPr txBox="1"/>
          <p:nvPr/>
        </p:nvSpPr>
        <p:spPr>
          <a:xfrm>
            <a:off x="4472238" y="3454642"/>
            <a:ext cx="331805" cy="369332"/>
          </a:xfrm>
          <a:prstGeom prst="rect">
            <a:avLst/>
          </a:prstGeom>
          <a:noFill/>
        </p:spPr>
        <p:txBody>
          <a:bodyPr wrap="square" rtlCol="0">
            <a:spAutoFit/>
          </a:bodyPr>
          <a:lstStyle/>
          <a:p>
            <a:r>
              <a:rPr lang="en-US" altLang="zh-CN" dirty="0"/>
              <a:t>1</a:t>
            </a:r>
            <a:endParaRPr lang="zh-CN" altLang="en-US" dirty="0"/>
          </a:p>
        </p:txBody>
      </p:sp>
      <p:sp>
        <p:nvSpPr>
          <p:cNvPr id="289806" name="文本框 289805"/>
          <p:cNvSpPr txBox="1"/>
          <p:nvPr/>
        </p:nvSpPr>
        <p:spPr>
          <a:xfrm>
            <a:off x="4479195" y="3827781"/>
            <a:ext cx="331805" cy="369332"/>
          </a:xfrm>
          <a:prstGeom prst="rect">
            <a:avLst/>
          </a:prstGeom>
          <a:noFill/>
        </p:spPr>
        <p:txBody>
          <a:bodyPr wrap="square" rtlCol="0">
            <a:spAutoFit/>
          </a:bodyPr>
          <a:lstStyle/>
          <a:p>
            <a:r>
              <a:rPr lang="en-US" altLang="zh-CN" dirty="0"/>
              <a:t>2</a:t>
            </a:r>
            <a:endParaRPr lang="zh-CN" altLang="en-US" dirty="0"/>
          </a:p>
        </p:txBody>
      </p:sp>
      <p:sp>
        <p:nvSpPr>
          <p:cNvPr id="289807" name="文本框 289806"/>
          <p:cNvSpPr txBox="1"/>
          <p:nvPr/>
        </p:nvSpPr>
        <p:spPr>
          <a:xfrm>
            <a:off x="4472238" y="4165226"/>
            <a:ext cx="331805" cy="369332"/>
          </a:xfrm>
          <a:prstGeom prst="rect">
            <a:avLst/>
          </a:prstGeom>
          <a:noFill/>
        </p:spPr>
        <p:txBody>
          <a:bodyPr wrap="square" rtlCol="0">
            <a:spAutoFit/>
          </a:bodyPr>
          <a:lstStyle/>
          <a:p>
            <a:r>
              <a:rPr lang="en-US" altLang="zh-CN" dirty="0"/>
              <a:t>3</a:t>
            </a:r>
            <a:endParaRPr lang="zh-CN" altLang="en-US" dirty="0"/>
          </a:p>
        </p:txBody>
      </p:sp>
      <p:sp>
        <p:nvSpPr>
          <p:cNvPr id="289808" name="文本框 289807"/>
          <p:cNvSpPr txBox="1"/>
          <p:nvPr/>
        </p:nvSpPr>
        <p:spPr>
          <a:xfrm>
            <a:off x="4489550" y="4542612"/>
            <a:ext cx="331805" cy="369332"/>
          </a:xfrm>
          <a:prstGeom prst="rect">
            <a:avLst/>
          </a:prstGeom>
          <a:noFill/>
        </p:spPr>
        <p:txBody>
          <a:bodyPr wrap="square" rtlCol="0">
            <a:spAutoFit/>
          </a:bodyPr>
          <a:lstStyle/>
          <a:p>
            <a:r>
              <a:rPr lang="en-US" altLang="zh-CN" dirty="0"/>
              <a:t>4</a:t>
            </a:r>
            <a:endParaRPr lang="zh-CN" altLang="en-US" dirty="0"/>
          </a:p>
        </p:txBody>
      </p:sp>
      <p:sp>
        <p:nvSpPr>
          <p:cNvPr id="289809" name="文本框 289808"/>
          <p:cNvSpPr txBox="1"/>
          <p:nvPr/>
        </p:nvSpPr>
        <p:spPr>
          <a:xfrm>
            <a:off x="4489550" y="4912595"/>
            <a:ext cx="331805" cy="369332"/>
          </a:xfrm>
          <a:prstGeom prst="rect">
            <a:avLst/>
          </a:prstGeom>
          <a:noFill/>
        </p:spPr>
        <p:txBody>
          <a:bodyPr wrap="square" rtlCol="0">
            <a:spAutoFit/>
          </a:bodyPr>
          <a:lstStyle/>
          <a:p>
            <a:r>
              <a:rPr lang="en-US" altLang="zh-CN" dirty="0"/>
              <a:t>5</a:t>
            </a:r>
            <a:endParaRPr lang="zh-CN" altLang="en-US" dirty="0"/>
          </a:p>
        </p:txBody>
      </p:sp>
      <p:sp>
        <p:nvSpPr>
          <p:cNvPr id="289810" name="文本框 289809"/>
          <p:cNvSpPr txBox="1"/>
          <p:nvPr/>
        </p:nvSpPr>
        <p:spPr>
          <a:xfrm>
            <a:off x="4496507" y="5254451"/>
            <a:ext cx="331805" cy="369332"/>
          </a:xfrm>
          <a:prstGeom prst="rect">
            <a:avLst/>
          </a:prstGeom>
          <a:noFill/>
        </p:spPr>
        <p:txBody>
          <a:bodyPr wrap="square" rtlCol="0">
            <a:spAutoFit/>
          </a:bodyPr>
          <a:lstStyle/>
          <a:p>
            <a:r>
              <a:rPr lang="en-US" altLang="zh-CN" dirty="0"/>
              <a:t>6</a:t>
            </a:r>
            <a:endParaRPr lang="zh-CN" altLang="en-US" dirty="0"/>
          </a:p>
        </p:txBody>
      </p:sp>
      <p:sp>
        <p:nvSpPr>
          <p:cNvPr id="289811" name="文本框 289810"/>
          <p:cNvSpPr txBox="1"/>
          <p:nvPr/>
        </p:nvSpPr>
        <p:spPr>
          <a:xfrm>
            <a:off x="4489550" y="5591896"/>
            <a:ext cx="331805" cy="369332"/>
          </a:xfrm>
          <a:prstGeom prst="rect">
            <a:avLst/>
          </a:prstGeom>
          <a:noFill/>
        </p:spPr>
        <p:txBody>
          <a:bodyPr wrap="square" rtlCol="0">
            <a:spAutoFit/>
          </a:bodyPr>
          <a:lstStyle/>
          <a:p>
            <a:r>
              <a:rPr lang="en-US" altLang="zh-CN" dirty="0"/>
              <a:t>7</a:t>
            </a:r>
            <a:endParaRPr lang="zh-CN" altLang="en-US" dirty="0"/>
          </a:p>
        </p:txBody>
      </p:sp>
      <p:sp>
        <p:nvSpPr>
          <p:cNvPr id="289812" name="右大括号 289811"/>
          <p:cNvSpPr/>
          <p:nvPr/>
        </p:nvSpPr>
        <p:spPr>
          <a:xfrm>
            <a:off x="4724570" y="3115942"/>
            <a:ext cx="220645" cy="6957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13" name="右大括号 289812"/>
          <p:cNvSpPr/>
          <p:nvPr/>
        </p:nvSpPr>
        <p:spPr>
          <a:xfrm>
            <a:off x="4741347" y="3827324"/>
            <a:ext cx="220645" cy="6957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14" name="右大括号 289813"/>
          <p:cNvSpPr/>
          <p:nvPr/>
        </p:nvSpPr>
        <p:spPr>
          <a:xfrm>
            <a:off x="4748748" y="4546323"/>
            <a:ext cx="220645" cy="6957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15" name="右大括号 289814"/>
          <p:cNvSpPr/>
          <p:nvPr/>
        </p:nvSpPr>
        <p:spPr>
          <a:xfrm>
            <a:off x="4766647" y="5266403"/>
            <a:ext cx="220645" cy="6957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16" name="文本框 289815"/>
          <p:cNvSpPr txBox="1"/>
          <p:nvPr/>
        </p:nvSpPr>
        <p:spPr>
          <a:xfrm>
            <a:off x="4951668" y="4735273"/>
            <a:ext cx="611527" cy="369332"/>
          </a:xfrm>
          <a:prstGeom prst="rect">
            <a:avLst/>
          </a:prstGeom>
          <a:noFill/>
        </p:spPr>
        <p:txBody>
          <a:bodyPr wrap="square" rtlCol="0">
            <a:spAutoFit/>
          </a:bodyPr>
          <a:lstStyle/>
          <a:p>
            <a:r>
              <a:rPr lang="en-US" altLang="zh-CN" dirty="0"/>
              <a:t>0</a:t>
            </a:r>
            <a:r>
              <a:rPr lang="zh-CN" altLang="en-US" dirty="0"/>
              <a:t>组</a:t>
            </a:r>
            <a:endParaRPr lang="zh-CN" altLang="en-US" dirty="0"/>
          </a:p>
        </p:txBody>
      </p:sp>
      <p:sp>
        <p:nvSpPr>
          <p:cNvPr id="289817" name="文本框 289816"/>
          <p:cNvSpPr txBox="1"/>
          <p:nvPr/>
        </p:nvSpPr>
        <p:spPr>
          <a:xfrm>
            <a:off x="4942884" y="5454577"/>
            <a:ext cx="702844" cy="369332"/>
          </a:xfrm>
          <a:prstGeom prst="rect">
            <a:avLst/>
          </a:prstGeom>
          <a:noFill/>
        </p:spPr>
        <p:txBody>
          <a:bodyPr wrap="square" rtlCol="0">
            <a:spAutoFit/>
          </a:bodyPr>
          <a:lstStyle/>
          <a:p>
            <a:r>
              <a:rPr lang="en-US" altLang="zh-CN" dirty="0"/>
              <a:t>1</a:t>
            </a:r>
            <a:r>
              <a:rPr lang="zh-CN" altLang="en-US" dirty="0"/>
              <a:t>组</a:t>
            </a:r>
            <a:endParaRPr lang="zh-CN" altLang="en-US" dirty="0"/>
          </a:p>
        </p:txBody>
      </p:sp>
      <p:sp>
        <p:nvSpPr>
          <p:cNvPr id="289818" name="右大括号 289817"/>
          <p:cNvSpPr/>
          <p:nvPr/>
        </p:nvSpPr>
        <p:spPr>
          <a:xfrm>
            <a:off x="5365794" y="3102452"/>
            <a:ext cx="273481" cy="14179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19" name="右大括号 289818"/>
          <p:cNvSpPr/>
          <p:nvPr/>
        </p:nvSpPr>
        <p:spPr>
          <a:xfrm>
            <a:off x="5373578" y="4533074"/>
            <a:ext cx="273481" cy="14179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820" name="文本框 289819"/>
          <p:cNvSpPr txBox="1"/>
          <p:nvPr/>
        </p:nvSpPr>
        <p:spPr>
          <a:xfrm>
            <a:off x="5725493" y="3652326"/>
            <a:ext cx="576405" cy="369332"/>
          </a:xfrm>
          <a:prstGeom prst="rect">
            <a:avLst/>
          </a:prstGeom>
          <a:noFill/>
        </p:spPr>
        <p:txBody>
          <a:bodyPr wrap="square" rtlCol="0">
            <a:spAutoFit/>
          </a:bodyPr>
          <a:lstStyle/>
          <a:p>
            <a:r>
              <a:rPr lang="en-US" altLang="zh-CN" dirty="0"/>
              <a:t>0</a:t>
            </a:r>
            <a:r>
              <a:rPr lang="zh-CN" altLang="en-US" dirty="0"/>
              <a:t>区</a:t>
            </a:r>
            <a:endParaRPr lang="zh-CN" altLang="en-US" dirty="0"/>
          </a:p>
        </p:txBody>
      </p:sp>
      <p:sp>
        <p:nvSpPr>
          <p:cNvPr id="289821" name="文本框 289820"/>
          <p:cNvSpPr txBox="1"/>
          <p:nvPr/>
        </p:nvSpPr>
        <p:spPr>
          <a:xfrm>
            <a:off x="5679177" y="5040155"/>
            <a:ext cx="576405" cy="369332"/>
          </a:xfrm>
          <a:prstGeom prst="rect">
            <a:avLst/>
          </a:prstGeom>
          <a:noFill/>
        </p:spPr>
        <p:txBody>
          <a:bodyPr wrap="square" rtlCol="0">
            <a:spAutoFit/>
          </a:bodyPr>
          <a:lstStyle/>
          <a:p>
            <a:r>
              <a:rPr lang="en-US" altLang="zh-CN" dirty="0"/>
              <a:t>1</a:t>
            </a:r>
            <a:r>
              <a:rPr lang="zh-CN" altLang="en-US" dirty="0"/>
              <a:t>区</a:t>
            </a:r>
            <a:endParaRPr lang="zh-CN" altLang="en-US" dirty="0"/>
          </a:p>
        </p:txBody>
      </p:sp>
      <p:sp>
        <p:nvSpPr>
          <p:cNvPr id="289822" name="文本框 289821"/>
          <p:cNvSpPr txBox="1"/>
          <p:nvPr/>
        </p:nvSpPr>
        <p:spPr>
          <a:xfrm>
            <a:off x="3690145" y="2719277"/>
            <a:ext cx="1305507" cy="369332"/>
          </a:xfrm>
          <a:prstGeom prst="rect">
            <a:avLst/>
          </a:prstGeom>
          <a:noFill/>
        </p:spPr>
        <p:txBody>
          <a:bodyPr wrap="square" rtlCol="0">
            <a:spAutoFit/>
          </a:bodyPr>
          <a:lstStyle/>
          <a:p>
            <a:r>
              <a:rPr lang="zh-CN" altLang="en-US" b="1" dirty="0"/>
              <a:t>主存  块号</a:t>
            </a:r>
            <a:endParaRPr lang="zh-CN" altLang="en-US" b="1" dirty="0"/>
          </a:p>
        </p:txBody>
      </p:sp>
    </p:spTree>
  </p:cSld>
  <p:clrMapOvr>
    <a:masterClrMapping/>
  </p:clrMapOvr>
  <p:transition spd="med">
    <p:push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32"/>
          <p:cNvGraphicFramePr>
            <a:graphicFrameLocks noGrp="1"/>
          </p:cNvGraphicFramePr>
          <p:nvPr>
            <p:ph sz="half" idx="4294967295"/>
          </p:nvPr>
        </p:nvGraphicFramePr>
        <p:xfrm>
          <a:off x="1575132" y="3815009"/>
          <a:ext cx="8457219" cy="2043057"/>
        </p:xfrm>
        <a:graphic>
          <a:graphicData uri="http://schemas.openxmlformats.org/drawingml/2006/table">
            <a:tbl>
              <a:tblPr/>
              <a:tblGrid>
                <a:gridCol w="1080180"/>
                <a:gridCol w="456285"/>
                <a:gridCol w="456285"/>
                <a:gridCol w="456285"/>
                <a:gridCol w="456285"/>
                <a:gridCol w="456285"/>
                <a:gridCol w="456285"/>
                <a:gridCol w="456285"/>
                <a:gridCol w="456285"/>
                <a:gridCol w="456285"/>
                <a:gridCol w="456285"/>
                <a:gridCol w="456285"/>
                <a:gridCol w="456285"/>
                <a:gridCol w="456285"/>
                <a:gridCol w="456285"/>
                <a:gridCol w="456285"/>
                <a:gridCol w="532764"/>
              </a:tblGrid>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组号</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2</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3</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命中情况</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矩形 9"/>
          <p:cNvSpPr>
            <a:spLocks noChangeArrowheads="1"/>
          </p:cNvSpPr>
          <p:nvPr/>
        </p:nvSpPr>
        <p:spPr bwMode="auto">
          <a:xfrm>
            <a:off x="5914196" y="5576056"/>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15" name="矩形 14"/>
          <p:cNvSpPr>
            <a:spLocks noChangeArrowheads="1"/>
          </p:cNvSpPr>
          <p:nvPr/>
        </p:nvSpPr>
        <p:spPr bwMode="auto">
          <a:xfrm>
            <a:off x="8204758" y="5576056"/>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34" name="矩形 33"/>
          <p:cNvSpPr>
            <a:spLocks noChangeArrowheads="1"/>
          </p:cNvSpPr>
          <p:nvPr/>
        </p:nvSpPr>
        <p:spPr bwMode="auto">
          <a:xfrm>
            <a:off x="3060427"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35" name="矩形 34"/>
          <p:cNvSpPr>
            <a:spLocks noChangeArrowheads="1"/>
          </p:cNvSpPr>
          <p:nvPr/>
        </p:nvSpPr>
        <p:spPr bwMode="auto">
          <a:xfrm>
            <a:off x="3518689"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39" name="矩形 38"/>
          <p:cNvSpPr>
            <a:spLocks noChangeArrowheads="1"/>
          </p:cNvSpPr>
          <p:nvPr/>
        </p:nvSpPr>
        <p:spPr bwMode="auto">
          <a:xfrm>
            <a:off x="2729603"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40" name="矩形 39"/>
          <p:cNvSpPr>
            <a:spLocks noChangeArrowheads="1"/>
          </p:cNvSpPr>
          <p:nvPr/>
        </p:nvSpPr>
        <p:spPr bwMode="auto">
          <a:xfrm>
            <a:off x="2602165"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41" name="矩形 40"/>
          <p:cNvSpPr>
            <a:spLocks noChangeArrowheads="1"/>
          </p:cNvSpPr>
          <p:nvPr/>
        </p:nvSpPr>
        <p:spPr bwMode="auto">
          <a:xfrm>
            <a:off x="3182615" y="4995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42" name="矩形 41"/>
          <p:cNvSpPr>
            <a:spLocks noChangeArrowheads="1"/>
          </p:cNvSpPr>
          <p:nvPr/>
        </p:nvSpPr>
        <p:spPr bwMode="auto">
          <a:xfrm>
            <a:off x="3182615"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43" name="矩形 42"/>
          <p:cNvSpPr>
            <a:spLocks noChangeArrowheads="1"/>
          </p:cNvSpPr>
          <p:nvPr/>
        </p:nvSpPr>
        <p:spPr bwMode="auto">
          <a:xfrm>
            <a:off x="3635627" y="4995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44" name="矩形 43"/>
          <p:cNvSpPr>
            <a:spLocks noChangeArrowheads="1"/>
          </p:cNvSpPr>
          <p:nvPr/>
        </p:nvSpPr>
        <p:spPr bwMode="auto">
          <a:xfrm>
            <a:off x="3635627"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45" name="矩形 44"/>
          <p:cNvSpPr>
            <a:spLocks noChangeArrowheads="1"/>
          </p:cNvSpPr>
          <p:nvPr/>
        </p:nvSpPr>
        <p:spPr bwMode="auto">
          <a:xfrm>
            <a:off x="3635627"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5" name="文本框 4"/>
          <p:cNvSpPr txBox="1">
            <a:spLocks noChangeArrowheads="1"/>
          </p:cNvSpPr>
          <p:nvPr/>
        </p:nvSpPr>
        <p:spPr bwMode="auto">
          <a:xfrm>
            <a:off x="3744190" y="4322022"/>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46" name="矩形 45"/>
          <p:cNvSpPr>
            <a:spLocks noChangeArrowheads="1"/>
          </p:cNvSpPr>
          <p:nvPr/>
        </p:nvSpPr>
        <p:spPr bwMode="auto">
          <a:xfrm>
            <a:off x="4124640" y="4985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47" name="矩形 46"/>
          <p:cNvSpPr>
            <a:spLocks noChangeArrowheads="1"/>
          </p:cNvSpPr>
          <p:nvPr/>
        </p:nvSpPr>
        <p:spPr bwMode="auto">
          <a:xfrm>
            <a:off x="4124640"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48" name="矩形 47"/>
          <p:cNvSpPr>
            <a:spLocks noChangeArrowheads="1"/>
          </p:cNvSpPr>
          <p:nvPr/>
        </p:nvSpPr>
        <p:spPr bwMode="auto">
          <a:xfrm>
            <a:off x="4107391" y="4692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49" name="文本框 48"/>
          <p:cNvSpPr txBox="1">
            <a:spLocks noChangeArrowheads="1"/>
          </p:cNvSpPr>
          <p:nvPr/>
        </p:nvSpPr>
        <p:spPr bwMode="auto">
          <a:xfrm>
            <a:off x="4198703" y="4611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50" name="矩形 49"/>
          <p:cNvSpPr>
            <a:spLocks noChangeArrowheads="1"/>
          </p:cNvSpPr>
          <p:nvPr/>
        </p:nvSpPr>
        <p:spPr bwMode="auto">
          <a:xfrm>
            <a:off x="4081146" y="5576056"/>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51" name="矩形 50"/>
          <p:cNvSpPr>
            <a:spLocks noChangeArrowheads="1"/>
          </p:cNvSpPr>
          <p:nvPr/>
        </p:nvSpPr>
        <p:spPr bwMode="auto">
          <a:xfrm>
            <a:off x="4559652" y="4985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52" name="矩形 51"/>
          <p:cNvSpPr>
            <a:spLocks noChangeArrowheads="1"/>
          </p:cNvSpPr>
          <p:nvPr/>
        </p:nvSpPr>
        <p:spPr bwMode="auto">
          <a:xfrm>
            <a:off x="4559652"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53" name="矩形 52"/>
          <p:cNvSpPr>
            <a:spLocks noChangeArrowheads="1"/>
          </p:cNvSpPr>
          <p:nvPr/>
        </p:nvSpPr>
        <p:spPr bwMode="auto">
          <a:xfrm>
            <a:off x="4552152"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54" name="文本框 53"/>
          <p:cNvSpPr txBox="1">
            <a:spLocks noChangeArrowheads="1"/>
          </p:cNvSpPr>
          <p:nvPr/>
        </p:nvSpPr>
        <p:spPr bwMode="auto">
          <a:xfrm>
            <a:off x="4675715" y="4599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55" name="矩形 54"/>
          <p:cNvSpPr>
            <a:spLocks noChangeArrowheads="1"/>
          </p:cNvSpPr>
          <p:nvPr/>
        </p:nvSpPr>
        <p:spPr bwMode="auto">
          <a:xfrm>
            <a:off x="4559652" y="52745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56" name="矩形 55"/>
          <p:cNvSpPr>
            <a:spLocks noChangeArrowheads="1"/>
          </p:cNvSpPr>
          <p:nvPr/>
        </p:nvSpPr>
        <p:spPr bwMode="auto">
          <a:xfrm>
            <a:off x="4435215"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57" name="文本框 56"/>
          <p:cNvSpPr txBox="1">
            <a:spLocks noChangeArrowheads="1"/>
          </p:cNvSpPr>
          <p:nvPr/>
        </p:nvSpPr>
        <p:spPr bwMode="auto">
          <a:xfrm>
            <a:off x="5146728" y="490403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59" name="矩形 58"/>
          <p:cNvSpPr>
            <a:spLocks noChangeArrowheads="1"/>
          </p:cNvSpPr>
          <p:nvPr/>
        </p:nvSpPr>
        <p:spPr bwMode="auto">
          <a:xfrm>
            <a:off x="5015664"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60" name="矩形 59"/>
          <p:cNvSpPr>
            <a:spLocks noChangeArrowheads="1"/>
          </p:cNvSpPr>
          <p:nvPr/>
        </p:nvSpPr>
        <p:spPr bwMode="auto">
          <a:xfrm>
            <a:off x="5009664"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62" name="矩形 61"/>
          <p:cNvSpPr>
            <a:spLocks noChangeArrowheads="1"/>
          </p:cNvSpPr>
          <p:nvPr/>
        </p:nvSpPr>
        <p:spPr bwMode="auto">
          <a:xfrm>
            <a:off x="5051665" y="5264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63" name="矩形 62"/>
          <p:cNvSpPr>
            <a:spLocks noChangeArrowheads="1"/>
          </p:cNvSpPr>
          <p:nvPr/>
        </p:nvSpPr>
        <p:spPr bwMode="auto">
          <a:xfrm>
            <a:off x="4893477"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64" name="文本框 63"/>
          <p:cNvSpPr txBox="1">
            <a:spLocks noChangeArrowheads="1"/>
          </p:cNvSpPr>
          <p:nvPr/>
        </p:nvSpPr>
        <p:spPr bwMode="auto">
          <a:xfrm>
            <a:off x="5157228" y="521454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65" name="矩形 64"/>
          <p:cNvSpPr>
            <a:spLocks noChangeArrowheads="1"/>
          </p:cNvSpPr>
          <p:nvPr/>
        </p:nvSpPr>
        <p:spPr bwMode="auto">
          <a:xfrm>
            <a:off x="5489677" y="4974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66" name="矩形 65"/>
          <p:cNvSpPr>
            <a:spLocks noChangeArrowheads="1"/>
          </p:cNvSpPr>
          <p:nvPr/>
        </p:nvSpPr>
        <p:spPr bwMode="auto">
          <a:xfrm>
            <a:off x="5471677"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67" name="矩形 66"/>
          <p:cNvSpPr>
            <a:spLocks noChangeArrowheads="1"/>
          </p:cNvSpPr>
          <p:nvPr/>
        </p:nvSpPr>
        <p:spPr bwMode="auto">
          <a:xfrm>
            <a:off x="5467177"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68" name="文本框 67"/>
          <p:cNvSpPr txBox="1">
            <a:spLocks noChangeArrowheads="1"/>
          </p:cNvSpPr>
          <p:nvPr/>
        </p:nvSpPr>
        <p:spPr bwMode="auto">
          <a:xfrm>
            <a:off x="5568239" y="463103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69" name="矩形 68"/>
          <p:cNvSpPr>
            <a:spLocks noChangeArrowheads="1"/>
          </p:cNvSpPr>
          <p:nvPr/>
        </p:nvSpPr>
        <p:spPr bwMode="auto">
          <a:xfrm>
            <a:off x="5489677" y="5264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70" name="矩形 69"/>
          <p:cNvSpPr>
            <a:spLocks noChangeArrowheads="1"/>
          </p:cNvSpPr>
          <p:nvPr/>
        </p:nvSpPr>
        <p:spPr bwMode="auto">
          <a:xfrm>
            <a:off x="5351739"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71" name="文本框 70"/>
          <p:cNvSpPr txBox="1">
            <a:spLocks noChangeArrowheads="1"/>
          </p:cNvSpPr>
          <p:nvPr/>
        </p:nvSpPr>
        <p:spPr bwMode="auto">
          <a:xfrm>
            <a:off x="5619240" y="522054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72" name="文本框 71"/>
          <p:cNvSpPr txBox="1">
            <a:spLocks noChangeArrowheads="1"/>
          </p:cNvSpPr>
          <p:nvPr/>
        </p:nvSpPr>
        <p:spPr bwMode="auto">
          <a:xfrm>
            <a:off x="5118227" y="46010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73" name="矩形 72"/>
          <p:cNvSpPr>
            <a:spLocks noChangeArrowheads="1"/>
          </p:cNvSpPr>
          <p:nvPr/>
        </p:nvSpPr>
        <p:spPr bwMode="auto">
          <a:xfrm>
            <a:off x="5936689" y="4974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74" name="矩形 73"/>
          <p:cNvSpPr>
            <a:spLocks noChangeArrowheads="1"/>
          </p:cNvSpPr>
          <p:nvPr/>
        </p:nvSpPr>
        <p:spPr bwMode="auto">
          <a:xfrm>
            <a:off x="5929189"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75" name="矩形 74"/>
          <p:cNvSpPr>
            <a:spLocks noChangeArrowheads="1"/>
          </p:cNvSpPr>
          <p:nvPr/>
        </p:nvSpPr>
        <p:spPr bwMode="auto">
          <a:xfrm>
            <a:off x="5924689"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76" name="文本框 75"/>
          <p:cNvSpPr txBox="1">
            <a:spLocks noChangeArrowheads="1"/>
          </p:cNvSpPr>
          <p:nvPr/>
        </p:nvSpPr>
        <p:spPr bwMode="auto">
          <a:xfrm>
            <a:off x="6049753" y="4626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77" name="矩形 76"/>
          <p:cNvSpPr>
            <a:spLocks noChangeArrowheads="1"/>
          </p:cNvSpPr>
          <p:nvPr/>
        </p:nvSpPr>
        <p:spPr bwMode="auto">
          <a:xfrm>
            <a:off x="5936689" y="5264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78" name="矩形 77"/>
          <p:cNvSpPr>
            <a:spLocks noChangeArrowheads="1"/>
          </p:cNvSpPr>
          <p:nvPr/>
        </p:nvSpPr>
        <p:spPr bwMode="auto">
          <a:xfrm>
            <a:off x="6267514"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79" name="文本框 78"/>
          <p:cNvSpPr txBox="1">
            <a:spLocks noChangeArrowheads="1"/>
          </p:cNvSpPr>
          <p:nvPr/>
        </p:nvSpPr>
        <p:spPr bwMode="auto">
          <a:xfrm>
            <a:off x="6066252" y="522054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81" name="矩形 80"/>
          <p:cNvSpPr>
            <a:spLocks noChangeArrowheads="1"/>
          </p:cNvSpPr>
          <p:nvPr/>
        </p:nvSpPr>
        <p:spPr bwMode="auto">
          <a:xfrm>
            <a:off x="6395702" y="4976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82" name="矩形 81"/>
          <p:cNvSpPr>
            <a:spLocks noChangeArrowheads="1"/>
          </p:cNvSpPr>
          <p:nvPr/>
        </p:nvSpPr>
        <p:spPr bwMode="auto">
          <a:xfrm>
            <a:off x="6386701"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83" name="矩形 82"/>
          <p:cNvSpPr>
            <a:spLocks noChangeArrowheads="1"/>
          </p:cNvSpPr>
          <p:nvPr/>
        </p:nvSpPr>
        <p:spPr bwMode="auto">
          <a:xfrm>
            <a:off x="6382202"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84" name="文本框 83"/>
          <p:cNvSpPr txBox="1">
            <a:spLocks noChangeArrowheads="1"/>
          </p:cNvSpPr>
          <p:nvPr/>
        </p:nvSpPr>
        <p:spPr bwMode="auto">
          <a:xfrm>
            <a:off x="6517765" y="4620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85" name="矩形 84"/>
          <p:cNvSpPr>
            <a:spLocks noChangeArrowheads="1"/>
          </p:cNvSpPr>
          <p:nvPr/>
        </p:nvSpPr>
        <p:spPr bwMode="auto">
          <a:xfrm>
            <a:off x="6395702" y="526554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86" name="文本框 85"/>
          <p:cNvSpPr txBox="1">
            <a:spLocks noChangeArrowheads="1"/>
          </p:cNvSpPr>
          <p:nvPr/>
        </p:nvSpPr>
        <p:spPr bwMode="auto">
          <a:xfrm>
            <a:off x="6516265" y="520554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87" name="矩形 86"/>
          <p:cNvSpPr>
            <a:spLocks noChangeArrowheads="1"/>
          </p:cNvSpPr>
          <p:nvPr/>
        </p:nvSpPr>
        <p:spPr bwMode="auto">
          <a:xfrm>
            <a:off x="6725776"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88" name="矩形 87"/>
          <p:cNvSpPr>
            <a:spLocks noChangeArrowheads="1"/>
          </p:cNvSpPr>
          <p:nvPr/>
        </p:nvSpPr>
        <p:spPr bwMode="auto">
          <a:xfrm>
            <a:off x="6856214" y="4977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89" name="矩形 88"/>
          <p:cNvSpPr>
            <a:spLocks noChangeArrowheads="1"/>
          </p:cNvSpPr>
          <p:nvPr/>
        </p:nvSpPr>
        <p:spPr bwMode="auto">
          <a:xfrm>
            <a:off x="6843464"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90" name="矩形 89"/>
          <p:cNvSpPr>
            <a:spLocks noChangeArrowheads="1"/>
          </p:cNvSpPr>
          <p:nvPr/>
        </p:nvSpPr>
        <p:spPr bwMode="auto">
          <a:xfrm>
            <a:off x="6839714"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91" name="文本框 90"/>
          <p:cNvSpPr txBox="1">
            <a:spLocks noChangeArrowheads="1"/>
          </p:cNvSpPr>
          <p:nvPr/>
        </p:nvSpPr>
        <p:spPr bwMode="auto">
          <a:xfrm>
            <a:off x="6951276" y="4620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92" name="矩形 91"/>
          <p:cNvSpPr>
            <a:spLocks noChangeArrowheads="1"/>
          </p:cNvSpPr>
          <p:nvPr/>
        </p:nvSpPr>
        <p:spPr bwMode="auto">
          <a:xfrm>
            <a:off x="6856214" y="5267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93" name="文本框 92"/>
          <p:cNvSpPr txBox="1">
            <a:spLocks noChangeArrowheads="1"/>
          </p:cNvSpPr>
          <p:nvPr/>
        </p:nvSpPr>
        <p:spPr bwMode="auto">
          <a:xfrm>
            <a:off x="6994778" y="49430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01" name="矩形 100"/>
          <p:cNvSpPr>
            <a:spLocks noChangeArrowheads="1"/>
          </p:cNvSpPr>
          <p:nvPr/>
        </p:nvSpPr>
        <p:spPr bwMode="auto">
          <a:xfrm>
            <a:off x="7184039"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102" name="矩形 101"/>
          <p:cNvSpPr>
            <a:spLocks noChangeArrowheads="1"/>
          </p:cNvSpPr>
          <p:nvPr/>
        </p:nvSpPr>
        <p:spPr bwMode="auto">
          <a:xfrm>
            <a:off x="7295726" y="4976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103" name="矩形 102"/>
          <p:cNvSpPr>
            <a:spLocks noChangeArrowheads="1"/>
          </p:cNvSpPr>
          <p:nvPr/>
        </p:nvSpPr>
        <p:spPr bwMode="auto">
          <a:xfrm>
            <a:off x="7300226"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104" name="矩形 103"/>
          <p:cNvSpPr>
            <a:spLocks noChangeArrowheads="1"/>
          </p:cNvSpPr>
          <p:nvPr/>
        </p:nvSpPr>
        <p:spPr bwMode="auto">
          <a:xfrm>
            <a:off x="7297226"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05" name="文本框 104"/>
          <p:cNvSpPr txBox="1">
            <a:spLocks noChangeArrowheads="1"/>
          </p:cNvSpPr>
          <p:nvPr/>
        </p:nvSpPr>
        <p:spPr bwMode="auto">
          <a:xfrm>
            <a:off x="7405789" y="431902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06" name="矩形 105"/>
          <p:cNvSpPr>
            <a:spLocks noChangeArrowheads="1"/>
          </p:cNvSpPr>
          <p:nvPr/>
        </p:nvSpPr>
        <p:spPr bwMode="auto">
          <a:xfrm>
            <a:off x="7295726" y="526554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07" name="文本框 106"/>
          <p:cNvSpPr txBox="1">
            <a:spLocks noChangeArrowheads="1"/>
          </p:cNvSpPr>
          <p:nvPr/>
        </p:nvSpPr>
        <p:spPr bwMode="auto">
          <a:xfrm>
            <a:off x="7434289" y="49415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08" name="矩形 107"/>
          <p:cNvSpPr>
            <a:spLocks noChangeArrowheads="1"/>
          </p:cNvSpPr>
          <p:nvPr/>
        </p:nvSpPr>
        <p:spPr bwMode="auto">
          <a:xfrm>
            <a:off x="7642301"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109" name="矩形 108"/>
          <p:cNvSpPr>
            <a:spLocks noChangeArrowheads="1"/>
          </p:cNvSpPr>
          <p:nvPr/>
        </p:nvSpPr>
        <p:spPr bwMode="auto">
          <a:xfrm>
            <a:off x="7756239" y="4967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110" name="矩形 109"/>
          <p:cNvSpPr>
            <a:spLocks noChangeArrowheads="1"/>
          </p:cNvSpPr>
          <p:nvPr/>
        </p:nvSpPr>
        <p:spPr bwMode="auto">
          <a:xfrm>
            <a:off x="7757738"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111" name="矩形 110"/>
          <p:cNvSpPr>
            <a:spLocks noChangeArrowheads="1"/>
          </p:cNvSpPr>
          <p:nvPr/>
        </p:nvSpPr>
        <p:spPr bwMode="auto">
          <a:xfrm>
            <a:off x="7755489"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12" name="文本框 111"/>
          <p:cNvSpPr txBox="1">
            <a:spLocks noChangeArrowheads="1"/>
          </p:cNvSpPr>
          <p:nvPr/>
        </p:nvSpPr>
        <p:spPr bwMode="auto">
          <a:xfrm>
            <a:off x="7872301" y="4620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13" name="矩形 112"/>
          <p:cNvSpPr>
            <a:spLocks noChangeArrowheads="1"/>
          </p:cNvSpPr>
          <p:nvPr/>
        </p:nvSpPr>
        <p:spPr bwMode="auto">
          <a:xfrm>
            <a:off x="7756239" y="525654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14" name="文本框 113"/>
          <p:cNvSpPr txBox="1">
            <a:spLocks noChangeArrowheads="1"/>
          </p:cNvSpPr>
          <p:nvPr/>
        </p:nvSpPr>
        <p:spPr bwMode="auto">
          <a:xfrm>
            <a:off x="7887302" y="49355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15" name="矩形 114"/>
          <p:cNvSpPr>
            <a:spLocks noChangeArrowheads="1"/>
          </p:cNvSpPr>
          <p:nvPr/>
        </p:nvSpPr>
        <p:spPr bwMode="auto">
          <a:xfrm>
            <a:off x="8558825"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116" name="矩形 115"/>
          <p:cNvSpPr>
            <a:spLocks noChangeArrowheads="1"/>
          </p:cNvSpPr>
          <p:nvPr/>
        </p:nvSpPr>
        <p:spPr bwMode="auto">
          <a:xfrm>
            <a:off x="8233252" y="4974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117" name="矩形 116"/>
          <p:cNvSpPr>
            <a:spLocks noChangeArrowheads="1"/>
          </p:cNvSpPr>
          <p:nvPr/>
        </p:nvSpPr>
        <p:spPr bwMode="auto">
          <a:xfrm>
            <a:off x="8214501"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118" name="矩形 117"/>
          <p:cNvSpPr>
            <a:spLocks noChangeArrowheads="1"/>
          </p:cNvSpPr>
          <p:nvPr/>
        </p:nvSpPr>
        <p:spPr bwMode="auto">
          <a:xfrm>
            <a:off x="8213751"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19" name="文本框 118"/>
          <p:cNvSpPr txBox="1">
            <a:spLocks noChangeArrowheads="1"/>
          </p:cNvSpPr>
          <p:nvPr/>
        </p:nvSpPr>
        <p:spPr bwMode="auto">
          <a:xfrm>
            <a:off x="8310313" y="462503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20" name="矩形 119"/>
          <p:cNvSpPr>
            <a:spLocks noChangeArrowheads="1"/>
          </p:cNvSpPr>
          <p:nvPr/>
        </p:nvSpPr>
        <p:spPr bwMode="auto">
          <a:xfrm>
            <a:off x="8233252" y="5264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21" name="文本框 120"/>
          <p:cNvSpPr txBox="1">
            <a:spLocks noChangeArrowheads="1"/>
          </p:cNvSpPr>
          <p:nvPr/>
        </p:nvSpPr>
        <p:spPr bwMode="auto">
          <a:xfrm>
            <a:off x="8349314" y="522204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23" name="矩形 122"/>
          <p:cNvSpPr>
            <a:spLocks noChangeArrowheads="1"/>
          </p:cNvSpPr>
          <p:nvPr/>
        </p:nvSpPr>
        <p:spPr bwMode="auto">
          <a:xfrm>
            <a:off x="8687763" y="49790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124" name="矩形 123"/>
          <p:cNvSpPr>
            <a:spLocks noChangeArrowheads="1"/>
          </p:cNvSpPr>
          <p:nvPr/>
        </p:nvSpPr>
        <p:spPr bwMode="auto">
          <a:xfrm>
            <a:off x="8671263"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125" name="矩形 124"/>
          <p:cNvSpPr>
            <a:spLocks noChangeArrowheads="1"/>
          </p:cNvSpPr>
          <p:nvPr/>
        </p:nvSpPr>
        <p:spPr bwMode="auto">
          <a:xfrm>
            <a:off x="8671263"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26" name="文本框 125"/>
          <p:cNvSpPr txBox="1">
            <a:spLocks noChangeArrowheads="1"/>
          </p:cNvSpPr>
          <p:nvPr/>
        </p:nvSpPr>
        <p:spPr bwMode="auto">
          <a:xfrm>
            <a:off x="8799326" y="4626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27" name="矩形 126"/>
          <p:cNvSpPr>
            <a:spLocks noChangeArrowheads="1"/>
          </p:cNvSpPr>
          <p:nvPr/>
        </p:nvSpPr>
        <p:spPr bwMode="auto">
          <a:xfrm>
            <a:off x="8687763" y="526854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28" name="文本框 127"/>
          <p:cNvSpPr txBox="1">
            <a:spLocks noChangeArrowheads="1"/>
          </p:cNvSpPr>
          <p:nvPr/>
        </p:nvSpPr>
        <p:spPr bwMode="auto">
          <a:xfrm>
            <a:off x="8803827" y="521454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29" name="矩形 128"/>
          <p:cNvSpPr>
            <a:spLocks noChangeArrowheads="1"/>
          </p:cNvSpPr>
          <p:nvPr/>
        </p:nvSpPr>
        <p:spPr bwMode="auto">
          <a:xfrm>
            <a:off x="9017088" y="5576056"/>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130" name="矩形 129"/>
          <p:cNvSpPr>
            <a:spLocks noChangeArrowheads="1"/>
          </p:cNvSpPr>
          <p:nvPr/>
        </p:nvSpPr>
        <p:spPr bwMode="auto">
          <a:xfrm>
            <a:off x="9128775" y="4989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131" name="矩形 130"/>
          <p:cNvSpPr>
            <a:spLocks noChangeArrowheads="1"/>
          </p:cNvSpPr>
          <p:nvPr/>
        </p:nvSpPr>
        <p:spPr bwMode="auto">
          <a:xfrm>
            <a:off x="9128775" y="4389524"/>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132" name="矩形 131"/>
          <p:cNvSpPr>
            <a:spLocks noChangeArrowheads="1"/>
          </p:cNvSpPr>
          <p:nvPr/>
        </p:nvSpPr>
        <p:spPr bwMode="auto">
          <a:xfrm>
            <a:off x="9128775" y="4680532"/>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33" name="文本框 132"/>
          <p:cNvSpPr txBox="1">
            <a:spLocks noChangeArrowheads="1"/>
          </p:cNvSpPr>
          <p:nvPr/>
        </p:nvSpPr>
        <p:spPr bwMode="auto">
          <a:xfrm>
            <a:off x="9235839" y="461752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34" name="矩形 133"/>
          <p:cNvSpPr>
            <a:spLocks noChangeArrowheads="1"/>
          </p:cNvSpPr>
          <p:nvPr/>
        </p:nvSpPr>
        <p:spPr bwMode="auto">
          <a:xfrm>
            <a:off x="9128775" y="527904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135" name="文本框 134"/>
          <p:cNvSpPr txBox="1">
            <a:spLocks noChangeArrowheads="1"/>
          </p:cNvSpPr>
          <p:nvPr/>
        </p:nvSpPr>
        <p:spPr bwMode="auto">
          <a:xfrm>
            <a:off x="9253839" y="49325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37" name="矩形 136"/>
          <p:cNvSpPr>
            <a:spLocks noChangeArrowheads="1"/>
          </p:cNvSpPr>
          <p:nvPr/>
        </p:nvSpPr>
        <p:spPr bwMode="auto">
          <a:xfrm>
            <a:off x="5026165" y="4983540"/>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38" name="文本框 137"/>
          <p:cNvSpPr txBox="1">
            <a:spLocks noChangeArrowheads="1"/>
          </p:cNvSpPr>
          <p:nvPr/>
        </p:nvSpPr>
        <p:spPr bwMode="auto">
          <a:xfrm>
            <a:off x="4678715" y="49310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58" name="矩形 57"/>
          <p:cNvSpPr>
            <a:spLocks noChangeArrowheads="1"/>
          </p:cNvSpPr>
          <p:nvPr/>
        </p:nvSpPr>
        <p:spPr bwMode="auto">
          <a:xfrm>
            <a:off x="5030722" y="4978028"/>
            <a:ext cx="307508" cy="295915"/>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dirty="0">
                <a:latin typeface="Times New Roman" panose="02020603050405020304" pitchFamily="18" charset="0"/>
                <a:ea typeface="宋体" panose="02010600030101010101" pitchFamily="2" charset="-122"/>
              </a:rPr>
              <a:t>7</a:t>
            </a:r>
            <a:endParaRPr lang="zh-CN" altLang="en-US" sz="1325" dirty="0">
              <a:latin typeface="Times New Roman" panose="02020603050405020304" pitchFamily="18" charset="0"/>
              <a:ea typeface="宋体" panose="02010600030101010101" pitchFamily="2" charset="-122"/>
            </a:endParaRPr>
          </a:p>
        </p:txBody>
      </p:sp>
      <p:sp>
        <p:nvSpPr>
          <p:cNvPr id="139" name="矩形 138"/>
          <p:cNvSpPr>
            <a:spLocks noChangeArrowheads="1"/>
          </p:cNvSpPr>
          <p:nvPr/>
        </p:nvSpPr>
        <p:spPr bwMode="auto">
          <a:xfrm>
            <a:off x="5470736" y="4692531"/>
            <a:ext cx="318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140" name="文本框 139"/>
          <p:cNvSpPr txBox="1">
            <a:spLocks noChangeArrowheads="1"/>
          </p:cNvSpPr>
          <p:nvPr/>
        </p:nvSpPr>
        <p:spPr bwMode="auto">
          <a:xfrm>
            <a:off x="5566739" y="433252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41" name="矩形 140"/>
          <p:cNvSpPr>
            <a:spLocks noChangeArrowheads="1"/>
          </p:cNvSpPr>
          <p:nvPr/>
        </p:nvSpPr>
        <p:spPr bwMode="auto">
          <a:xfrm>
            <a:off x="9105335" y="4985040"/>
            <a:ext cx="339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2</a:t>
            </a:r>
            <a:endParaRPr lang="zh-CN" altLang="en-US" sz="1325" dirty="0">
              <a:latin typeface="Times New Roman" panose="02020603050405020304" pitchFamily="18" charset="0"/>
              <a:ea typeface="宋体" panose="02010600030101010101" pitchFamily="2" charset="-122"/>
            </a:endParaRPr>
          </a:p>
        </p:txBody>
      </p:sp>
      <p:sp>
        <p:nvSpPr>
          <p:cNvPr id="142" name="矩形 141"/>
          <p:cNvSpPr>
            <a:spLocks noChangeArrowheads="1"/>
          </p:cNvSpPr>
          <p:nvPr/>
        </p:nvSpPr>
        <p:spPr bwMode="auto">
          <a:xfrm>
            <a:off x="6405261" y="5291048"/>
            <a:ext cx="300008"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143" name="文本框 142"/>
          <p:cNvSpPr txBox="1">
            <a:spLocks noChangeArrowheads="1"/>
          </p:cNvSpPr>
          <p:nvPr/>
        </p:nvSpPr>
        <p:spPr bwMode="auto">
          <a:xfrm>
            <a:off x="6520765" y="49400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44" name="矩形 143"/>
          <p:cNvSpPr>
            <a:spLocks noChangeArrowheads="1"/>
          </p:cNvSpPr>
          <p:nvPr/>
        </p:nvSpPr>
        <p:spPr bwMode="auto">
          <a:xfrm>
            <a:off x="6846274" y="4688032"/>
            <a:ext cx="297008"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146" name="矩形 145"/>
          <p:cNvSpPr>
            <a:spLocks noChangeArrowheads="1"/>
          </p:cNvSpPr>
          <p:nvPr/>
        </p:nvSpPr>
        <p:spPr bwMode="auto">
          <a:xfrm>
            <a:off x="7294786" y="4401524"/>
            <a:ext cx="315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147" name="文本框 146"/>
          <p:cNvSpPr txBox="1">
            <a:spLocks noChangeArrowheads="1"/>
          </p:cNvSpPr>
          <p:nvPr/>
        </p:nvSpPr>
        <p:spPr bwMode="auto">
          <a:xfrm>
            <a:off x="7425289" y="462503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48" name="矩形 147"/>
          <p:cNvSpPr>
            <a:spLocks noChangeArrowheads="1"/>
          </p:cNvSpPr>
          <p:nvPr/>
        </p:nvSpPr>
        <p:spPr bwMode="auto">
          <a:xfrm>
            <a:off x="7732798" y="4982040"/>
            <a:ext cx="357010"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6</a:t>
            </a:r>
            <a:endParaRPr lang="zh-CN" altLang="en-US" sz="1325" dirty="0">
              <a:latin typeface="Times New Roman" panose="02020603050405020304" pitchFamily="18" charset="0"/>
              <a:ea typeface="宋体" panose="02010600030101010101" pitchFamily="2" charset="-122"/>
            </a:endParaRPr>
          </a:p>
        </p:txBody>
      </p:sp>
      <p:sp>
        <p:nvSpPr>
          <p:cNvPr id="149" name="文本框 148"/>
          <p:cNvSpPr txBox="1">
            <a:spLocks noChangeArrowheads="1"/>
          </p:cNvSpPr>
          <p:nvPr/>
        </p:nvSpPr>
        <p:spPr bwMode="auto">
          <a:xfrm>
            <a:off x="7870802" y="523104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50" name="矩形 149"/>
          <p:cNvSpPr>
            <a:spLocks noChangeArrowheads="1"/>
          </p:cNvSpPr>
          <p:nvPr/>
        </p:nvSpPr>
        <p:spPr bwMode="auto">
          <a:xfrm>
            <a:off x="8662823" y="5286547"/>
            <a:ext cx="3435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7</a:t>
            </a:r>
            <a:endParaRPr lang="zh-CN" altLang="en-US" sz="1325" dirty="0">
              <a:latin typeface="Times New Roman" panose="02020603050405020304" pitchFamily="18" charset="0"/>
              <a:ea typeface="宋体" panose="02010600030101010101" pitchFamily="2" charset="-122"/>
            </a:endParaRPr>
          </a:p>
        </p:txBody>
      </p:sp>
      <p:sp>
        <p:nvSpPr>
          <p:cNvPr id="155" name="文本框 154"/>
          <p:cNvSpPr txBox="1">
            <a:spLocks noChangeArrowheads="1"/>
          </p:cNvSpPr>
          <p:nvPr/>
        </p:nvSpPr>
        <p:spPr bwMode="auto">
          <a:xfrm>
            <a:off x="6943777" y="433252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56" name="文本框 155"/>
          <p:cNvSpPr txBox="1">
            <a:spLocks noChangeArrowheads="1"/>
          </p:cNvSpPr>
          <p:nvPr/>
        </p:nvSpPr>
        <p:spPr bwMode="auto">
          <a:xfrm>
            <a:off x="8811327" y="491603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157" name="文本框 156"/>
          <p:cNvSpPr txBox="1">
            <a:spLocks noChangeArrowheads="1"/>
          </p:cNvSpPr>
          <p:nvPr/>
        </p:nvSpPr>
        <p:spPr bwMode="auto">
          <a:xfrm>
            <a:off x="9262839" y="521904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164943" y="1623871"/>
            <a:ext cx="8649468" cy="1858457"/>
          </a:xfrm>
          <a:prstGeom prst="rect">
            <a:avLst/>
          </a:prstGeom>
          <a:noFill/>
        </p:spPr>
        <p:txBody>
          <a:bodyPr wrap="square" rtlCol="0">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对于如下主存地址流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，如果主存中内容一开始均未装入</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中，请列出 </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中各块随时间的使用变化示意图。</a:t>
            </a:r>
            <a:endParaRPr lang="zh-CN" altLang="en-US" dirty="0"/>
          </a:p>
        </p:txBody>
      </p:sp>
      <p:sp>
        <p:nvSpPr>
          <p:cNvPr id="3"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cxnSp>
        <p:nvCxnSpPr>
          <p:cNvPr id="4" name="直接连接符 3"/>
          <p:cNvCxnSpPr/>
          <p:nvPr>
            <p:custDataLst>
              <p:tags r:id="rId1"/>
            </p:custDataLst>
          </p:nvPr>
        </p:nvCxnSpPr>
        <p:spPr>
          <a:xfrm>
            <a:off x="432010" y="886022"/>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2"/>
            </p:custDataLst>
          </p:nvPr>
        </p:nvSpPr>
        <p:spPr>
          <a:xfrm>
            <a:off x="886365" y="288046"/>
            <a:ext cx="5343944"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7" name="矩形 16"/>
          <p:cNvSpPr/>
          <p:nvPr>
            <p:custDataLst>
              <p:tags r:id="rId3"/>
            </p:custDataLst>
          </p:nvPr>
        </p:nvSpPr>
        <p:spPr>
          <a:xfrm>
            <a:off x="467158" y="1028251"/>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ppt_x"/>
                                          </p:val>
                                        </p:tav>
                                        <p:tav tm="100000">
                                          <p:val>
                                            <p:strVal val="#ppt_x"/>
                                          </p:val>
                                        </p:tav>
                                      </p:tavLst>
                                    </p:anim>
                                    <p:anim calcmode="lin" valueType="num">
                                      <p:cBhvr additive="base">
                                        <p:cTn id="7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fill="hold"/>
                                        <p:tgtEl>
                                          <p:spTgt spid="56"/>
                                        </p:tgtEl>
                                        <p:attrNameLst>
                                          <p:attrName>ppt_x</p:attrName>
                                        </p:attrNameLst>
                                      </p:cBhvr>
                                      <p:tavLst>
                                        <p:tav tm="0">
                                          <p:val>
                                            <p:strVal val="#ppt_x"/>
                                          </p:val>
                                        </p:tav>
                                        <p:tav tm="100000">
                                          <p:val>
                                            <p:strVal val="#ppt_x"/>
                                          </p:val>
                                        </p:tav>
                                      </p:tavLst>
                                    </p:anim>
                                    <p:anim calcmode="lin" valueType="num">
                                      <p:cBhvr additive="base">
                                        <p:cTn id="9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38"/>
                                        </p:tgtEl>
                                        <p:attrNameLst>
                                          <p:attrName>style.visibility</p:attrName>
                                        </p:attrNameLst>
                                      </p:cBhvr>
                                      <p:to>
                                        <p:strVal val="visible"/>
                                      </p:to>
                                    </p:set>
                                    <p:anim calcmode="lin" valueType="num">
                                      <p:cBhvr additive="base">
                                        <p:cTn id="101" dur="500" fill="hold"/>
                                        <p:tgtEl>
                                          <p:spTgt spid="138"/>
                                        </p:tgtEl>
                                        <p:attrNameLst>
                                          <p:attrName>ppt_x</p:attrName>
                                        </p:attrNameLst>
                                      </p:cBhvr>
                                      <p:tavLst>
                                        <p:tav tm="0">
                                          <p:val>
                                            <p:strVal val="#ppt_x"/>
                                          </p:val>
                                        </p:tav>
                                        <p:tav tm="100000">
                                          <p:val>
                                            <p:strVal val="#ppt_x"/>
                                          </p:val>
                                        </p:tav>
                                      </p:tavLst>
                                    </p:anim>
                                    <p:anim calcmode="lin" valueType="num">
                                      <p:cBhvr additive="base">
                                        <p:cTn id="102"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additive="base">
                                        <p:cTn id="121" dur="500" fill="hold"/>
                                        <p:tgtEl>
                                          <p:spTgt spid="58"/>
                                        </p:tgtEl>
                                        <p:attrNameLst>
                                          <p:attrName>ppt_x</p:attrName>
                                        </p:attrNameLst>
                                      </p:cBhvr>
                                      <p:tavLst>
                                        <p:tav tm="0">
                                          <p:val>
                                            <p:strVal val="#ppt_x"/>
                                          </p:val>
                                        </p:tav>
                                        <p:tav tm="100000">
                                          <p:val>
                                            <p:strVal val="#ppt_x"/>
                                          </p:val>
                                        </p:tav>
                                      </p:tavLst>
                                    </p:anim>
                                    <p:anim calcmode="lin" valueType="num">
                                      <p:cBhvr additive="base">
                                        <p:cTn id="12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anim calcmode="lin" valueType="num">
                                      <p:cBhvr additive="base">
                                        <p:cTn id="127" dur="500" fill="hold"/>
                                        <p:tgtEl>
                                          <p:spTgt spid="63"/>
                                        </p:tgtEl>
                                        <p:attrNameLst>
                                          <p:attrName>ppt_x</p:attrName>
                                        </p:attrNameLst>
                                      </p:cBhvr>
                                      <p:tavLst>
                                        <p:tav tm="0">
                                          <p:val>
                                            <p:strVal val="#ppt_x"/>
                                          </p:val>
                                        </p:tav>
                                        <p:tav tm="100000">
                                          <p:val>
                                            <p:strVal val="#ppt_x"/>
                                          </p:val>
                                        </p:tav>
                                      </p:tavLst>
                                    </p:anim>
                                    <p:anim calcmode="lin" valueType="num">
                                      <p:cBhvr additive="base">
                                        <p:cTn id="1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500" fill="hold"/>
                                        <p:tgtEl>
                                          <p:spTgt spid="64"/>
                                        </p:tgtEl>
                                        <p:attrNameLst>
                                          <p:attrName>ppt_x</p:attrName>
                                        </p:attrNameLst>
                                      </p:cBhvr>
                                      <p:tavLst>
                                        <p:tav tm="0">
                                          <p:val>
                                            <p:strVal val="#ppt_x"/>
                                          </p:val>
                                        </p:tav>
                                        <p:tav tm="100000">
                                          <p:val>
                                            <p:strVal val="#ppt_x"/>
                                          </p:val>
                                        </p:tav>
                                      </p:tavLst>
                                    </p:anim>
                                    <p:anim calcmode="lin" valueType="num">
                                      <p:cBhvr additive="base">
                                        <p:cTn id="13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39"/>
                                        </p:tgtEl>
                                        <p:attrNameLst>
                                          <p:attrName>style.visibility</p:attrName>
                                        </p:attrNameLst>
                                      </p:cBhvr>
                                      <p:to>
                                        <p:strVal val="visible"/>
                                      </p:to>
                                    </p:set>
                                    <p:anim calcmode="lin" valueType="num">
                                      <p:cBhvr additive="base">
                                        <p:cTn id="153" dur="500" fill="hold"/>
                                        <p:tgtEl>
                                          <p:spTgt spid="139"/>
                                        </p:tgtEl>
                                        <p:attrNameLst>
                                          <p:attrName>ppt_x</p:attrName>
                                        </p:attrNameLst>
                                      </p:cBhvr>
                                      <p:tavLst>
                                        <p:tav tm="0">
                                          <p:val>
                                            <p:strVal val="#ppt_x"/>
                                          </p:val>
                                        </p:tav>
                                        <p:tav tm="100000">
                                          <p:val>
                                            <p:strVal val="#ppt_x"/>
                                          </p:val>
                                        </p:tav>
                                      </p:tavLst>
                                    </p:anim>
                                    <p:anim calcmode="lin" valueType="num">
                                      <p:cBhvr additive="base">
                                        <p:cTn id="154"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 calcmode="lin" valueType="num">
                                      <p:cBhvr additive="base">
                                        <p:cTn id="159" dur="500" fill="hold"/>
                                        <p:tgtEl>
                                          <p:spTgt spid="70"/>
                                        </p:tgtEl>
                                        <p:attrNameLst>
                                          <p:attrName>ppt_x</p:attrName>
                                        </p:attrNameLst>
                                      </p:cBhvr>
                                      <p:tavLst>
                                        <p:tav tm="0">
                                          <p:val>
                                            <p:strVal val="#ppt_x"/>
                                          </p:val>
                                        </p:tav>
                                        <p:tav tm="100000">
                                          <p:val>
                                            <p:strVal val="#ppt_x"/>
                                          </p:val>
                                        </p:tav>
                                      </p:tavLst>
                                    </p:anim>
                                    <p:anim calcmode="lin" valueType="num">
                                      <p:cBhvr additive="base">
                                        <p:cTn id="16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40"/>
                                        </p:tgtEl>
                                        <p:attrNameLst>
                                          <p:attrName>style.visibility</p:attrName>
                                        </p:attrNameLst>
                                      </p:cBhvr>
                                      <p:to>
                                        <p:strVal val="visible"/>
                                      </p:to>
                                    </p:set>
                                    <p:anim calcmode="lin" valueType="num">
                                      <p:cBhvr additive="base">
                                        <p:cTn id="165" dur="500" fill="hold"/>
                                        <p:tgtEl>
                                          <p:spTgt spid="140"/>
                                        </p:tgtEl>
                                        <p:attrNameLst>
                                          <p:attrName>ppt_x</p:attrName>
                                        </p:attrNameLst>
                                      </p:cBhvr>
                                      <p:tavLst>
                                        <p:tav tm="0">
                                          <p:val>
                                            <p:strVal val="#ppt_x"/>
                                          </p:val>
                                        </p:tav>
                                        <p:tav tm="100000">
                                          <p:val>
                                            <p:strVal val="#ppt_x"/>
                                          </p:val>
                                        </p:tav>
                                      </p:tavLst>
                                    </p:anim>
                                    <p:anim calcmode="lin" valueType="num">
                                      <p:cBhvr additive="base">
                                        <p:cTn id="166"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74"/>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5"/>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77"/>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7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10"/>
                                        </p:tgtEl>
                                        <p:attrNameLst>
                                          <p:attrName>style.visibility</p:attrName>
                                        </p:attrNameLst>
                                      </p:cBhvr>
                                      <p:to>
                                        <p:strVal val="visible"/>
                                      </p:to>
                                    </p:set>
                                    <p:anim calcmode="lin" valueType="num">
                                      <p:cBhvr additive="base">
                                        <p:cTn id="183" dur="500" fill="hold"/>
                                        <p:tgtEl>
                                          <p:spTgt spid="10"/>
                                        </p:tgtEl>
                                        <p:attrNameLst>
                                          <p:attrName>ppt_x</p:attrName>
                                        </p:attrNameLst>
                                      </p:cBhvr>
                                      <p:tavLst>
                                        <p:tav tm="0">
                                          <p:val>
                                            <p:strVal val="#ppt_x"/>
                                          </p:val>
                                        </p:tav>
                                        <p:tav tm="100000">
                                          <p:val>
                                            <p:strVal val="#ppt_x"/>
                                          </p:val>
                                        </p:tav>
                                      </p:tavLst>
                                    </p:anim>
                                    <p:anim calcmode="lin" valueType="num">
                                      <p:cBhvr additive="base">
                                        <p:cTn id="1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76"/>
                                        </p:tgtEl>
                                        <p:attrNameLst>
                                          <p:attrName>style.visibility</p:attrName>
                                        </p:attrNameLst>
                                      </p:cBhvr>
                                      <p:to>
                                        <p:strVal val="visible"/>
                                      </p:to>
                                    </p:set>
                                    <p:anim calcmode="lin" valueType="num">
                                      <p:cBhvr additive="base">
                                        <p:cTn id="189" dur="500" fill="hold"/>
                                        <p:tgtEl>
                                          <p:spTgt spid="76"/>
                                        </p:tgtEl>
                                        <p:attrNameLst>
                                          <p:attrName>ppt_x</p:attrName>
                                        </p:attrNameLst>
                                      </p:cBhvr>
                                      <p:tavLst>
                                        <p:tav tm="0">
                                          <p:val>
                                            <p:strVal val="#ppt_x"/>
                                          </p:val>
                                        </p:tav>
                                        <p:tav tm="100000">
                                          <p:val>
                                            <p:strVal val="#ppt_x"/>
                                          </p:val>
                                        </p:tav>
                                      </p:tavLst>
                                    </p:anim>
                                    <p:anim calcmode="lin" valueType="num">
                                      <p:cBhvr additive="base">
                                        <p:cTn id="19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8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8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8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8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86"/>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142"/>
                                        </p:tgtEl>
                                        <p:attrNameLst>
                                          <p:attrName>style.visibility</p:attrName>
                                        </p:attrNameLst>
                                      </p:cBhvr>
                                      <p:to>
                                        <p:strVal val="visible"/>
                                      </p:to>
                                    </p:set>
                                    <p:anim calcmode="lin" valueType="num">
                                      <p:cBhvr additive="base">
                                        <p:cTn id="209" dur="500" fill="hold"/>
                                        <p:tgtEl>
                                          <p:spTgt spid="142"/>
                                        </p:tgtEl>
                                        <p:attrNameLst>
                                          <p:attrName>ppt_x</p:attrName>
                                        </p:attrNameLst>
                                      </p:cBhvr>
                                      <p:tavLst>
                                        <p:tav tm="0">
                                          <p:val>
                                            <p:strVal val="#ppt_x"/>
                                          </p:val>
                                        </p:tav>
                                        <p:tav tm="100000">
                                          <p:val>
                                            <p:strVal val="#ppt_x"/>
                                          </p:val>
                                        </p:tav>
                                      </p:tavLst>
                                    </p:anim>
                                    <p:anim calcmode="lin" valueType="num">
                                      <p:cBhvr additive="base">
                                        <p:cTn id="210"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78"/>
                                        </p:tgtEl>
                                        <p:attrNameLst>
                                          <p:attrName>style.visibility</p:attrName>
                                        </p:attrNameLst>
                                      </p:cBhvr>
                                      <p:to>
                                        <p:strVal val="visible"/>
                                      </p:to>
                                    </p:set>
                                    <p:anim calcmode="lin" valueType="num">
                                      <p:cBhvr additive="base">
                                        <p:cTn id="215" dur="500" fill="hold"/>
                                        <p:tgtEl>
                                          <p:spTgt spid="78"/>
                                        </p:tgtEl>
                                        <p:attrNameLst>
                                          <p:attrName>ppt_x</p:attrName>
                                        </p:attrNameLst>
                                      </p:cBhvr>
                                      <p:tavLst>
                                        <p:tav tm="0">
                                          <p:val>
                                            <p:strVal val="#ppt_x"/>
                                          </p:val>
                                        </p:tav>
                                        <p:tav tm="100000">
                                          <p:val>
                                            <p:strVal val="#ppt_x"/>
                                          </p:val>
                                        </p:tav>
                                      </p:tavLst>
                                    </p:anim>
                                    <p:anim calcmode="lin" valueType="num">
                                      <p:cBhvr additive="base">
                                        <p:cTn id="21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143"/>
                                        </p:tgtEl>
                                        <p:attrNameLst>
                                          <p:attrName>style.visibility</p:attrName>
                                        </p:attrNameLst>
                                      </p:cBhvr>
                                      <p:to>
                                        <p:strVal val="visible"/>
                                      </p:to>
                                    </p:set>
                                    <p:anim calcmode="lin" valueType="num">
                                      <p:cBhvr additive="base">
                                        <p:cTn id="221" dur="500" fill="hold"/>
                                        <p:tgtEl>
                                          <p:spTgt spid="143"/>
                                        </p:tgtEl>
                                        <p:attrNameLst>
                                          <p:attrName>ppt_x</p:attrName>
                                        </p:attrNameLst>
                                      </p:cBhvr>
                                      <p:tavLst>
                                        <p:tav tm="0">
                                          <p:val>
                                            <p:strVal val="#ppt_x"/>
                                          </p:val>
                                        </p:tav>
                                        <p:tav tm="100000">
                                          <p:val>
                                            <p:strVal val="#ppt_x"/>
                                          </p:val>
                                        </p:tav>
                                      </p:tavLst>
                                    </p:anim>
                                    <p:anim calcmode="lin" valueType="num">
                                      <p:cBhvr additive="base">
                                        <p:cTn id="222"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89"/>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90"/>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91"/>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92"/>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9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nodeType="clickEffect">
                                  <p:stCondLst>
                                    <p:cond delay="0"/>
                                  </p:stCondLst>
                                  <p:childTnLst>
                                    <p:set>
                                      <p:cBhvr>
                                        <p:cTn id="240" dur="1" fill="hold">
                                          <p:stCondLst>
                                            <p:cond delay="0"/>
                                          </p:stCondLst>
                                        </p:cTn>
                                        <p:tgtEl>
                                          <p:spTgt spid="144"/>
                                        </p:tgtEl>
                                        <p:attrNameLst>
                                          <p:attrName>style.visibility</p:attrName>
                                        </p:attrNameLst>
                                      </p:cBhvr>
                                      <p:to>
                                        <p:strVal val="visible"/>
                                      </p:to>
                                    </p:set>
                                    <p:anim calcmode="lin" valueType="num">
                                      <p:cBhvr additive="base">
                                        <p:cTn id="241" dur="500" fill="hold"/>
                                        <p:tgtEl>
                                          <p:spTgt spid="144"/>
                                        </p:tgtEl>
                                        <p:attrNameLst>
                                          <p:attrName>ppt_x</p:attrName>
                                        </p:attrNameLst>
                                      </p:cBhvr>
                                      <p:tavLst>
                                        <p:tav tm="0">
                                          <p:val>
                                            <p:strVal val="#ppt_x"/>
                                          </p:val>
                                        </p:tav>
                                        <p:tav tm="100000">
                                          <p:val>
                                            <p:strVal val="#ppt_x"/>
                                          </p:val>
                                        </p:tav>
                                      </p:tavLst>
                                    </p:anim>
                                    <p:anim calcmode="lin" valueType="num">
                                      <p:cBhvr additive="base">
                                        <p:cTn id="242"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87"/>
                                        </p:tgtEl>
                                        <p:attrNameLst>
                                          <p:attrName>style.visibility</p:attrName>
                                        </p:attrNameLst>
                                      </p:cBhvr>
                                      <p:to>
                                        <p:strVal val="visible"/>
                                      </p:to>
                                    </p:set>
                                    <p:anim calcmode="lin" valueType="num">
                                      <p:cBhvr additive="base">
                                        <p:cTn id="247" dur="500" fill="hold"/>
                                        <p:tgtEl>
                                          <p:spTgt spid="87"/>
                                        </p:tgtEl>
                                        <p:attrNameLst>
                                          <p:attrName>ppt_x</p:attrName>
                                        </p:attrNameLst>
                                      </p:cBhvr>
                                      <p:tavLst>
                                        <p:tav tm="0">
                                          <p:val>
                                            <p:strVal val="#ppt_x"/>
                                          </p:val>
                                        </p:tav>
                                        <p:tav tm="100000">
                                          <p:val>
                                            <p:strVal val="#ppt_x"/>
                                          </p:val>
                                        </p:tav>
                                      </p:tavLst>
                                    </p:anim>
                                    <p:anim calcmode="lin" valueType="num">
                                      <p:cBhvr additive="base">
                                        <p:cTn id="24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4" fill="hold" nodeType="clickEffect">
                                  <p:stCondLst>
                                    <p:cond delay="0"/>
                                  </p:stCondLst>
                                  <p:childTnLst>
                                    <p:set>
                                      <p:cBhvr>
                                        <p:cTn id="252" dur="1" fill="hold">
                                          <p:stCondLst>
                                            <p:cond delay="0"/>
                                          </p:stCondLst>
                                        </p:cTn>
                                        <p:tgtEl>
                                          <p:spTgt spid="155"/>
                                        </p:tgtEl>
                                        <p:attrNameLst>
                                          <p:attrName>style.visibility</p:attrName>
                                        </p:attrNameLst>
                                      </p:cBhvr>
                                      <p:to>
                                        <p:strVal val="visible"/>
                                      </p:to>
                                    </p:set>
                                    <p:anim calcmode="lin" valueType="num">
                                      <p:cBhvr additive="base">
                                        <p:cTn id="253" dur="500" fill="hold"/>
                                        <p:tgtEl>
                                          <p:spTgt spid="155"/>
                                        </p:tgtEl>
                                        <p:attrNameLst>
                                          <p:attrName>ppt_x</p:attrName>
                                        </p:attrNameLst>
                                      </p:cBhvr>
                                      <p:tavLst>
                                        <p:tav tm="0">
                                          <p:val>
                                            <p:strVal val="#ppt_x"/>
                                          </p:val>
                                        </p:tav>
                                        <p:tav tm="100000">
                                          <p:val>
                                            <p:strVal val="#ppt_x"/>
                                          </p:val>
                                        </p:tav>
                                      </p:tavLst>
                                    </p:anim>
                                    <p:anim calcmode="lin" valueType="num">
                                      <p:cBhvr additive="base">
                                        <p:cTn id="254"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nodeType="clickEffect">
                                  <p:stCondLst>
                                    <p:cond delay="0"/>
                                  </p:stCondLst>
                                  <p:childTnLst>
                                    <p:set>
                                      <p:cBhvr>
                                        <p:cTn id="258" dur="1" fill="hold">
                                          <p:stCondLst>
                                            <p:cond delay="0"/>
                                          </p:stCondLst>
                                        </p:cTn>
                                        <p:tgtEl>
                                          <p:spTgt spid="102"/>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03"/>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04"/>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06"/>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07"/>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05"/>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 presetClass="entr" presetSubtype="4" fill="hold" nodeType="clickEffect">
                                  <p:stCondLst>
                                    <p:cond delay="0"/>
                                  </p:stCondLst>
                                  <p:childTnLst>
                                    <p:set>
                                      <p:cBhvr>
                                        <p:cTn id="272" dur="1" fill="hold">
                                          <p:stCondLst>
                                            <p:cond delay="0"/>
                                          </p:stCondLst>
                                        </p:cTn>
                                        <p:tgtEl>
                                          <p:spTgt spid="146"/>
                                        </p:tgtEl>
                                        <p:attrNameLst>
                                          <p:attrName>style.visibility</p:attrName>
                                        </p:attrNameLst>
                                      </p:cBhvr>
                                      <p:to>
                                        <p:strVal val="visible"/>
                                      </p:to>
                                    </p:set>
                                    <p:anim calcmode="lin" valueType="num">
                                      <p:cBhvr additive="base">
                                        <p:cTn id="273" dur="500" fill="hold"/>
                                        <p:tgtEl>
                                          <p:spTgt spid="146"/>
                                        </p:tgtEl>
                                        <p:attrNameLst>
                                          <p:attrName>ppt_x</p:attrName>
                                        </p:attrNameLst>
                                      </p:cBhvr>
                                      <p:tavLst>
                                        <p:tav tm="0">
                                          <p:val>
                                            <p:strVal val="#ppt_x"/>
                                          </p:val>
                                        </p:tav>
                                        <p:tav tm="100000">
                                          <p:val>
                                            <p:strVal val="#ppt_x"/>
                                          </p:val>
                                        </p:tav>
                                      </p:tavLst>
                                    </p:anim>
                                    <p:anim calcmode="lin" valueType="num">
                                      <p:cBhvr additive="base">
                                        <p:cTn id="27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2" presetClass="entr" presetSubtype="4" fill="hold" nodeType="clickEffect">
                                  <p:stCondLst>
                                    <p:cond delay="0"/>
                                  </p:stCondLst>
                                  <p:childTnLst>
                                    <p:set>
                                      <p:cBhvr>
                                        <p:cTn id="278" dur="1" fill="hold">
                                          <p:stCondLst>
                                            <p:cond delay="0"/>
                                          </p:stCondLst>
                                        </p:cTn>
                                        <p:tgtEl>
                                          <p:spTgt spid="101"/>
                                        </p:tgtEl>
                                        <p:attrNameLst>
                                          <p:attrName>style.visibility</p:attrName>
                                        </p:attrNameLst>
                                      </p:cBhvr>
                                      <p:to>
                                        <p:strVal val="visible"/>
                                      </p:to>
                                    </p:set>
                                    <p:anim calcmode="lin" valueType="num">
                                      <p:cBhvr additive="base">
                                        <p:cTn id="279" dur="500" fill="hold"/>
                                        <p:tgtEl>
                                          <p:spTgt spid="101"/>
                                        </p:tgtEl>
                                        <p:attrNameLst>
                                          <p:attrName>ppt_x</p:attrName>
                                        </p:attrNameLst>
                                      </p:cBhvr>
                                      <p:tavLst>
                                        <p:tav tm="0">
                                          <p:val>
                                            <p:strVal val="#ppt_x"/>
                                          </p:val>
                                        </p:tav>
                                        <p:tav tm="100000">
                                          <p:val>
                                            <p:strVal val="#ppt_x"/>
                                          </p:val>
                                        </p:tav>
                                      </p:tavLst>
                                    </p:anim>
                                    <p:anim calcmode="lin" valueType="num">
                                      <p:cBhvr additive="base">
                                        <p:cTn id="28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nodeType="clickEffect">
                                  <p:stCondLst>
                                    <p:cond delay="0"/>
                                  </p:stCondLst>
                                  <p:childTnLst>
                                    <p:set>
                                      <p:cBhvr>
                                        <p:cTn id="284" dur="1" fill="hold">
                                          <p:stCondLst>
                                            <p:cond delay="0"/>
                                          </p:stCondLst>
                                        </p:cTn>
                                        <p:tgtEl>
                                          <p:spTgt spid="147"/>
                                        </p:tgtEl>
                                        <p:attrNameLst>
                                          <p:attrName>style.visibility</p:attrName>
                                        </p:attrNameLst>
                                      </p:cBhvr>
                                      <p:to>
                                        <p:strVal val="visible"/>
                                      </p:to>
                                    </p:set>
                                    <p:anim calcmode="lin" valueType="num">
                                      <p:cBhvr additive="base">
                                        <p:cTn id="285" dur="500" fill="hold"/>
                                        <p:tgtEl>
                                          <p:spTgt spid="147"/>
                                        </p:tgtEl>
                                        <p:attrNameLst>
                                          <p:attrName>ppt_x</p:attrName>
                                        </p:attrNameLst>
                                      </p:cBhvr>
                                      <p:tavLst>
                                        <p:tav tm="0">
                                          <p:val>
                                            <p:strVal val="#ppt_x"/>
                                          </p:val>
                                        </p:tav>
                                        <p:tav tm="100000">
                                          <p:val>
                                            <p:strVal val="#ppt_x"/>
                                          </p:val>
                                        </p:tav>
                                      </p:tavLst>
                                    </p:anim>
                                    <p:anim calcmode="lin" valueType="num">
                                      <p:cBhvr additive="base">
                                        <p:cTn id="286"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109"/>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110"/>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111"/>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112"/>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13"/>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114"/>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nodeType="clickEffect">
                                  <p:stCondLst>
                                    <p:cond delay="0"/>
                                  </p:stCondLst>
                                  <p:childTnLst>
                                    <p:set>
                                      <p:cBhvr>
                                        <p:cTn id="304" dur="1" fill="hold">
                                          <p:stCondLst>
                                            <p:cond delay="0"/>
                                          </p:stCondLst>
                                        </p:cTn>
                                        <p:tgtEl>
                                          <p:spTgt spid="148"/>
                                        </p:tgtEl>
                                        <p:attrNameLst>
                                          <p:attrName>style.visibility</p:attrName>
                                        </p:attrNameLst>
                                      </p:cBhvr>
                                      <p:to>
                                        <p:strVal val="visible"/>
                                      </p:to>
                                    </p:set>
                                    <p:anim calcmode="lin" valueType="num">
                                      <p:cBhvr additive="base">
                                        <p:cTn id="305" dur="500" fill="hold"/>
                                        <p:tgtEl>
                                          <p:spTgt spid="148"/>
                                        </p:tgtEl>
                                        <p:attrNameLst>
                                          <p:attrName>ppt_x</p:attrName>
                                        </p:attrNameLst>
                                      </p:cBhvr>
                                      <p:tavLst>
                                        <p:tav tm="0">
                                          <p:val>
                                            <p:strVal val="#ppt_x"/>
                                          </p:val>
                                        </p:tav>
                                        <p:tav tm="100000">
                                          <p:val>
                                            <p:strVal val="#ppt_x"/>
                                          </p:val>
                                        </p:tav>
                                      </p:tavLst>
                                    </p:anim>
                                    <p:anim calcmode="lin" valueType="num">
                                      <p:cBhvr additive="base">
                                        <p:cTn id="306"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nodeType="clickEffect">
                                  <p:stCondLst>
                                    <p:cond delay="0"/>
                                  </p:stCondLst>
                                  <p:childTnLst>
                                    <p:set>
                                      <p:cBhvr>
                                        <p:cTn id="310" dur="1" fill="hold">
                                          <p:stCondLst>
                                            <p:cond delay="0"/>
                                          </p:stCondLst>
                                        </p:cTn>
                                        <p:tgtEl>
                                          <p:spTgt spid="108"/>
                                        </p:tgtEl>
                                        <p:attrNameLst>
                                          <p:attrName>style.visibility</p:attrName>
                                        </p:attrNameLst>
                                      </p:cBhvr>
                                      <p:to>
                                        <p:strVal val="visible"/>
                                      </p:to>
                                    </p:set>
                                    <p:anim calcmode="lin" valueType="num">
                                      <p:cBhvr additive="base">
                                        <p:cTn id="311" dur="500" fill="hold"/>
                                        <p:tgtEl>
                                          <p:spTgt spid="108"/>
                                        </p:tgtEl>
                                        <p:attrNameLst>
                                          <p:attrName>ppt_x</p:attrName>
                                        </p:attrNameLst>
                                      </p:cBhvr>
                                      <p:tavLst>
                                        <p:tav tm="0">
                                          <p:val>
                                            <p:strVal val="#ppt_x"/>
                                          </p:val>
                                        </p:tav>
                                        <p:tav tm="100000">
                                          <p:val>
                                            <p:strVal val="#ppt_x"/>
                                          </p:val>
                                        </p:tav>
                                      </p:tavLst>
                                    </p:anim>
                                    <p:anim calcmode="lin" valueType="num">
                                      <p:cBhvr additive="base">
                                        <p:cTn id="31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nodeType="clickEffect">
                                  <p:stCondLst>
                                    <p:cond delay="0"/>
                                  </p:stCondLst>
                                  <p:childTnLst>
                                    <p:set>
                                      <p:cBhvr>
                                        <p:cTn id="316" dur="1" fill="hold">
                                          <p:stCondLst>
                                            <p:cond delay="0"/>
                                          </p:stCondLst>
                                        </p:cTn>
                                        <p:tgtEl>
                                          <p:spTgt spid="149"/>
                                        </p:tgtEl>
                                        <p:attrNameLst>
                                          <p:attrName>style.visibility</p:attrName>
                                        </p:attrNameLst>
                                      </p:cBhvr>
                                      <p:to>
                                        <p:strVal val="visible"/>
                                      </p:to>
                                    </p:set>
                                    <p:anim calcmode="lin" valueType="num">
                                      <p:cBhvr additive="base">
                                        <p:cTn id="317" dur="500" fill="hold"/>
                                        <p:tgtEl>
                                          <p:spTgt spid="149"/>
                                        </p:tgtEl>
                                        <p:attrNameLst>
                                          <p:attrName>ppt_x</p:attrName>
                                        </p:attrNameLst>
                                      </p:cBhvr>
                                      <p:tavLst>
                                        <p:tav tm="0">
                                          <p:val>
                                            <p:strVal val="#ppt_x"/>
                                          </p:val>
                                        </p:tav>
                                        <p:tav tm="100000">
                                          <p:val>
                                            <p:strVal val="#ppt_x"/>
                                          </p:val>
                                        </p:tav>
                                      </p:tavLst>
                                    </p:anim>
                                    <p:anim calcmode="lin" valueType="num">
                                      <p:cBhvr additive="base">
                                        <p:cTn id="31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116"/>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17"/>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18"/>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119"/>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120"/>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1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2" presetClass="entr" presetSubtype="4" fill="hold" nodeType="clickEffect">
                                  <p:stCondLst>
                                    <p:cond delay="0"/>
                                  </p:stCondLst>
                                  <p:childTnLst>
                                    <p:set>
                                      <p:cBhvr>
                                        <p:cTn id="336" dur="1" fill="hold">
                                          <p:stCondLst>
                                            <p:cond delay="0"/>
                                          </p:stCondLst>
                                        </p:cTn>
                                        <p:tgtEl>
                                          <p:spTgt spid="15"/>
                                        </p:tgtEl>
                                        <p:attrNameLst>
                                          <p:attrName>style.visibility</p:attrName>
                                        </p:attrNameLst>
                                      </p:cBhvr>
                                      <p:to>
                                        <p:strVal val="visible"/>
                                      </p:to>
                                    </p:set>
                                    <p:anim calcmode="lin" valueType="num">
                                      <p:cBhvr additive="base">
                                        <p:cTn id="337" dur="500" fill="hold"/>
                                        <p:tgtEl>
                                          <p:spTgt spid="15"/>
                                        </p:tgtEl>
                                        <p:attrNameLst>
                                          <p:attrName>ppt_x</p:attrName>
                                        </p:attrNameLst>
                                      </p:cBhvr>
                                      <p:tavLst>
                                        <p:tav tm="0">
                                          <p:val>
                                            <p:strVal val="#ppt_x"/>
                                          </p:val>
                                        </p:tav>
                                        <p:tav tm="100000">
                                          <p:val>
                                            <p:strVal val="#ppt_x"/>
                                          </p:val>
                                        </p:tav>
                                      </p:tavLst>
                                    </p:anim>
                                    <p:anim calcmode="lin" valueType="num">
                                      <p:cBhvr additive="base">
                                        <p:cTn id="3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123"/>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124"/>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125"/>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126"/>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127"/>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128"/>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nodeType="clickEffect">
                                  <p:stCondLst>
                                    <p:cond delay="0"/>
                                  </p:stCondLst>
                                  <p:childTnLst>
                                    <p:set>
                                      <p:cBhvr>
                                        <p:cTn id="356" dur="1" fill="hold">
                                          <p:stCondLst>
                                            <p:cond delay="0"/>
                                          </p:stCondLst>
                                        </p:cTn>
                                        <p:tgtEl>
                                          <p:spTgt spid="150"/>
                                        </p:tgtEl>
                                        <p:attrNameLst>
                                          <p:attrName>style.visibility</p:attrName>
                                        </p:attrNameLst>
                                      </p:cBhvr>
                                      <p:to>
                                        <p:strVal val="visible"/>
                                      </p:to>
                                    </p:set>
                                    <p:anim calcmode="lin" valueType="num">
                                      <p:cBhvr additive="base">
                                        <p:cTn id="357" dur="500" fill="hold"/>
                                        <p:tgtEl>
                                          <p:spTgt spid="150"/>
                                        </p:tgtEl>
                                        <p:attrNameLst>
                                          <p:attrName>ppt_x</p:attrName>
                                        </p:attrNameLst>
                                      </p:cBhvr>
                                      <p:tavLst>
                                        <p:tav tm="0">
                                          <p:val>
                                            <p:strVal val="#ppt_x"/>
                                          </p:val>
                                        </p:tav>
                                        <p:tav tm="100000">
                                          <p:val>
                                            <p:strVal val="#ppt_x"/>
                                          </p:val>
                                        </p:tav>
                                      </p:tavLst>
                                    </p:anim>
                                    <p:anim calcmode="lin" valueType="num">
                                      <p:cBhvr additive="base">
                                        <p:cTn id="35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 presetClass="entr" presetSubtype="4" fill="hold" nodeType="clickEffect">
                                  <p:stCondLst>
                                    <p:cond delay="0"/>
                                  </p:stCondLst>
                                  <p:childTnLst>
                                    <p:set>
                                      <p:cBhvr>
                                        <p:cTn id="362" dur="1" fill="hold">
                                          <p:stCondLst>
                                            <p:cond delay="0"/>
                                          </p:stCondLst>
                                        </p:cTn>
                                        <p:tgtEl>
                                          <p:spTgt spid="115"/>
                                        </p:tgtEl>
                                        <p:attrNameLst>
                                          <p:attrName>style.visibility</p:attrName>
                                        </p:attrNameLst>
                                      </p:cBhvr>
                                      <p:to>
                                        <p:strVal val="visible"/>
                                      </p:to>
                                    </p:set>
                                    <p:anim calcmode="lin" valueType="num">
                                      <p:cBhvr additive="base">
                                        <p:cTn id="363" dur="500" fill="hold"/>
                                        <p:tgtEl>
                                          <p:spTgt spid="115"/>
                                        </p:tgtEl>
                                        <p:attrNameLst>
                                          <p:attrName>ppt_x</p:attrName>
                                        </p:attrNameLst>
                                      </p:cBhvr>
                                      <p:tavLst>
                                        <p:tav tm="0">
                                          <p:val>
                                            <p:strVal val="#ppt_x"/>
                                          </p:val>
                                        </p:tav>
                                        <p:tav tm="100000">
                                          <p:val>
                                            <p:strVal val="#ppt_x"/>
                                          </p:val>
                                        </p:tav>
                                      </p:tavLst>
                                    </p:anim>
                                    <p:anim calcmode="lin" valueType="num">
                                      <p:cBhvr additive="base">
                                        <p:cTn id="36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365" fill="hold">
                      <p:stCondLst>
                        <p:cond delay="indefinite"/>
                      </p:stCondLst>
                      <p:childTnLst>
                        <p:par>
                          <p:cTn id="366" fill="hold">
                            <p:stCondLst>
                              <p:cond delay="0"/>
                            </p:stCondLst>
                            <p:childTnLst>
                              <p:par>
                                <p:cTn id="367" presetID="2" presetClass="entr" presetSubtype="4" fill="hold" nodeType="clickEffect">
                                  <p:stCondLst>
                                    <p:cond delay="0"/>
                                  </p:stCondLst>
                                  <p:childTnLst>
                                    <p:set>
                                      <p:cBhvr>
                                        <p:cTn id="368" dur="1" fill="hold">
                                          <p:stCondLst>
                                            <p:cond delay="0"/>
                                          </p:stCondLst>
                                        </p:cTn>
                                        <p:tgtEl>
                                          <p:spTgt spid="156"/>
                                        </p:tgtEl>
                                        <p:attrNameLst>
                                          <p:attrName>style.visibility</p:attrName>
                                        </p:attrNameLst>
                                      </p:cBhvr>
                                      <p:to>
                                        <p:strVal val="visible"/>
                                      </p:to>
                                    </p:set>
                                    <p:anim calcmode="lin" valueType="num">
                                      <p:cBhvr additive="base">
                                        <p:cTn id="369" dur="500" fill="hold"/>
                                        <p:tgtEl>
                                          <p:spTgt spid="156"/>
                                        </p:tgtEl>
                                        <p:attrNameLst>
                                          <p:attrName>ppt_x</p:attrName>
                                        </p:attrNameLst>
                                      </p:cBhvr>
                                      <p:tavLst>
                                        <p:tav tm="0">
                                          <p:val>
                                            <p:strVal val="#ppt_x"/>
                                          </p:val>
                                        </p:tav>
                                        <p:tav tm="100000">
                                          <p:val>
                                            <p:strVal val="#ppt_x"/>
                                          </p:val>
                                        </p:tav>
                                      </p:tavLst>
                                    </p:anim>
                                    <p:anim calcmode="lin" valueType="num">
                                      <p:cBhvr additive="base">
                                        <p:cTn id="370"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nodeType="clickEffect">
                                  <p:stCondLst>
                                    <p:cond delay="0"/>
                                  </p:stCondLst>
                                  <p:childTnLst>
                                    <p:set>
                                      <p:cBhvr>
                                        <p:cTn id="374" dur="1" fill="hold">
                                          <p:stCondLst>
                                            <p:cond delay="0"/>
                                          </p:stCondLst>
                                        </p:cTn>
                                        <p:tgtEl>
                                          <p:spTgt spid="130"/>
                                        </p:tgtEl>
                                        <p:attrNameLst>
                                          <p:attrName>style.visibility</p:attrName>
                                        </p:attrNameLst>
                                      </p:cBhvr>
                                      <p:to>
                                        <p:strVal val="visible"/>
                                      </p:to>
                                    </p:set>
                                  </p:childTnLst>
                                </p:cTn>
                              </p:par>
                              <p:par>
                                <p:cTn id="375" presetID="1" presetClass="entr" presetSubtype="0" fill="hold" nodeType="withEffect">
                                  <p:stCondLst>
                                    <p:cond delay="0"/>
                                  </p:stCondLst>
                                  <p:childTnLst>
                                    <p:set>
                                      <p:cBhvr>
                                        <p:cTn id="376" dur="1" fill="hold">
                                          <p:stCondLst>
                                            <p:cond delay="0"/>
                                          </p:stCondLst>
                                        </p:cTn>
                                        <p:tgtEl>
                                          <p:spTgt spid="131"/>
                                        </p:tgtEl>
                                        <p:attrNameLst>
                                          <p:attrName>style.visibility</p:attrName>
                                        </p:attrNameLst>
                                      </p:cBhvr>
                                      <p:to>
                                        <p:strVal val="visible"/>
                                      </p:to>
                                    </p:set>
                                  </p:childTnLst>
                                </p:cTn>
                              </p:par>
                              <p:par>
                                <p:cTn id="377" presetID="1" presetClass="entr" presetSubtype="0" fill="hold" nodeType="withEffect">
                                  <p:stCondLst>
                                    <p:cond delay="0"/>
                                  </p:stCondLst>
                                  <p:childTnLst>
                                    <p:set>
                                      <p:cBhvr>
                                        <p:cTn id="378" dur="1" fill="hold">
                                          <p:stCondLst>
                                            <p:cond delay="0"/>
                                          </p:stCondLst>
                                        </p:cTn>
                                        <p:tgtEl>
                                          <p:spTgt spid="132"/>
                                        </p:tgtEl>
                                        <p:attrNameLst>
                                          <p:attrName>style.visibility</p:attrName>
                                        </p:attrNameLst>
                                      </p:cBhvr>
                                      <p:to>
                                        <p:strVal val="visible"/>
                                      </p:to>
                                    </p:set>
                                  </p:childTnLst>
                                </p:cTn>
                              </p:par>
                              <p:par>
                                <p:cTn id="379" presetID="1" presetClass="entr" presetSubtype="0" fill="hold" nodeType="withEffect">
                                  <p:stCondLst>
                                    <p:cond delay="0"/>
                                  </p:stCondLst>
                                  <p:childTnLst>
                                    <p:set>
                                      <p:cBhvr>
                                        <p:cTn id="380" dur="1" fill="hold">
                                          <p:stCondLst>
                                            <p:cond delay="0"/>
                                          </p:stCondLst>
                                        </p:cTn>
                                        <p:tgtEl>
                                          <p:spTgt spid="133"/>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134"/>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135"/>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nodeType="clickEffect">
                                  <p:stCondLst>
                                    <p:cond delay="0"/>
                                  </p:stCondLst>
                                  <p:childTnLst>
                                    <p:set>
                                      <p:cBhvr>
                                        <p:cTn id="388" dur="1" fill="hold">
                                          <p:stCondLst>
                                            <p:cond delay="0"/>
                                          </p:stCondLst>
                                        </p:cTn>
                                        <p:tgtEl>
                                          <p:spTgt spid="141"/>
                                        </p:tgtEl>
                                        <p:attrNameLst>
                                          <p:attrName>style.visibility</p:attrName>
                                        </p:attrNameLst>
                                      </p:cBhvr>
                                      <p:to>
                                        <p:strVal val="visible"/>
                                      </p:to>
                                    </p:set>
                                    <p:anim calcmode="lin" valueType="num">
                                      <p:cBhvr additive="base">
                                        <p:cTn id="389" dur="500" fill="hold"/>
                                        <p:tgtEl>
                                          <p:spTgt spid="141"/>
                                        </p:tgtEl>
                                        <p:attrNameLst>
                                          <p:attrName>ppt_x</p:attrName>
                                        </p:attrNameLst>
                                      </p:cBhvr>
                                      <p:tavLst>
                                        <p:tav tm="0">
                                          <p:val>
                                            <p:strVal val="#ppt_x"/>
                                          </p:val>
                                        </p:tav>
                                        <p:tav tm="100000">
                                          <p:val>
                                            <p:strVal val="#ppt_x"/>
                                          </p:val>
                                        </p:tav>
                                      </p:tavLst>
                                    </p:anim>
                                    <p:anim calcmode="lin" valueType="num">
                                      <p:cBhvr additive="base">
                                        <p:cTn id="39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nodeType="clickEffect">
                                  <p:stCondLst>
                                    <p:cond delay="0"/>
                                  </p:stCondLst>
                                  <p:childTnLst>
                                    <p:set>
                                      <p:cBhvr>
                                        <p:cTn id="394" dur="1" fill="hold">
                                          <p:stCondLst>
                                            <p:cond delay="0"/>
                                          </p:stCondLst>
                                        </p:cTn>
                                        <p:tgtEl>
                                          <p:spTgt spid="129"/>
                                        </p:tgtEl>
                                        <p:attrNameLst>
                                          <p:attrName>style.visibility</p:attrName>
                                        </p:attrNameLst>
                                      </p:cBhvr>
                                      <p:to>
                                        <p:strVal val="visible"/>
                                      </p:to>
                                    </p:set>
                                    <p:anim calcmode="lin" valueType="num">
                                      <p:cBhvr additive="base">
                                        <p:cTn id="395" dur="500" fill="hold"/>
                                        <p:tgtEl>
                                          <p:spTgt spid="129"/>
                                        </p:tgtEl>
                                        <p:attrNameLst>
                                          <p:attrName>ppt_x</p:attrName>
                                        </p:attrNameLst>
                                      </p:cBhvr>
                                      <p:tavLst>
                                        <p:tav tm="0">
                                          <p:val>
                                            <p:strVal val="#ppt_x"/>
                                          </p:val>
                                        </p:tav>
                                        <p:tav tm="100000">
                                          <p:val>
                                            <p:strVal val="#ppt_x"/>
                                          </p:val>
                                        </p:tav>
                                      </p:tavLst>
                                    </p:anim>
                                    <p:anim calcmode="lin" valueType="num">
                                      <p:cBhvr additive="base">
                                        <p:cTn id="396"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nodeType="clickEffect">
                                  <p:stCondLst>
                                    <p:cond delay="0"/>
                                  </p:stCondLst>
                                  <p:childTnLst>
                                    <p:set>
                                      <p:cBhvr>
                                        <p:cTn id="400" dur="1" fill="hold">
                                          <p:stCondLst>
                                            <p:cond delay="0"/>
                                          </p:stCondLst>
                                        </p:cTn>
                                        <p:tgtEl>
                                          <p:spTgt spid="157"/>
                                        </p:tgtEl>
                                        <p:attrNameLst>
                                          <p:attrName>style.visibility</p:attrName>
                                        </p:attrNameLst>
                                      </p:cBhvr>
                                      <p:to>
                                        <p:strVal val="visible"/>
                                      </p:to>
                                    </p:set>
                                    <p:anim calcmode="lin" valueType="num">
                                      <p:cBhvr additive="base">
                                        <p:cTn id="401" dur="500" fill="hold"/>
                                        <p:tgtEl>
                                          <p:spTgt spid="157"/>
                                        </p:tgtEl>
                                        <p:attrNameLst>
                                          <p:attrName>ppt_x</p:attrName>
                                        </p:attrNameLst>
                                      </p:cBhvr>
                                      <p:tavLst>
                                        <p:tav tm="0">
                                          <p:val>
                                            <p:strVal val="#ppt_x"/>
                                          </p:val>
                                        </p:tav>
                                        <p:tav tm="100000">
                                          <p:val>
                                            <p:strVal val="#ppt_x"/>
                                          </p:val>
                                        </p:tav>
                                      </p:tavLst>
                                    </p:anim>
                                    <p:anim calcmode="lin" valueType="num">
                                      <p:cBhvr additive="base">
                                        <p:cTn id="402"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34" grpId="0"/>
      <p:bldP spid="35" grpId="0"/>
      <p:bldP spid="39" grpId="0"/>
      <p:bldP spid="40" grpId="0"/>
      <p:bldP spid="41" grpId="0"/>
      <p:bldP spid="42" grpId="0"/>
      <p:bldP spid="43" grpId="0"/>
      <p:bldP spid="44" grpId="0"/>
      <p:bldP spid="45" grpId="0"/>
      <p:bldP spid="5" grpId="0"/>
      <p:bldP spid="46" grpId="0"/>
      <p:bldP spid="47" grpId="0"/>
      <p:bldP spid="48" grpId="0"/>
      <p:bldP spid="49" grpId="0"/>
      <p:bldP spid="50" grpId="0"/>
      <p:bldP spid="51" grpId="0"/>
      <p:bldP spid="52" grpId="0"/>
      <p:bldP spid="53" grpId="0"/>
      <p:bldP spid="54" grpId="0"/>
      <p:bldP spid="55" grpId="0"/>
      <p:bldP spid="56" grpId="0"/>
      <p:bldP spid="57" grpId="0"/>
      <p:bldP spid="59" grpId="0"/>
      <p:bldP spid="60"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1" grpId="0"/>
      <p:bldP spid="82" grpId="0"/>
      <p:bldP spid="83" grpId="0"/>
      <p:bldP spid="84" grpId="0"/>
      <p:bldP spid="85" grpId="0"/>
      <p:bldP spid="86" grpId="0"/>
      <p:bldP spid="87" grpId="0"/>
      <p:bldP spid="88" grpId="0"/>
      <p:bldP spid="89" grpId="0"/>
      <p:bldP spid="90" grpId="0"/>
      <p:bldP spid="91" grpId="0"/>
      <p:bldP spid="92" grpId="0"/>
      <p:bldP spid="93"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7" grpId="0"/>
      <p:bldP spid="138" grpId="0"/>
      <p:bldP spid="58" grpId="0" animBg="1"/>
      <p:bldP spid="139" grpId="0" animBg="1"/>
      <p:bldP spid="140" grpId="0"/>
      <p:bldP spid="141" grpId="0" animBg="1"/>
      <p:bldP spid="142" grpId="0" animBg="1"/>
      <p:bldP spid="143" grpId="0"/>
      <p:bldP spid="144" grpId="0" animBg="1"/>
      <p:bldP spid="146" grpId="0" animBg="1"/>
      <p:bldP spid="147" grpId="0"/>
      <p:bldP spid="148" grpId="0" animBg="1"/>
      <p:bldP spid="149" grpId="0"/>
      <p:bldP spid="150" grpId="0" animBg="1"/>
      <p:bldP spid="155" grpId="0"/>
      <p:bldP spid="156" grpId="0"/>
      <p:bldP spid="157"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32"/>
          <p:cNvGraphicFramePr>
            <a:graphicFrameLocks noGrp="1"/>
          </p:cNvGraphicFramePr>
          <p:nvPr>
            <p:ph sz="half" idx="4294967295"/>
          </p:nvPr>
        </p:nvGraphicFramePr>
        <p:xfrm>
          <a:off x="1508193" y="3385590"/>
          <a:ext cx="8457219" cy="2043057"/>
        </p:xfrm>
        <a:graphic>
          <a:graphicData uri="http://schemas.openxmlformats.org/drawingml/2006/table">
            <a:tbl>
              <a:tblPr/>
              <a:tblGrid>
                <a:gridCol w="1080180"/>
                <a:gridCol w="456285"/>
                <a:gridCol w="456285"/>
                <a:gridCol w="456285"/>
                <a:gridCol w="456285"/>
                <a:gridCol w="456285"/>
                <a:gridCol w="456285"/>
                <a:gridCol w="456285"/>
                <a:gridCol w="456285"/>
                <a:gridCol w="456285"/>
                <a:gridCol w="456285"/>
                <a:gridCol w="456285"/>
                <a:gridCol w="456285"/>
                <a:gridCol w="456285"/>
                <a:gridCol w="456285"/>
                <a:gridCol w="456285"/>
                <a:gridCol w="532764"/>
              </a:tblGrid>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组号</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2</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3</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命中情况</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4035" name="矩形 9"/>
          <p:cNvSpPr>
            <a:spLocks noChangeArrowheads="1"/>
          </p:cNvSpPr>
          <p:nvPr/>
        </p:nvSpPr>
        <p:spPr bwMode="auto">
          <a:xfrm>
            <a:off x="5847257" y="5146637"/>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4036" name="矩形 14"/>
          <p:cNvSpPr>
            <a:spLocks noChangeArrowheads="1"/>
          </p:cNvSpPr>
          <p:nvPr/>
        </p:nvSpPr>
        <p:spPr bwMode="auto">
          <a:xfrm>
            <a:off x="8137819" y="5146637"/>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4037" name="矩形 33"/>
          <p:cNvSpPr>
            <a:spLocks noChangeArrowheads="1"/>
          </p:cNvSpPr>
          <p:nvPr/>
        </p:nvSpPr>
        <p:spPr bwMode="auto">
          <a:xfrm>
            <a:off x="2993488"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4038" name="矩形 34"/>
          <p:cNvSpPr>
            <a:spLocks noChangeArrowheads="1"/>
          </p:cNvSpPr>
          <p:nvPr/>
        </p:nvSpPr>
        <p:spPr bwMode="auto">
          <a:xfrm>
            <a:off x="3451750"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4039" name="矩形 38"/>
          <p:cNvSpPr>
            <a:spLocks noChangeArrowheads="1"/>
          </p:cNvSpPr>
          <p:nvPr/>
        </p:nvSpPr>
        <p:spPr bwMode="auto">
          <a:xfrm>
            <a:off x="2662664"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40" name="矩形 39"/>
          <p:cNvSpPr>
            <a:spLocks noChangeArrowheads="1"/>
          </p:cNvSpPr>
          <p:nvPr/>
        </p:nvSpPr>
        <p:spPr bwMode="auto">
          <a:xfrm>
            <a:off x="2535226"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4041" name="矩形 40"/>
          <p:cNvSpPr>
            <a:spLocks noChangeArrowheads="1"/>
          </p:cNvSpPr>
          <p:nvPr/>
        </p:nvSpPr>
        <p:spPr bwMode="auto">
          <a:xfrm>
            <a:off x="3115676" y="4566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42" name="矩形 41"/>
          <p:cNvSpPr>
            <a:spLocks noChangeArrowheads="1"/>
          </p:cNvSpPr>
          <p:nvPr/>
        </p:nvSpPr>
        <p:spPr bwMode="auto">
          <a:xfrm>
            <a:off x="3115676"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43" name="矩形 42"/>
          <p:cNvSpPr>
            <a:spLocks noChangeArrowheads="1"/>
          </p:cNvSpPr>
          <p:nvPr/>
        </p:nvSpPr>
        <p:spPr bwMode="auto">
          <a:xfrm>
            <a:off x="3568688" y="4566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44" name="矩形 43"/>
          <p:cNvSpPr>
            <a:spLocks noChangeArrowheads="1"/>
          </p:cNvSpPr>
          <p:nvPr/>
        </p:nvSpPr>
        <p:spPr bwMode="auto">
          <a:xfrm>
            <a:off x="3568688"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45" name="矩形 44"/>
          <p:cNvSpPr>
            <a:spLocks noChangeArrowheads="1"/>
          </p:cNvSpPr>
          <p:nvPr/>
        </p:nvSpPr>
        <p:spPr bwMode="auto">
          <a:xfrm>
            <a:off x="3568688"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046" name="文本框 4"/>
          <p:cNvSpPr txBox="1">
            <a:spLocks noChangeArrowheads="1"/>
          </p:cNvSpPr>
          <p:nvPr/>
        </p:nvSpPr>
        <p:spPr bwMode="auto">
          <a:xfrm>
            <a:off x="3677251" y="3892603"/>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47" name="矩形 45"/>
          <p:cNvSpPr>
            <a:spLocks noChangeArrowheads="1"/>
          </p:cNvSpPr>
          <p:nvPr/>
        </p:nvSpPr>
        <p:spPr bwMode="auto">
          <a:xfrm>
            <a:off x="4057701" y="4555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48" name="矩形 46"/>
          <p:cNvSpPr>
            <a:spLocks noChangeArrowheads="1"/>
          </p:cNvSpPr>
          <p:nvPr/>
        </p:nvSpPr>
        <p:spPr bwMode="auto">
          <a:xfrm>
            <a:off x="4057701"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49" name="矩形 47"/>
          <p:cNvSpPr>
            <a:spLocks noChangeArrowheads="1"/>
          </p:cNvSpPr>
          <p:nvPr/>
        </p:nvSpPr>
        <p:spPr bwMode="auto">
          <a:xfrm>
            <a:off x="4040452" y="4263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050" name="文本框 48"/>
          <p:cNvSpPr txBox="1">
            <a:spLocks noChangeArrowheads="1"/>
          </p:cNvSpPr>
          <p:nvPr/>
        </p:nvSpPr>
        <p:spPr bwMode="auto">
          <a:xfrm>
            <a:off x="4131764" y="4182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51" name="矩形 49"/>
          <p:cNvSpPr>
            <a:spLocks noChangeArrowheads="1"/>
          </p:cNvSpPr>
          <p:nvPr/>
        </p:nvSpPr>
        <p:spPr bwMode="auto">
          <a:xfrm>
            <a:off x="4014207" y="5146637"/>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4052" name="矩形 50"/>
          <p:cNvSpPr>
            <a:spLocks noChangeArrowheads="1"/>
          </p:cNvSpPr>
          <p:nvPr/>
        </p:nvSpPr>
        <p:spPr bwMode="auto">
          <a:xfrm>
            <a:off x="4492713" y="4555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53" name="矩形 51"/>
          <p:cNvSpPr>
            <a:spLocks noChangeArrowheads="1"/>
          </p:cNvSpPr>
          <p:nvPr/>
        </p:nvSpPr>
        <p:spPr bwMode="auto">
          <a:xfrm>
            <a:off x="4492713"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54" name="矩形 52"/>
          <p:cNvSpPr>
            <a:spLocks noChangeArrowheads="1"/>
          </p:cNvSpPr>
          <p:nvPr/>
        </p:nvSpPr>
        <p:spPr bwMode="auto">
          <a:xfrm>
            <a:off x="4485213"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055" name="文本框 53"/>
          <p:cNvSpPr txBox="1">
            <a:spLocks noChangeArrowheads="1"/>
          </p:cNvSpPr>
          <p:nvPr/>
        </p:nvSpPr>
        <p:spPr bwMode="auto">
          <a:xfrm>
            <a:off x="4608776" y="4170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56" name="矩形 54"/>
          <p:cNvSpPr>
            <a:spLocks noChangeArrowheads="1"/>
          </p:cNvSpPr>
          <p:nvPr/>
        </p:nvSpPr>
        <p:spPr bwMode="auto">
          <a:xfrm>
            <a:off x="4492713" y="48451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4057" name="矩形 55"/>
          <p:cNvSpPr>
            <a:spLocks noChangeArrowheads="1"/>
          </p:cNvSpPr>
          <p:nvPr/>
        </p:nvSpPr>
        <p:spPr bwMode="auto">
          <a:xfrm>
            <a:off x="4368276"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4058" name="文本框 56"/>
          <p:cNvSpPr txBox="1">
            <a:spLocks noChangeArrowheads="1"/>
          </p:cNvSpPr>
          <p:nvPr/>
        </p:nvSpPr>
        <p:spPr bwMode="auto">
          <a:xfrm>
            <a:off x="5079789" y="447461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59" name="矩形 58"/>
          <p:cNvSpPr>
            <a:spLocks noChangeArrowheads="1"/>
          </p:cNvSpPr>
          <p:nvPr/>
        </p:nvSpPr>
        <p:spPr bwMode="auto">
          <a:xfrm>
            <a:off x="4948725"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60" name="矩形 59"/>
          <p:cNvSpPr>
            <a:spLocks noChangeArrowheads="1"/>
          </p:cNvSpPr>
          <p:nvPr/>
        </p:nvSpPr>
        <p:spPr bwMode="auto">
          <a:xfrm>
            <a:off x="4942725"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061" name="矩形 61"/>
          <p:cNvSpPr>
            <a:spLocks noChangeArrowheads="1"/>
          </p:cNvSpPr>
          <p:nvPr/>
        </p:nvSpPr>
        <p:spPr bwMode="auto">
          <a:xfrm>
            <a:off x="4984726" y="4834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4062" name="矩形 62"/>
          <p:cNvSpPr>
            <a:spLocks noChangeArrowheads="1"/>
          </p:cNvSpPr>
          <p:nvPr/>
        </p:nvSpPr>
        <p:spPr bwMode="auto">
          <a:xfrm>
            <a:off x="4826538"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063" name="文本框 63"/>
          <p:cNvSpPr txBox="1">
            <a:spLocks noChangeArrowheads="1"/>
          </p:cNvSpPr>
          <p:nvPr/>
        </p:nvSpPr>
        <p:spPr bwMode="auto">
          <a:xfrm>
            <a:off x="5090289" y="478512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64" name="矩形 64"/>
          <p:cNvSpPr>
            <a:spLocks noChangeArrowheads="1"/>
          </p:cNvSpPr>
          <p:nvPr/>
        </p:nvSpPr>
        <p:spPr bwMode="auto">
          <a:xfrm>
            <a:off x="5422738" y="4545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065" name="矩形 65"/>
          <p:cNvSpPr>
            <a:spLocks noChangeArrowheads="1"/>
          </p:cNvSpPr>
          <p:nvPr/>
        </p:nvSpPr>
        <p:spPr bwMode="auto">
          <a:xfrm>
            <a:off x="5404738"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66" name="矩形 66"/>
          <p:cNvSpPr>
            <a:spLocks noChangeArrowheads="1"/>
          </p:cNvSpPr>
          <p:nvPr/>
        </p:nvSpPr>
        <p:spPr bwMode="auto">
          <a:xfrm>
            <a:off x="5400238"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067" name="文本框 67"/>
          <p:cNvSpPr txBox="1">
            <a:spLocks noChangeArrowheads="1"/>
          </p:cNvSpPr>
          <p:nvPr/>
        </p:nvSpPr>
        <p:spPr bwMode="auto">
          <a:xfrm>
            <a:off x="5501300" y="420161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68" name="矩形 68"/>
          <p:cNvSpPr>
            <a:spLocks noChangeArrowheads="1"/>
          </p:cNvSpPr>
          <p:nvPr/>
        </p:nvSpPr>
        <p:spPr bwMode="auto">
          <a:xfrm>
            <a:off x="5422738" y="4834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4069" name="矩形 69"/>
          <p:cNvSpPr>
            <a:spLocks noChangeArrowheads="1"/>
          </p:cNvSpPr>
          <p:nvPr/>
        </p:nvSpPr>
        <p:spPr bwMode="auto">
          <a:xfrm>
            <a:off x="5284800"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070" name="文本框 70"/>
          <p:cNvSpPr txBox="1">
            <a:spLocks noChangeArrowheads="1"/>
          </p:cNvSpPr>
          <p:nvPr/>
        </p:nvSpPr>
        <p:spPr bwMode="auto">
          <a:xfrm>
            <a:off x="5552301" y="479112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71" name="文本框 71"/>
          <p:cNvSpPr txBox="1">
            <a:spLocks noChangeArrowheads="1"/>
          </p:cNvSpPr>
          <p:nvPr/>
        </p:nvSpPr>
        <p:spPr bwMode="auto">
          <a:xfrm>
            <a:off x="5051288" y="41716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72" name="矩形 72"/>
          <p:cNvSpPr>
            <a:spLocks noChangeArrowheads="1"/>
          </p:cNvSpPr>
          <p:nvPr/>
        </p:nvSpPr>
        <p:spPr bwMode="auto">
          <a:xfrm>
            <a:off x="5869750" y="4545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073" name="矩形 73"/>
          <p:cNvSpPr>
            <a:spLocks noChangeArrowheads="1"/>
          </p:cNvSpPr>
          <p:nvPr/>
        </p:nvSpPr>
        <p:spPr bwMode="auto">
          <a:xfrm>
            <a:off x="5862250"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74" name="矩形 74"/>
          <p:cNvSpPr>
            <a:spLocks noChangeArrowheads="1"/>
          </p:cNvSpPr>
          <p:nvPr/>
        </p:nvSpPr>
        <p:spPr bwMode="auto">
          <a:xfrm>
            <a:off x="5857750"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4075" name="文本框 75"/>
          <p:cNvSpPr txBox="1">
            <a:spLocks noChangeArrowheads="1"/>
          </p:cNvSpPr>
          <p:nvPr/>
        </p:nvSpPr>
        <p:spPr bwMode="auto">
          <a:xfrm>
            <a:off x="5982814" y="4197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76" name="矩形 76"/>
          <p:cNvSpPr>
            <a:spLocks noChangeArrowheads="1"/>
          </p:cNvSpPr>
          <p:nvPr/>
        </p:nvSpPr>
        <p:spPr bwMode="auto">
          <a:xfrm>
            <a:off x="5869750" y="4834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4077" name="矩形 77"/>
          <p:cNvSpPr>
            <a:spLocks noChangeArrowheads="1"/>
          </p:cNvSpPr>
          <p:nvPr/>
        </p:nvSpPr>
        <p:spPr bwMode="auto">
          <a:xfrm>
            <a:off x="6200575"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078" name="文本框 78"/>
          <p:cNvSpPr txBox="1">
            <a:spLocks noChangeArrowheads="1"/>
          </p:cNvSpPr>
          <p:nvPr/>
        </p:nvSpPr>
        <p:spPr bwMode="auto">
          <a:xfrm>
            <a:off x="5999313" y="479112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79" name="矩形 80"/>
          <p:cNvSpPr>
            <a:spLocks noChangeArrowheads="1"/>
          </p:cNvSpPr>
          <p:nvPr/>
        </p:nvSpPr>
        <p:spPr bwMode="auto">
          <a:xfrm>
            <a:off x="6328763" y="4546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080" name="矩形 81"/>
          <p:cNvSpPr>
            <a:spLocks noChangeArrowheads="1"/>
          </p:cNvSpPr>
          <p:nvPr/>
        </p:nvSpPr>
        <p:spPr bwMode="auto">
          <a:xfrm>
            <a:off x="6319762"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81" name="矩形 82"/>
          <p:cNvSpPr>
            <a:spLocks noChangeArrowheads="1"/>
          </p:cNvSpPr>
          <p:nvPr/>
        </p:nvSpPr>
        <p:spPr bwMode="auto">
          <a:xfrm>
            <a:off x="6315263"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4082" name="文本框 83"/>
          <p:cNvSpPr txBox="1">
            <a:spLocks noChangeArrowheads="1"/>
          </p:cNvSpPr>
          <p:nvPr/>
        </p:nvSpPr>
        <p:spPr bwMode="auto">
          <a:xfrm>
            <a:off x="6450826" y="4191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83" name="矩形 84"/>
          <p:cNvSpPr>
            <a:spLocks noChangeArrowheads="1"/>
          </p:cNvSpPr>
          <p:nvPr/>
        </p:nvSpPr>
        <p:spPr bwMode="auto">
          <a:xfrm>
            <a:off x="6328763" y="483612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4084" name="文本框 85"/>
          <p:cNvSpPr txBox="1">
            <a:spLocks noChangeArrowheads="1"/>
          </p:cNvSpPr>
          <p:nvPr/>
        </p:nvSpPr>
        <p:spPr bwMode="auto">
          <a:xfrm>
            <a:off x="6449326" y="477612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85" name="矩形 86"/>
          <p:cNvSpPr>
            <a:spLocks noChangeArrowheads="1"/>
          </p:cNvSpPr>
          <p:nvPr/>
        </p:nvSpPr>
        <p:spPr bwMode="auto">
          <a:xfrm>
            <a:off x="6658837"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086" name="矩形 87"/>
          <p:cNvSpPr>
            <a:spLocks noChangeArrowheads="1"/>
          </p:cNvSpPr>
          <p:nvPr/>
        </p:nvSpPr>
        <p:spPr bwMode="auto">
          <a:xfrm>
            <a:off x="6789275" y="4548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087" name="矩形 88"/>
          <p:cNvSpPr>
            <a:spLocks noChangeArrowheads="1"/>
          </p:cNvSpPr>
          <p:nvPr/>
        </p:nvSpPr>
        <p:spPr bwMode="auto">
          <a:xfrm>
            <a:off x="6776525"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88" name="矩形 89"/>
          <p:cNvSpPr>
            <a:spLocks noChangeArrowheads="1"/>
          </p:cNvSpPr>
          <p:nvPr/>
        </p:nvSpPr>
        <p:spPr bwMode="auto">
          <a:xfrm>
            <a:off x="6772775"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4089" name="文本框 90"/>
          <p:cNvSpPr txBox="1">
            <a:spLocks noChangeArrowheads="1"/>
          </p:cNvSpPr>
          <p:nvPr/>
        </p:nvSpPr>
        <p:spPr bwMode="auto">
          <a:xfrm>
            <a:off x="6884337" y="4191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90" name="矩形 91"/>
          <p:cNvSpPr>
            <a:spLocks noChangeArrowheads="1"/>
          </p:cNvSpPr>
          <p:nvPr/>
        </p:nvSpPr>
        <p:spPr bwMode="auto">
          <a:xfrm>
            <a:off x="6789275" y="4837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91" name="文本框 92"/>
          <p:cNvSpPr txBox="1">
            <a:spLocks noChangeArrowheads="1"/>
          </p:cNvSpPr>
          <p:nvPr/>
        </p:nvSpPr>
        <p:spPr bwMode="auto">
          <a:xfrm>
            <a:off x="6927839" y="45136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92" name="矩形 100"/>
          <p:cNvSpPr>
            <a:spLocks noChangeArrowheads="1"/>
          </p:cNvSpPr>
          <p:nvPr/>
        </p:nvSpPr>
        <p:spPr bwMode="auto">
          <a:xfrm>
            <a:off x="7117100"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093" name="矩形 101"/>
          <p:cNvSpPr>
            <a:spLocks noChangeArrowheads="1"/>
          </p:cNvSpPr>
          <p:nvPr/>
        </p:nvSpPr>
        <p:spPr bwMode="auto">
          <a:xfrm>
            <a:off x="7228787" y="4546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094" name="矩形 102"/>
          <p:cNvSpPr>
            <a:spLocks noChangeArrowheads="1"/>
          </p:cNvSpPr>
          <p:nvPr/>
        </p:nvSpPr>
        <p:spPr bwMode="auto">
          <a:xfrm>
            <a:off x="7233287"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4095" name="矩形 103"/>
          <p:cNvSpPr>
            <a:spLocks noChangeArrowheads="1"/>
          </p:cNvSpPr>
          <p:nvPr/>
        </p:nvSpPr>
        <p:spPr bwMode="auto">
          <a:xfrm>
            <a:off x="7230287"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4096" name="文本框 104"/>
          <p:cNvSpPr txBox="1">
            <a:spLocks noChangeArrowheads="1"/>
          </p:cNvSpPr>
          <p:nvPr/>
        </p:nvSpPr>
        <p:spPr bwMode="auto">
          <a:xfrm>
            <a:off x="7338850" y="3889602"/>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97" name="矩形 105"/>
          <p:cNvSpPr>
            <a:spLocks noChangeArrowheads="1"/>
          </p:cNvSpPr>
          <p:nvPr/>
        </p:nvSpPr>
        <p:spPr bwMode="auto">
          <a:xfrm>
            <a:off x="7228787" y="483612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098" name="文本框 106"/>
          <p:cNvSpPr txBox="1">
            <a:spLocks noChangeArrowheads="1"/>
          </p:cNvSpPr>
          <p:nvPr/>
        </p:nvSpPr>
        <p:spPr bwMode="auto">
          <a:xfrm>
            <a:off x="7367350" y="45121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099" name="矩形 107"/>
          <p:cNvSpPr>
            <a:spLocks noChangeArrowheads="1"/>
          </p:cNvSpPr>
          <p:nvPr/>
        </p:nvSpPr>
        <p:spPr bwMode="auto">
          <a:xfrm>
            <a:off x="7575362"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100" name="矩形 108"/>
          <p:cNvSpPr>
            <a:spLocks noChangeArrowheads="1"/>
          </p:cNvSpPr>
          <p:nvPr/>
        </p:nvSpPr>
        <p:spPr bwMode="auto">
          <a:xfrm>
            <a:off x="7689300" y="4537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101" name="矩形 109"/>
          <p:cNvSpPr>
            <a:spLocks noChangeArrowheads="1"/>
          </p:cNvSpPr>
          <p:nvPr/>
        </p:nvSpPr>
        <p:spPr bwMode="auto">
          <a:xfrm>
            <a:off x="7690799"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102" name="矩形 110"/>
          <p:cNvSpPr>
            <a:spLocks noChangeArrowheads="1"/>
          </p:cNvSpPr>
          <p:nvPr/>
        </p:nvSpPr>
        <p:spPr bwMode="auto">
          <a:xfrm>
            <a:off x="7688550"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4103" name="文本框 111"/>
          <p:cNvSpPr txBox="1">
            <a:spLocks noChangeArrowheads="1"/>
          </p:cNvSpPr>
          <p:nvPr/>
        </p:nvSpPr>
        <p:spPr bwMode="auto">
          <a:xfrm>
            <a:off x="7805362" y="4191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04" name="矩形 112"/>
          <p:cNvSpPr>
            <a:spLocks noChangeArrowheads="1"/>
          </p:cNvSpPr>
          <p:nvPr/>
        </p:nvSpPr>
        <p:spPr bwMode="auto">
          <a:xfrm>
            <a:off x="7689300" y="482712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105" name="文本框 113"/>
          <p:cNvSpPr txBox="1">
            <a:spLocks noChangeArrowheads="1"/>
          </p:cNvSpPr>
          <p:nvPr/>
        </p:nvSpPr>
        <p:spPr bwMode="auto">
          <a:xfrm>
            <a:off x="7820363" y="45061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06" name="矩形 114"/>
          <p:cNvSpPr>
            <a:spLocks noChangeArrowheads="1"/>
          </p:cNvSpPr>
          <p:nvPr/>
        </p:nvSpPr>
        <p:spPr bwMode="auto">
          <a:xfrm>
            <a:off x="8491886"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107" name="矩形 115"/>
          <p:cNvSpPr>
            <a:spLocks noChangeArrowheads="1"/>
          </p:cNvSpPr>
          <p:nvPr/>
        </p:nvSpPr>
        <p:spPr bwMode="auto">
          <a:xfrm>
            <a:off x="8166313" y="4545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4108" name="矩形 116"/>
          <p:cNvSpPr>
            <a:spLocks noChangeArrowheads="1"/>
          </p:cNvSpPr>
          <p:nvPr/>
        </p:nvSpPr>
        <p:spPr bwMode="auto">
          <a:xfrm>
            <a:off x="8147562"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109" name="矩形 117"/>
          <p:cNvSpPr>
            <a:spLocks noChangeArrowheads="1"/>
          </p:cNvSpPr>
          <p:nvPr/>
        </p:nvSpPr>
        <p:spPr bwMode="auto">
          <a:xfrm>
            <a:off x="8146812"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4110" name="文本框 118"/>
          <p:cNvSpPr txBox="1">
            <a:spLocks noChangeArrowheads="1"/>
          </p:cNvSpPr>
          <p:nvPr/>
        </p:nvSpPr>
        <p:spPr bwMode="auto">
          <a:xfrm>
            <a:off x="8243374" y="419561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11" name="矩形 119"/>
          <p:cNvSpPr>
            <a:spLocks noChangeArrowheads="1"/>
          </p:cNvSpPr>
          <p:nvPr/>
        </p:nvSpPr>
        <p:spPr bwMode="auto">
          <a:xfrm>
            <a:off x="8166313" y="4834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112" name="文本框 120"/>
          <p:cNvSpPr txBox="1">
            <a:spLocks noChangeArrowheads="1"/>
          </p:cNvSpPr>
          <p:nvPr/>
        </p:nvSpPr>
        <p:spPr bwMode="auto">
          <a:xfrm>
            <a:off x="8282375" y="479262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13" name="矩形 122"/>
          <p:cNvSpPr>
            <a:spLocks noChangeArrowheads="1"/>
          </p:cNvSpPr>
          <p:nvPr/>
        </p:nvSpPr>
        <p:spPr bwMode="auto">
          <a:xfrm>
            <a:off x="8620824" y="45496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4114" name="矩形 123"/>
          <p:cNvSpPr>
            <a:spLocks noChangeArrowheads="1"/>
          </p:cNvSpPr>
          <p:nvPr/>
        </p:nvSpPr>
        <p:spPr bwMode="auto">
          <a:xfrm>
            <a:off x="8604324"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115" name="矩形 124"/>
          <p:cNvSpPr>
            <a:spLocks noChangeArrowheads="1"/>
          </p:cNvSpPr>
          <p:nvPr/>
        </p:nvSpPr>
        <p:spPr bwMode="auto">
          <a:xfrm>
            <a:off x="8604324"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4116" name="文本框 125"/>
          <p:cNvSpPr txBox="1">
            <a:spLocks noChangeArrowheads="1"/>
          </p:cNvSpPr>
          <p:nvPr/>
        </p:nvSpPr>
        <p:spPr bwMode="auto">
          <a:xfrm>
            <a:off x="8732387" y="4197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17" name="矩形 126"/>
          <p:cNvSpPr>
            <a:spLocks noChangeArrowheads="1"/>
          </p:cNvSpPr>
          <p:nvPr/>
        </p:nvSpPr>
        <p:spPr bwMode="auto">
          <a:xfrm>
            <a:off x="8620824" y="4839128"/>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118" name="文本框 127"/>
          <p:cNvSpPr txBox="1">
            <a:spLocks noChangeArrowheads="1"/>
          </p:cNvSpPr>
          <p:nvPr/>
        </p:nvSpPr>
        <p:spPr bwMode="auto">
          <a:xfrm>
            <a:off x="8736888" y="478512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19" name="矩形 128"/>
          <p:cNvSpPr>
            <a:spLocks noChangeArrowheads="1"/>
          </p:cNvSpPr>
          <p:nvPr/>
        </p:nvSpPr>
        <p:spPr bwMode="auto">
          <a:xfrm>
            <a:off x="8950149" y="5146637"/>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4120" name="矩形 129"/>
          <p:cNvSpPr>
            <a:spLocks noChangeArrowheads="1"/>
          </p:cNvSpPr>
          <p:nvPr/>
        </p:nvSpPr>
        <p:spPr bwMode="auto">
          <a:xfrm>
            <a:off x="9061836" y="4560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4121" name="矩形 130"/>
          <p:cNvSpPr>
            <a:spLocks noChangeArrowheads="1"/>
          </p:cNvSpPr>
          <p:nvPr/>
        </p:nvSpPr>
        <p:spPr bwMode="auto">
          <a:xfrm>
            <a:off x="9061836" y="3960105"/>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4122" name="矩形 131"/>
          <p:cNvSpPr>
            <a:spLocks noChangeArrowheads="1"/>
          </p:cNvSpPr>
          <p:nvPr/>
        </p:nvSpPr>
        <p:spPr bwMode="auto">
          <a:xfrm>
            <a:off x="9061836" y="425111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4123" name="文本框 132"/>
          <p:cNvSpPr txBox="1">
            <a:spLocks noChangeArrowheads="1"/>
          </p:cNvSpPr>
          <p:nvPr/>
        </p:nvSpPr>
        <p:spPr bwMode="auto">
          <a:xfrm>
            <a:off x="9168900" y="418811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24" name="矩形 133"/>
          <p:cNvSpPr>
            <a:spLocks noChangeArrowheads="1"/>
          </p:cNvSpPr>
          <p:nvPr/>
        </p:nvSpPr>
        <p:spPr bwMode="auto">
          <a:xfrm>
            <a:off x="9061836" y="484962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4125" name="文本框 134"/>
          <p:cNvSpPr txBox="1">
            <a:spLocks noChangeArrowheads="1"/>
          </p:cNvSpPr>
          <p:nvPr/>
        </p:nvSpPr>
        <p:spPr bwMode="auto">
          <a:xfrm>
            <a:off x="9186900" y="45031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26" name="矩形 136"/>
          <p:cNvSpPr>
            <a:spLocks noChangeArrowheads="1"/>
          </p:cNvSpPr>
          <p:nvPr/>
        </p:nvSpPr>
        <p:spPr bwMode="auto">
          <a:xfrm>
            <a:off x="4959226" y="455412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127" name="文本框 137"/>
          <p:cNvSpPr txBox="1">
            <a:spLocks noChangeArrowheads="1"/>
          </p:cNvSpPr>
          <p:nvPr/>
        </p:nvSpPr>
        <p:spPr bwMode="auto">
          <a:xfrm>
            <a:off x="4611776" y="45016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28" name="矩形 57"/>
          <p:cNvSpPr>
            <a:spLocks noChangeArrowheads="1"/>
          </p:cNvSpPr>
          <p:nvPr/>
        </p:nvSpPr>
        <p:spPr bwMode="auto">
          <a:xfrm>
            <a:off x="4964846" y="4548121"/>
            <a:ext cx="307508" cy="295915"/>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dirty="0">
                <a:latin typeface="Times New Roman" panose="02020603050405020304" pitchFamily="18" charset="0"/>
                <a:ea typeface="宋体" panose="02010600030101010101" pitchFamily="2" charset="-122"/>
              </a:rPr>
              <a:t>7</a:t>
            </a:r>
            <a:endParaRPr lang="zh-CN" altLang="en-US" sz="1325" dirty="0">
              <a:latin typeface="Times New Roman" panose="02020603050405020304" pitchFamily="18" charset="0"/>
              <a:ea typeface="宋体" panose="02010600030101010101" pitchFamily="2" charset="-122"/>
            </a:endParaRPr>
          </a:p>
        </p:txBody>
      </p:sp>
      <p:sp>
        <p:nvSpPr>
          <p:cNvPr id="294129" name="矩形 138"/>
          <p:cNvSpPr>
            <a:spLocks noChangeArrowheads="1"/>
          </p:cNvSpPr>
          <p:nvPr/>
        </p:nvSpPr>
        <p:spPr bwMode="auto">
          <a:xfrm>
            <a:off x="5403797" y="4263112"/>
            <a:ext cx="318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4130" name="文本框 139"/>
          <p:cNvSpPr txBox="1">
            <a:spLocks noChangeArrowheads="1"/>
          </p:cNvSpPr>
          <p:nvPr/>
        </p:nvSpPr>
        <p:spPr bwMode="auto">
          <a:xfrm>
            <a:off x="5499800" y="3903102"/>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31" name="矩形 140"/>
          <p:cNvSpPr>
            <a:spLocks noChangeArrowheads="1"/>
          </p:cNvSpPr>
          <p:nvPr/>
        </p:nvSpPr>
        <p:spPr bwMode="auto">
          <a:xfrm>
            <a:off x="9038396" y="4555621"/>
            <a:ext cx="339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4132" name="矩形 141"/>
          <p:cNvSpPr>
            <a:spLocks noChangeArrowheads="1"/>
          </p:cNvSpPr>
          <p:nvPr/>
        </p:nvSpPr>
        <p:spPr bwMode="auto">
          <a:xfrm>
            <a:off x="6338322" y="4861629"/>
            <a:ext cx="292022" cy="275588"/>
          </a:xfrm>
          <a:prstGeom prst="rect">
            <a:avLst/>
          </a:prstGeom>
          <a:solidFill>
            <a:srgbClr val="FDF0E8"/>
          </a:solidFill>
          <a:ln>
            <a:noFill/>
          </a:ln>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2</a:t>
            </a:r>
            <a:endParaRPr lang="zh-CN" altLang="en-US" sz="1325" dirty="0">
              <a:latin typeface="Times New Roman" panose="02020603050405020304" pitchFamily="18" charset="0"/>
              <a:ea typeface="宋体" panose="02010600030101010101" pitchFamily="2" charset="-122"/>
            </a:endParaRPr>
          </a:p>
        </p:txBody>
      </p:sp>
      <p:sp>
        <p:nvSpPr>
          <p:cNvPr id="294133" name="文本框 142"/>
          <p:cNvSpPr txBox="1">
            <a:spLocks noChangeArrowheads="1"/>
          </p:cNvSpPr>
          <p:nvPr/>
        </p:nvSpPr>
        <p:spPr bwMode="auto">
          <a:xfrm>
            <a:off x="6453826" y="45106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34" name="矩形 143"/>
          <p:cNvSpPr>
            <a:spLocks noChangeArrowheads="1"/>
          </p:cNvSpPr>
          <p:nvPr/>
        </p:nvSpPr>
        <p:spPr bwMode="auto">
          <a:xfrm>
            <a:off x="6779335" y="4258613"/>
            <a:ext cx="297008"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5</a:t>
            </a:r>
            <a:endParaRPr lang="zh-CN" altLang="en-US" sz="1325" dirty="0">
              <a:latin typeface="Times New Roman" panose="02020603050405020304" pitchFamily="18" charset="0"/>
              <a:ea typeface="宋体" panose="02010600030101010101" pitchFamily="2" charset="-122"/>
            </a:endParaRPr>
          </a:p>
        </p:txBody>
      </p:sp>
      <p:sp>
        <p:nvSpPr>
          <p:cNvPr id="294135" name="矩形 145"/>
          <p:cNvSpPr>
            <a:spLocks noChangeArrowheads="1"/>
          </p:cNvSpPr>
          <p:nvPr/>
        </p:nvSpPr>
        <p:spPr bwMode="auto">
          <a:xfrm>
            <a:off x="7227847" y="3972105"/>
            <a:ext cx="3150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4</a:t>
            </a:r>
            <a:endParaRPr lang="zh-CN" altLang="en-US" sz="1325" dirty="0">
              <a:latin typeface="Times New Roman" panose="02020603050405020304" pitchFamily="18" charset="0"/>
              <a:ea typeface="宋体" panose="02010600030101010101" pitchFamily="2" charset="-122"/>
            </a:endParaRPr>
          </a:p>
        </p:txBody>
      </p:sp>
      <p:sp>
        <p:nvSpPr>
          <p:cNvPr id="294136" name="文本框 146"/>
          <p:cNvSpPr txBox="1">
            <a:spLocks noChangeArrowheads="1"/>
          </p:cNvSpPr>
          <p:nvPr/>
        </p:nvSpPr>
        <p:spPr bwMode="auto">
          <a:xfrm>
            <a:off x="7358350" y="419561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37" name="矩形 147"/>
          <p:cNvSpPr>
            <a:spLocks noChangeArrowheads="1"/>
          </p:cNvSpPr>
          <p:nvPr/>
        </p:nvSpPr>
        <p:spPr bwMode="auto">
          <a:xfrm>
            <a:off x="7665859" y="4552621"/>
            <a:ext cx="357010"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6</a:t>
            </a:r>
            <a:endParaRPr lang="zh-CN" altLang="en-US" sz="1325" dirty="0">
              <a:latin typeface="Times New Roman" panose="02020603050405020304" pitchFamily="18" charset="0"/>
              <a:ea typeface="宋体" panose="02010600030101010101" pitchFamily="2" charset="-122"/>
            </a:endParaRPr>
          </a:p>
        </p:txBody>
      </p:sp>
      <p:sp>
        <p:nvSpPr>
          <p:cNvPr id="294138" name="文本框 148"/>
          <p:cNvSpPr txBox="1">
            <a:spLocks noChangeArrowheads="1"/>
          </p:cNvSpPr>
          <p:nvPr/>
        </p:nvSpPr>
        <p:spPr bwMode="auto">
          <a:xfrm>
            <a:off x="7803863" y="480162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39" name="矩形 149"/>
          <p:cNvSpPr>
            <a:spLocks noChangeArrowheads="1"/>
          </p:cNvSpPr>
          <p:nvPr/>
        </p:nvSpPr>
        <p:spPr bwMode="auto">
          <a:xfrm>
            <a:off x="8595884" y="4857128"/>
            <a:ext cx="343509" cy="275588"/>
          </a:xfrm>
          <a:prstGeom prst="rect">
            <a:avLst/>
          </a:prstGeom>
          <a:solidFill>
            <a:srgbClr val="FDF0E8"/>
          </a:solidFill>
          <a:ln>
            <a:noFill/>
          </a:ln>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dirty="0">
                <a:latin typeface="Times New Roman" panose="02020603050405020304" pitchFamily="18" charset="0"/>
                <a:ea typeface="宋体" panose="02010600030101010101" pitchFamily="2" charset="-122"/>
              </a:rPr>
              <a:t>7</a:t>
            </a:r>
            <a:endParaRPr lang="zh-CN" altLang="en-US" sz="1325" dirty="0">
              <a:latin typeface="Times New Roman" panose="02020603050405020304" pitchFamily="18" charset="0"/>
              <a:ea typeface="宋体" panose="02010600030101010101" pitchFamily="2" charset="-122"/>
            </a:endParaRPr>
          </a:p>
        </p:txBody>
      </p:sp>
      <p:sp>
        <p:nvSpPr>
          <p:cNvPr id="294140" name="文本框 154"/>
          <p:cNvSpPr txBox="1">
            <a:spLocks noChangeArrowheads="1"/>
          </p:cNvSpPr>
          <p:nvPr/>
        </p:nvSpPr>
        <p:spPr bwMode="auto">
          <a:xfrm>
            <a:off x="6876838" y="3903102"/>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41" name="文本框 155"/>
          <p:cNvSpPr txBox="1">
            <a:spLocks noChangeArrowheads="1"/>
          </p:cNvSpPr>
          <p:nvPr/>
        </p:nvSpPr>
        <p:spPr bwMode="auto">
          <a:xfrm>
            <a:off x="8744388" y="448661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42" name="文本框 156"/>
          <p:cNvSpPr txBox="1">
            <a:spLocks noChangeArrowheads="1"/>
          </p:cNvSpPr>
          <p:nvPr/>
        </p:nvSpPr>
        <p:spPr bwMode="auto">
          <a:xfrm>
            <a:off x="9195900" y="478962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4143" name="等腰三角形 2"/>
          <p:cNvSpPr>
            <a:spLocks noChangeArrowheads="1"/>
          </p:cNvSpPr>
          <p:nvPr/>
        </p:nvSpPr>
        <p:spPr bwMode="auto">
          <a:xfrm rot="10800000">
            <a:off x="4941785" y="3102082"/>
            <a:ext cx="322508"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4" name="等腰三角形 121"/>
          <p:cNvSpPr>
            <a:spLocks noChangeArrowheads="1"/>
          </p:cNvSpPr>
          <p:nvPr/>
        </p:nvSpPr>
        <p:spPr bwMode="auto">
          <a:xfrm rot="10800000">
            <a:off x="5409798" y="3102082"/>
            <a:ext cx="322508"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5" name="等腰三角形 135"/>
          <p:cNvSpPr>
            <a:spLocks noChangeArrowheads="1"/>
          </p:cNvSpPr>
          <p:nvPr/>
        </p:nvSpPr>
        <p:spPr bwMode="auto">
          <a:xfrm rot="10800000">
            <a:off x="6302322" y="3102082"/>
            <a:ext cx="3210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6" name="等腰三角形 144"/>
          <p:cNvSpPr>
            <a:spLocks noChangeArrowheads="1"/>
          </p:cNvSpPr>
          <p:nvPr/>
        </p:nvSpPr>
        <p:spPr bwMode="auto">
          <a:xfrm rot="10800000">
            <a:off x="6783835" y="3102082"/>
            <a:ext cx="322508"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7" name="等腰三角形 150"/>
          <p:cNvSpPr>
            <a:spLocks noChangeArrowheads="1"/>
          </p:cNvSpPr>
          <p:nvPr/>
        </p:nvSpPr>
        <p:spPr bwMode="auto">
          <a:xfrm rot="10800000">
            <a:off x="7233847" y="3102082"/>
            <a:ext cx="322508"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8" name="等腰三角形 151"/>
          <p:cNvSpPr>
            <a:spLocks noChangeArrowheads="1"/>
          </p:cNvSpPr>
          <p:nvPr/>
        </p:nvSpPr>
        <p:spPr bwMode="auto">
          <a:xfrm rot="10800000">
            <a:off x="7701860" y="3102082"/>
            <a:ext cx="3210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49" name="等腰三角形 152"/>
          <p:cNvSpPr>
            <a:spLocks noChangeArrowheads="1"/>
          </p:cNvSpPr>
          <p:nvPr/>
        </p:nvSpPr>
        <p:spPr bwMode="auto">
          <a:xfrm rot="10800000">
            <a:off x="8577884" y="3102082"/>
            <a:ext cx="3210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50" name="等腰三角形 153"/>
          <p:cNvSpPr>
            <a:spLocks noChangeArrowheads="1"/>
          </p:cNvSpPr>
          <p:nvPr/>
        </p:nvSpPr>
        <p:spPr bwMode="auto">
          <a:xfrm rot="10800000">
            <a:off x="9044396" y="3102082"/>
            <a:ext cx="3225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4151" name="文本框 6"/>
          <p:cNvSpPr txBox="1">
            <a:spLocks noChangeArrowheads="1"/>
          </p:cNvSpPr>
          <p:nvPr/>
        </p:nvSpPr>
        <p:spPr bwMode="auto">
          <a:xfrm>
            <a:off x="2968532" y="5682569"/>
            <a:ext cx="47083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C00000"/>
                </a:solidFill>
                <a:latin typeface="微软雅黑" panose="020B0503020204020204" pitchFamily="34" charset="-122"/>
                <a:ea typeface="微软雅黑" panose="020B0503020204020204" pitchFamily="34" charset="-122"/>
              </a:rPr>
              <a:t>第</a:t>
            </a:r>
            <a:r>
              <a:rPr lang="en-US" altLang="zh-CN" sz="2000" b="0" dirty="0">
                <a:solidFill>
                  <a:srgbClr val="C00000"/>
                </a:solidFill>
                <a:latin typeface="微软雅黑" panose="020B0503020204020204" pitchFamily="34" charset="-122"/>
                <a:ea typeface="微软雅黑" panose="020B0503020204020204" pitchFamily="34" charset="-122"/>
              </a:rPr>
              <a:t>6</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7</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9</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10</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11</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12</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14</a:t>
            </a:r>
            <a:r>
              <a:rPr lang="zh-CN" altLang="en-US" sz="2000" b="0" dirty="0">
                <a:solidFill>
                  <a:srgbClr val="C00000"/>
                </a:solidFill>
                <a:latin typeface="微软雅黑" panose="020B0503020204020204" pitchFamily="34" charset="-122"/>
                <a:ea typeface="微软雅黑" panose="020B0503020204020204" pitchFamily="34" charset="-122"/>
              </a:rPr>
              <a:t>，</a:t>
            </a:r>
            <a:r>
              <a:rPr lang="en-US" altLang="zh-CN" sz="2000" b="0" dirty="0">
                <a:solidFill>
                  <a:srgbClr val="C00000"/>
                </a:solidFill>
                <a:latin typeface="微软雅黑" panose="020B0503020204020204" pitchFamily="34" charset="-122"/>
                <a:ea typeface="微软雅黑" panose="020B0503020204020204" pitchFamily="34" charset="-122"/>
              </a:rPr>
              <a:t>15</a:t>
            </a:r>
            <a:r>
              <a:rPr lang="zh-CN" altLang="en-US" sz="2000" b="0" dirty="0">
                <a:solidFill>
                  <a:srgbClr val="C00000"/>
                </a:solidFill>
                <a:latin typeface="微软雅黑" panose="020B0503020204020204" pitchFamily="34" charset="-122"/>
                <a:ea typeface="微软雅黑" panose="020B0503020204020204" pitchFamily="34" charset="-122"/>
              </a:rPr>
              <a:t>时刻</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64943" y="1488165"/>
            <a:ext cx="864946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4.</a:t>
            </a:r>
            <a:r>
              <a:rPr lang="zh-CN" altLang="en-US" sz="2000" dirty="0">
                <a:latin typeface="微软雅黑" panose="020B0503020204020204" pitchFamily="34" charset="-122"/>
                <a:ea typeface="微软雅黑" panose="020B0503020204020204" pitchFamily="34" charset="-122"/>
              </a:rPr>
              <a:t>对于问题</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，指出发生块失效又发生块争用的时刻。</a:t>
            </a:r>
            <a:endParaRPr lang="en-US" altLang="zh-CN" sz="2000" dirty="0">
              <a:latin typeface="微软雅黑" panose="020B0503020204020204" pitchFamily="34" charset="-122"/>
              <a:ea typeface="微软雅黑" panose="020B0503020204020204" pitchFamily="34" charset="-122"/>
            </a:endParaRPr>
          </a:p>
        </p:txBody>
      </p:sp>
      <p:sp>
        <p:nvSpPr>
          <p:cNvPr id="3"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cxnSp>
        <p:nvCxnSpPr>
          <p:cNvPr id="4" name="直接连接符 3"/>
          <p:cNvCxnSpPr/>
          <p:nvPr>
            <p:custDataLst>
              <p:tags r:id="rId1"/>
            </p:custDataLst>
          </p:nvPr>
        </p:nvCxnSpPr>
        <p:spPr>
          <a:xfrm>
            <a:off x="432010" y="886022"/>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4"/>
          <p:cNvSpPr txBox="1"/>
          <p:nvPr>
            <p:custDataLst>
              <p:tags r:id="rId2"/>
            </p:custDataLst>
          </p:nvPr>
        </p:nvSpPr>
        <p:spPr>
          <a:xfrm>
            <a:off x="886365" y="288046"/>
            <a:ext cx="5343944"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3" name="矩形 12"/>
          <p:cNvSpPr/>
          <p:nvPr>
            <p:custDataLst>
              <p:tags r:id="rId3"/>
            </p:custDataLst>
          </p:nvPr>
        </p:nvSpPr>
        <p:spPr>
          <a:xfrm>
            <a:off x="488420" y="1007310"/>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27534" y="302204"/>
            <a:ext cx="7416200" cy="576016"/>
          </a:xfrm>
        </p:spPr>
        <p:txBody>
          <a:bodyPr>
            <a:normAutofit/>
          </a:bodyPr>
          <a:lstStyle/>
          <a:p>
            <a:r>
              <a:rPr lang="en-US" altLang="zh-CN" sz="3400" b="1" dirty="0">
                <a:latin typeface="微软雅黑" panose="020B0503020204020204" pitchFamily="34" charset="-122"/>
                <a:ea typeface="微软雅黑" panose="020B0503020204020204" pitchFamily="34" charset="-122"/>
              </a:rPr>
              <a:t>4.1.2 </a:t>
            </a:r>
            <a:r>
              <a:rPr lang="zh-CN" altLang="en-US" sz="3400" b="1" dirty="0">
                <a:latin typeface="微软雅黑" panose="020B0503020204020204" pitchFamily="34" charset="-122"/>
                <a:ea typeface="微软雅黑" panose="020B0503020204020204" pitchFamily="34" charset="-122"/>
              </a:rPr>
              <a:t>存储体系的构成依据</a:t>
            </a:r>
            <a:endParaRPr lang="zh-CN" altLang="en-US" sz="3400" b="1" dirty="0">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1"/>
          </p:nvPr>
        </p:nvSpPr>
        <p:spPr>
          <a:xfrm>
            <a:off x="1151733" y="1223864"/>
            <a:ext cx="9289032" cy="4680520"/>
          </a:xfrm>
        </p:spPr>
        <p:txBody>
          <a:bodyPr>
            <a:normAutofit/>
          </a:bodyPr>
          <a:lstStyle/>
          <a:p>
            <a:pPr>
              <a:spcBef>
                <a:spcPts val="1700"/>
              </a:spcBef>
              <a:buClr>
                <a:schemeClr val="tx1"/>
              </a:buClr>
              <a:buSzPct val="70000"/>
              <a:buFont typeface="Wingdings" panose="05000000000000000000" pitchFamily="2" charset="2"/>
              <a:buChar char="l"/>
              <a:defRPr/>
            </a:pPr>
            <a:r>
              <a:rPr lang="zh-CN" altLang="en-US" sz="2400" b="1" dirty="0">
                <a:latin typeface="微软雅黑" panose="020B0503020204020204" pitchFamily="34" charset="-122"/>
                <a:ea typeface="微软雅黑" panose="020B0503020204020204" pitchFamily="34" charset="-122"/>
              </a:rPr>
              <a:t>预知的准确性是存储层次设计的好坏的主要标志</a:t>
            </a:r>
            <a:endParaRPr lang="zh-CN" altLang="en-US" sz="2400" b="1"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defRPr/>
            </a:pPr>
            <a:r>
              <a:rPr lang="zh-CN" altLang="en-US" sz="2000" dirty="0">
                <a:solidFill>
                  <a:srgbClr val="1F3743"/>
                </a:solidFill>
                <a:latin typeface="微软雅黑" panose="020B0503020204020204" pitchFamily="34" charset="-122"/>
                <a:ea typeface="微软雅黑" panose="020B0503020204020204" pitchFamily="34" charset="-122"/>
              </a:rPr>
              <a:t>取决于所用</a:t>
            </a:r>
            <a:r>
              <a:rPr lang="zh-CN" altLang="en-US" sz="2000" dirty="0">
                <a:solidFill>
                  <a:srgbClr val="FF0000"/>
                </a:solidFill>
                <a:latin typeface="微软雅黑" panose="020B0503020204020204" pitchFamily="34" charset="-122"/>
                <a:ea typeface="微软雅黑" panose="020B0503020204020204" pitchFamily="34" charset="-122"/>
              </a:rPr>
              <a:t>替换算法、地址映像变换</a:t>
            </a:r>
            <a:r>
              <a:rPr lang="zh-CN" altLang="en-US" sz="2000" dirty="0">
                <a:solidFill>
                  <a:srgbClr val="1F3743"/>
                </a:solidFill>
                <a:latin typeface="微软雅黑" panose="020B0503020204020204" pitchFamily="34" charset="-122"/>
                <a:ea typeface="微软雅黑" panose="020B0503020204020204" pitchFamily="34" charset="-122"/>
              </a:rPr>
              <a:t>的方式</a:t>
            </a:r>
            <a:endParaRPr lang="zh-CN" altLang="en-US" sz="2000" dirty="0">
              <a:solidFill>
                <a:srgbClr val="1F3743"/>
              </a:solidFill>
              <a:latin typeface="微软雅黑" panose="020B0503020204020204" pitchFamily="34" charset="-122"/>
              <a:ea typeface="微软雅黑" panose="020B0503020204020204" pitchFamily="34" charset="-122"/>
            </a:endParaRPr>
          </a:p>
          <a:p>
            <a:pPr>
              <a:spcBef>
                <a:spcPts val="1700"/>
              </a:spcBef>
              <a:buClr>
                <a:schemeClr val="tx1"/>
              </a:buClr>
              <a:buSzPct val="70000"/>
              <a:buFont typeface="Wingdings" panose="05000000000000000000" pitchFamily="2" charset="2"/>
              <a:buChar char="l"/>
              <a:defRPr/>
            </a:pPr>
            <a:r>
              <a:rPr lang="en-US" altLang="zh-CN" sz="2380" b="1" dirty="0">
                <a:solidFill>
                  <a:srgbClr val="333399"/>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虚拟存储器</a:t>
            </a:r>
            <a:endParaRPr lang="en-US" altLang="zh-CN" sz="2400" b="1" dirty="0">
              <a:latin typeface="微软雅黑" panose="020B0503020204020204" pitchFamily="34" charset="-122"/>
              <a:ea typeface="微软雅黑" panose="020B0503020204020204" pitchFamily="34" charset="-122"/>
            </a:endParaRPr>
          </a:p>
          <a:p>
            <a:pPr lvl="1">
              <a:lnSpc>
                <a:spcPct val="150000"/>
              </a:lnSpc>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rPr>
              <a:t>如果访问的信息不在</a:t>
            </a:r>
            <a:r>
              <a:rPr lang="en-US" altLang="zh-CN" sz="2000" dirty="0">
                <a:solidFill>
                  <a:srgbClr val="000000"/>
                </a:solidFill>
                <a:latin typeface="微软雅黑" panose="020B0503020204020204" pitchFamily="34" charset="-122"/>
                <a:ea typeface="微软雅黑" panose="020B0503020204020204" pitchFamily="34" charset="-122"/>
              </a:rPr>
              <a:t>M</a:t>
            </a:r>
            <a:r>
              <a:rPr lang="en-US" altLang="zh-CN" sz="2000" baseline="-25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中时，原来申请访问的程序就</a:t>
            </a:r>
            <a:r>
              <a:rPr lang="zh-CN" altLang="en-US" sz="2000" dirty="0">
                <a:solidFill>
                  <a:srgbClr val="FF0000"/>
                </a:solidFill>
                <a:latin typeface="微软雅黑" panose="020B0503020204020204" pitchFamily="34" charset="-122"/>
                <a:ea typeface="微软雅黑" panose="020B0503020204020204" pitchFamily="34" charset="-122"/>
              </a:rPr>
              <a:t>暂停执行或被挂起</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直到所需信息被调用到</a:t>
            </a:r>
            <a:r>
              <a:rPr lang="en-US" altLang="zh-CN" sz="2000" dirty="0">
                <a:solidFill>
                  <a:srgbClr val="000000"/>
                </a:solidFill>
                <a:latin typeface="微软雅黑" panose="020B0503020204020204" pitchFamily="34" charset="-122"/>
                <a:ea typeface="微软雅黑" panose="020B0503020204020204" pitchFamily="34" charset="-122"/>
              </a:rPr>
              <a:t>M</a:t>
            </a:r>
            <a:r>
              <a:rPr lang="en-US" altLang="zh-CN" sz="2000" baseline="-25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为止</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spcBef>
                <a:spcPts val="1700"/>
              </a:spcBef>
              <a:buClr>
                <a:schemeClr val="tx1"/>
              </a:buClr>
              <a:buSzPct val="70000"/>
              <a:buFont typeface="Wingdings" panose="05000000000000000000" pitchFamily="2" charset="2"/>
              <a:buChar char="l"/>
              <a:defRPr/>
            </a:pPr>
            <a:r>
              <a:rPr lang="en-US" altLang="zh-CN" sz="2400" b="1" dirty="0">
                <a:latin typeface="微软雅黑" panose="020B0503020204020204" pitchFamily="34" charset="-122"/>
                <a:ea typeface="微软雅黑" panose="020B0503020204020204" pitchFamily="34" charset="-122"/>
              </a:rPr>
              <a:t>(2) Cache</a:t>
            </a:r>
            <a:r>
              <a:rPr lang="zh-CN" altLang="en-US" sz="2400" b="1" dirty="0">
                <a:latin typeface="微软雅黑" panose="020B0503020204020204" pitchFamily="34" charset="-122"/>
                <a:ea typeface="微软雅黑" panose="020B0503020204020204" pitchFamily="34" charset="-122"/>
              </a:rPr>
              <a:t>存储器</a:t>
            </a:r>
            <a:endParaRPr lang="en-US" altLang="zh-CN" sz="2400" b="1"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rPr>
              <a:t>如果访问的信息不在</a:t>
            </a:r>
            <a:r>
              <a:rPr lang="en-US" altLang="zh-CN" sz="2000" dirty="0">
                <a:solidFill>
                  <a:srgbClr val="000000"/>
                </a:solidFill>
                <a:latin typeface="微软雅黑" panose="020B0503020204020204" pitchFamily="34" charset="-122"/>
                <a:ea typeface="微软雅黑" panose="020B0503020204020204" pitchFamily="34" charset="-122"/>
              </a:rPr>
              <a:t>Cache</a:t>
            </a:r>
            <a:r>
              <a:rPr lang="zh-CN" altLang="en-US" sz="2000" dirty="0">
                <a:solidFill>
                  <a:srgbClr val="000000"/>
                </a:solidFill>
                <a:latin typeface="微软雅黑" panose="020B0503020204020204" pitchFamily="34" charset="-122"/>
                <a:ea typeface="微软雅黑" panose="020B0503020204020204" pitchFamily="34" charset="-122"/>
              </a:rPr>
              <a:t>中时，程序</a:t>
            </a:r>
            <a:r>
              <a:rPr lang="zh-CN" altLang="en-US" sz="2000" dirty="0">
                <a:solidFill>
                  <a:srgbClr val="FF0000"/>
                </a:solidFill>
                <a:latin typeface="微软雅黑" panose="020B0503020204020204" pitchFamily="34" charset="-122"/>
                <a:ea typeface="微软雅黑" panose="020B0503020204020204" pitchFamily="34" charset="-122"/>
              </a:rPr>
              <a:t>暂停执行</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等待信息调入</a:t>
            </a:r>
            <a:r>
              <a:rPr lang="en-US" altLang="zh-CN" sz="2000" dirty="0">
                <a:solidFill>
                  <a:srgbClr val="000000"/>
                </a:solidFill>
                <a:latin typeface="微软雅黑" panose="020B0503020204020204" pitchFamily="34" charset="-122"/>
                <a:ea typeface="微软雅黑" panose="020B0503020204020204" pitchFamily="34" charset="-122"/>
              </a:rPr>
              <a:t>M</a:t>
            </a:r>
            <a:r>
              <a:rPr lang="en-US" altLang="zh-CN" sz="2000" baseline="-25000" dirty="0">
                <a:solidFill>
                  <a:srgbClr val="000000"/>
                </a:solidFill>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defRPr/>
            </a:pPr>
            <a:r>
              <a:rPr lang="zh-CN" altLang="en-US" sz="2000" dirty="0">
                <a:solidFill>
                  <a:srgbClr val="000000"/>
                </a:solidFill>
                <a:latin typeface="微软雅黑" panose="020B0503020204020204" pitchFamily="34" charset="-122"/>
                <a:ea typeface="微软雅黑" panose="020B0503020204020204" pitchFamily="34" charset="-122"/>
              </a:rPr>
              <a:t>同时为了缩短</a:t>
            </a:r>
            <a:r>
              <a:rPr lang="en-US" altLang="zh-CN" sz="2000" dirty="0">
                <a:solidFill>
                  <a:srgbClr val="000000"/>
                </a:solidFill>
                <a:latin typeface="微软雅黑" panose="020B0503020204020204" pitchFamily="34" charset="-122"/>
                <a:ea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rPr>
              <a:t>的空等时间，还让</a:t>
            </a:r>
            <a:r>
              <a:rPr lang="en-US" altLang="zh-CN" sz="2000" dirty="0">
                <a:solidFill>
                  <a:srgbClr val="000000"/>
                </a:solidFill>
                <a:latin typeface="微软雅黑" panose="020B0503020204020204" pitchFamily="34" charset="-122"/>
                <a:ea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rPr>
              <a:t>不只与</a:t>
            </a:r>
            <a:r>
              <a:rPr lang="en-US" altLang="zh-CN" sz="2000" dirty="0">
                <a:solidFill>
                  <a:srgbClr val="000000"/>
                </a:solidFill>
                <a:latin typeface="微软雅黑" panose="020B0503020204020204" pitchFamily="34" charset="-122"/>
                <a:ea typeface="微软雅黑" panose="020B0503020204020204" pitchFamily="34" charset="-122"/>
              </a:rPr>
              <a:t>Cache</a:t>
            </a:r>
            <a:r>
              <a:rPr lang="zh-CN" altLang="en-US" sz="2000" dirty="0">
                <a:solidFill>
                  <a:srgbClr val="000000"/>
                </a:solidFill>
                <a:latin typeface="微软雅黑" panose="020B0503020204020204" pitchFamily="34" charset="-122"/>
                <a:ea typeface="微软雅黑" panose="020B0503020204020204" pitchFamily="34" charset="-122"/>
              </a:rPr>
              <a:t>，也和主存有直接通路</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spcBef>
                <a:spcPts val="1700"/>
              </a:spcBef>
              <a:defRPr/>
            </a:pPr>
            <a:endParaRPr lang="zh-CN" altLang="en-US" b="1" dirty="0">
              <a:latin typeface="Times New Roman" panose="02020603050405020304" pitchFamily="18" charset="0"/>
              <a:ea typeface="宋体" panose="02010600030101010101" pitchFamily="2" charset="-122"/>
            </a:endParaRPr>
          </a:p>
        </p:txBody>
      </p:sp>
      <p:sp>
        <p:nvSpPr>
          <p:cNvPr id="2" name="文本框 1"/>
          <p:cNvSpPr txBox="1">
            <a:spLocks noChangeArrowheads="1"/>
          </p:cNvSpPr>
          <p:nvPr/>
        </p:nvSpPr>
        <p:spPr bwMode="auto">
          <a:xfrm>
            <a:off x="5525812" y="2206546"/>
            <a:ext cx="3688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只适用于多道程序</a:t>
            </a:r>
            <a:r>
              <a:rPr lang="en-US" altLang="zh-CN" sz="2000" b="0" dirty="0">
                <a:solidFill>
                  <a:srgbClr val="FF0000"/>
                </a:solidFill>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多用户</a:t>
            </a:r>
            <a:r>
              <a:rPr lang="en-US" altLang="zh-CN" sz="2000" b="0" dirty="0">
                <a:solidFill>
                  <a:srgbClr val="FF0000"/>
                </a:solidFill>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环境</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a:spLocks noChangeArrowheads="1"/>
          </p:cNvSpPr>
          <p:nvPr/>
        </p:nvSpPr>
        <p:spPr bwMode="auto">
          <a:xfrm>
            <a:off x="5616228" y="3960167"/>
            <a:ext cx="4458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适用于单用户，多道程序</a:t>
            </a:r>
            <a:r>
              <a:rPr lang="en-US" altLang="zh-CN" sz="2000" b="0" dirty="0">
                <a:solidFill>
                  <a:srgbClr val="FF0000"/>
                </a:solidFill>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多用户</a:t>
            </a:r>
            <a:r>
              <a:rPr lang="en-US" altLang="zh-CN" sz="2000" b="0" dirty="0">
                <a:solidFill>
                  <a:srgbClr val="FF0000"/>
                </a:solidFill>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环境</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32"/>
          <p:cNvGraphicFramePr>
            <a:graphicFrameLocks noGrp="1"/>
          </p:cNvGraphicFramePr>
          <p:nvPr>
            <p:ph sz="half" idx="4294967295"/>
          </p:nvPr>
        </p:nvGraphicFramePr>
        <p:xfrm>
          <a:off x="1575132" y="3184858"/>
          <a:ext cx="8457219" cy="2043057"/>
        </p:xfrm>
        <a:graphic>
          <a:graphicData uri="http://schemas.openxmlformats.org/drawingml/2006/table">
            <a:tbl>
              <a:tblPr/>
              <a:tblGrid>
                <a:gridCol w="1080180"/>
                <a:gridCol w="456285"/>
                <a:gridCol w="456285"/>
                <a:gridCol w="456285"/>
                <a:gridCol w="456285"/>
                <a:gridCol w="456285"/>
                <a:gridCol w="456285"/>
                <a:gridCol w="456285"/>
                <a:gridCol w="456285"/>
                <a:gridCol w="456285"/>
                <a:gridCol w="456285"/>
                <a:gridCol w="456285"/>
                <a:gridCol w="456285"/>
                <a:gridCol w="456285"/>
                <a:gridCol w="456285"/>
                <a:gridCol w="456285"/>
                <a:gridCol w="532764"/>
              </a:tblGrid>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组号</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主存块地址</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0</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1</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1500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2</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第</a:t>
                      </a:r>
                      <a:r>
                        <a:rPr kumimoji="0" lang="en-US" altLang="zh-CN"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r>
                        <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组</a:t>
                      </a:r>
                      <a:endParaRPr kumimoji="0" lang="zh-CN" altLang="en-US" sz="1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Cache 3</a:t>
                      </a:r>
                      <a:r>
                        <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块</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8800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命中情况</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398" marR="86398"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6083" name="矩形 9"/>
          <p:cNvSpPr>
            <a:spLocks noChangeArrowheads="1"/>
          </p:cNvSpPr>
          <p:nvPr/>
        </p:nvSpPr>
        <p:spPr bwMode="auto">
          <a:xfrm>
            <a:off x="5914196" y="4945905"/>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6084" name="矩形 14"/>
          <p:cNvSpPr>
            <a:spLocks noChangeArrowheads="1"/>
          </p:cNvSpPr>
          <p:nvPr/>
        </p:nvSpPr>
        <p:spPr bwMode="auto">
          <a:xfrm>
            <a:off x="8204758" y="4945905"/>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6085" name="矩形 33"/>
          <p:cNvSpPr>
            <a:spLocks noChangeArrowheads="1"/>
          </p:cNvSpPr>
          <p:nvPr/>
        </p:nvSpPr>
        <p:spPr bwMode="auto">
          <a:xfrm>
            <a:off x="3060427"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6086" name="矩形 34"/>
          <p:cNvSpPr>
            <a:spLocks noChangeArrowheads="1"/>
          </p:cNvSpPr>
          <p:nvPr/>
        </p:nvSpPr>
        <p:spPr bwMode="auto">
          <a:xfrm>
            <a:off x="3518689"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6087" name="矩形 38"/>
          <p:cNvSpPr>
            <a:spLocks noChangeArrowheads="1"/>
          </p:cNvSpPr>
          <p:nvPr/>
        </p:nvSpPr>
        <p:spPr bwMode="auto">
          <a:xfrm>
            <a:off x="2729603"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088" name="矩形 39"/>
          <p:cNvSpPr>
            <a:spLocks noChangeArrowheads="1"/>
          </p:cNvSpPr>
          <p:nvPr/>
        </p:nvSpPr>
        <p:spPr bwMode="auto">
          <a:xfrm>
            <a:off x="2602165"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6089" name="矩形 40"/>
          <p:cNvSpPr>
            <a:spLocks noChangeArrowheads="1"/>
          </p:cNvSpPr>
          <p:nvPr/>
        </p:nvSpPr>
        <p:spPr bwMode="auto">
          <a:xfrm>
            <a:off x="3182615" y="4365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090" name="矩形 41"/>
          <p:cNvSpPr>
            <a:spLocks noChangeArrowheads="1"/>
          </p:cNvSpPr>
          <p:nvPr/>
        </p:nvSpPr>
        <p:spPr bwMode="auto">
          <a:xfrm>
            <a:off x="3182615"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091" name="矩形 42"/>
          <p:cNvSpPr>
            <a:spLocks noChangeArrowheads="1"/>
          </p:cNvSpPr>
          <p:nvPr/>
        </p:nvSpPr>
        <p:spPr bwMode="auto">
          <a:xfrm>
            <a:off x="3635627" y="4365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092" name="矩形 43"/>
          <p:cNvSpPr>
            <a:spLocks noChangeArrowheads="1"/>
          </p:cNvSpPr>
          <p:nvPr/>
        </p:nvSpPr>
        <p:spPr bwMode="auto">
          <a:xfrm>
            <a:off x="3635627"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093" name="矩形 44"/>
          <p:cNvSpPr>
            <a:spLocks noChangeArrowheads="1"/>
          </p:cNvSpPr>
          <p:nvPr/>
        </p:nvSpPr>
        <p:spPr bwMode="auto">
          <a:xfrm>
            <a:off x="3635627"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094" name="文本框 4"/>
          <p:cNvSpPr txBox="1">
            <a:spLocks noChangeArrowheads="1"/>
          </p:cNvSpPr>
          <p:nvPr/>
        </p:nvSpPr>
        <p:spPr bwMode="auto">
          <a:xfrm>
            <a:off x="3744190" y="3691871"/>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095" name="矩形 45"/>
          <p:cNvSpPr>
            <a:spLocks noChangeArrowheads="1"/>
          </p:cNvSpPr>
          <p:nvPr/>
        </p:nvSpPr>
        <p:spPr bwMode="auto">
          <a:xfrm>
            <a:off x="4124640" y="4354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096" name="矩形 46"/>
          <p:cNvSpPr>
            <a:spLocks noChangeArrowheads="1"/>
          </p:cNvSpPr>
          <p:nvPr/>
        </p:nvSpPr>
        <p:spPr bwMode="auto">
          <a:xfrm>
            <a:off x="4124640"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097" name="矩形 47"/>
          <p:cNvSpPr>
            <a:spLocks noChangeArrowheads="1"/>
          </p:cNvSpPr>
          <p:nvPr/>
        </p:nvSpPr>
        <p:spPr bwMode="auto">
          <a:xfrm>
            <a:off x="4107391" y="4062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098" name="文本框 48"/>
          <p:cNvSpPr txBox="1">
            <a:spLocks noChangeArrowheads="1"/>
          </p:cNvSpPr>
          <p:nvPr/>
        </p:nvSpPr>
        <p:spPr bwMode="auto">
          <a:xfrm>
            <a:off x="4198703" y="3981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099" name="矩形 49"/>
          <p:cNvSpPr>
            <a:spLocks noChangeArrowheads="1"/>
          </p:cNvSpPr>
          <p:nvPr/>
        </p:nvSpPr>
        <p:spPr bwMode="auto">
          <a:xfrm>
            <a:off x="4081146" y="4945905"/>
            <a:ext cx="31611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solidFill>
                  <a:srgbClr val="FF0000"/>
                </a:solidFill>
                <a:latin typeface="Times New Roman" panose="02020603050405020304" pitchFamily="18" charset="0"/>
                <a:ea typeface="宋体" panose="02010600030101010101" pitchFamily="2" charset="-122"/>
              </a:rPr>
              <a:t>H</a:t>
            </a:r>
            <a:endParaRPr lang="zh-CN" altLang="en-US" sz="1325">
              <a:solidFill>
                <a:srgbClr val="FF0000"/>
              </a:solidFill>
              <a:latin typeface="Times New Roman" panose="02020603050405020304" pitchFamily="18" charset="0"/>
              <a:ea typeface="宋体" panose="02010600030101010101" pitchFamily="2" charset="-122"/>
            </a:endParaRPr>
          </a:p>
        </p:txBody>
      </p:sp>
      <p:sp>
        <p:nvSpPr>
          <p:cNvPr id="296100" name="矩形 50"/>
          <p:cNvSpPr>
            <a:spLocks noChangeArrowheads="1"/>
          </p:cNvSpPr>
          <p:nvPr/>
        </p:nvSpPr>
        <p:spPr bwMode="auto">
          <a:xfrm>
            <a:off x="4559652" y="4354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01" name="矩形 51"/>
          <p:cNvSpPr>
            <a:spLocks noChangeArrowheads="1"/>
          </p:cNvSpPr>
          <p:nvPr/>
        </p:nvSpPr>
        <p:spPr bwMode="auto">
          <a:xfrm>
            <a:off x="4559652"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02" name="矩形 52"/>
          <p:cNvSpPr>
            <a:spLocks noChangeArrowheads="1"/>
          </p:cNvSpPr>
          <p:nvPr/>
        </p:nvSpPr>
        <p:spPr bwMode="auto">
          <a:xfrm>
            <a:off x="4552152"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03" name="文本框 53"/>
          <p:cNvSpPr txBox="1">
            <a:spLocks noChangeArrowheads="1"/>
          </p:cNvSpPr>
          <p:nvPr/>
        </p:nvSpPr>
        <p:spPr bwMode="auto">
          <a:xfrm>
            <a:off x="4675715" y="3969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04" name="矩形 54"/>
          <p:cNvSpPr>
            <a:spLocks noChangeArrowheads="1"/>
          </p:cNvSpPr>
          <p:nvPr/>
        </p:nvSpPr>
        <p:spPr bwMode="auto">
          <a:xfrm>
            <a:off x="4559652" y="46443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6105" name="矩形 55"/>
          <p:cNvSpPr>
            <a:spLocks noChangeArrowheads="1"/>
          </p:cNvSpPr>
          <p:nvPr/>
        </p:nvSpPr>
        <p:spPr bwMode="auto">
          <a:xfrm>
            <a:off x="4435215"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失效</a:t>
            </a:r>
            <a:endParaRPr lang="zh-CN" altLang="en-US" sz="1325">
              <a:latin typeface="Times New Roman" panose="02020603050405020304" pitchFamily="18" charset="0"/>
              <a:ea typeface="宋体" panose="02010600030101010101" pitchFamily="2" charset="-122"/>
            </a:endParaRPr>
          </a:p>
        </p:txBody>
      </p:sp>
      <p:sp>
        <p:nvSpPr>
          <p:cNvPr id="296106" name="文本框 56"/>
          <p:cNvSpPr txBox="1">
            <a:spLocks noChangeArrowheads="1"/>
          </p:cNvSpPr>
          <p:nvPr/>
        </p:nvSpPr>
        <p:spPr bwMode="auto">
          <a:xfrm>
            <a:off x="5146728" y="4273886"/>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07" name="矩形 58"/>
          <p:cNvSpPr>
            <a:spLocks noChangeArrowheads="1"/>
          </p:cNvSpPr>
          <p:nvPr/>
        </p:nvSpPr>
        <p:spPr bwMode="auto">
          <a:xfrm>
            <a:off x="5015664"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08" name="矩形 59"/>
          <p:cNvSpPr>
            <a:spLocks noChangeArrowheads="1"/>
          </p:cNvSpPr>
          <p:nvPr/>
        </p:nvSpPr>
        <p:spPr bwMode="auto">
          <a:xfrm>
            <a:off x="5009664"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09" name="矩形 61"/>
          <p:cNvSpPr>
            <a:spLocks noChangeArrowheads="1"/>
          </p:cNvSpPr>
          <p:nvPr/>
        </p:nvSpPr>
        <p:spPr bwMode="auto">
          <a:xfrm>
            <a:off x="5051665" y="4633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6110" name="矩形 62"/>
          <p:cNvSpPr>
            <a:spLocks noChangeArrowheads="1"/>
          </p:cNvSpPr>
          <p:nvPr/>
        </p:nvSpPr>
        <p:spPr bwMode="auto">
          <a:xfrm>
            <a:off x="4893477"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11" name="文本框 63"/>
          <p:cNvSpPr txBox="1">
            <a:spLocks noChangeArrowheads="1"/>
          </p:cNvSpPr>
          <p:nvPr/>
        </p:nvSpPr>
        <p:spPr bwMode="auto">
          <a:xfrm>
            <a:off x="5157228" y="4584394"/>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12" name="矩形 64"/>
          <p:cNvSpPr>
            <a:spLocks noChangeArrowheads="1"/>
          </p:cNvSpPr>
          <p:nvPr/>
        </p:nvSpPr>
        <p:spPr bwMode="auto">
          <a:xfrm>
            <a:off x="5489677" y="4344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13" name="矩形 65"/>
          <p:cNvSpPr>
            <a:spLocks noChangeArrowheads="1"/>
          </p:cNvSpPr>
          <p:nvPr/>
        </p:nvSpPr>
        <p:spPr bwMode="auto">
          <a:xfrm>
            <a:off x="5471677"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14" name="矩形 66"/>
          <p:cNvSpPr>
            <a:spLocks noChangeArrowheads="1"/>
          </p:cNvSpPr>
          <p:nvPr/>
        </p:nvSpPr>
        <p:spPr bwMode="auto">
          <a:xfrm>
            <a:off x="5467177"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15" name="文本框 67"/>
          <p:cNvSpPr txBox="1">
            <a:spLocks noChangeArrowheads="1"/>
          </p:cNvSpPr>
          <p:nvPr/>
        </p:nvSpPr>
        <p:spPr bwMode="auto">
          <a:xfrm>
            <a:off x="5568239" y="400087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16" name="矩形 68"/>
          <p:cNvSpPr>
            <a:spLocks noChangeArrowheads="1"/>
          </p:cNvSpPr>
          <p:nvPr/>
        </p:nvSpPr>
        <p:spPr bwMode="auto">
          <a:xfrm>
            <a:off x="5489677" y="4633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6117" name="矩形 69"/>
          <p:cNvSpPr>
            <a:spLocks noChangeArrowheads="1"/>
          </p:cNvSpPr>
          <p:nvPr/>
        </p:nvSpPr>
        <p:spPr bwMode="auto">
          <a:xfrm>
            <a:off x="5351739"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18" name="文本框 70"/>
          <p:cNvSpPr txBox="1">
            <a:spLocks noChangeArrowheads="1"/>
          </p:cNvSpPr>
          <p:nvPr/>
        </p:nvSpPr>
        <p:spPr bwMode="auto">
          <a:xfrm>
            <a:off x="5619240" y="4590394"/>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19" name="文本框 71"/>
          <p:cNvSpPr txBox="1">
            <a:spLocks noChangeArrowheads="1"/>
          </p:cNvSpPr>
          <p:nvPr/>
        </p:nvSpPr>
        <p:spPr bwMode="auto">
          <a:xfrm>
            <a:off x="5118227" y="39708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20" name="矩形 72"/>
          <p:cNvSpPr>
            <a:spLocks noChangeArrowheads="1"/>
          </p:cNvSpPr>
          <p:nvPr/>
        </p:nvSpPr>
        <p:spPr bwMode="auto">
          <a:xfrm>
            <a:off x="5936689" y="4344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21" name="矩形 73"/>
          <p:cNvSpPr>
            <a:spLocks noChangeArrowheads="1"/>
          </p:cNvSpPr>
          <p:nvPr/>
        </p:nvSpPr>
        <p:spPr bwMode="auto">
          <a:xfrm>
            <a:off x="5929189"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22" name="矩形 74"/>
          <p:cNvSpPr>
            <a:spLocks noChangeArrowheads="1"/>
          </p:cNvSpPr>
          <p:nvPr/>
        </p:nvSpPr>
        <p:spPr bwMode="auto">
          <a:xfrm>
            <a:off x="5924689"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6123" name="文本框 75"/>
          <p:cNvSpPr txBox="1">
            <a:spLocks noChangeArrowheads="1"/>
          </p:cNvSpPr>
          <p:nvPr/>
        </p:nvSpPr>
        <p:spPr bwMode="auto">
          <a:xfrm>
            <a:off x="6049753" y="3996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24" name="矩形 76"/>
          <p:cNvSpPr>
            <a:spLocks noChangeArrowheads="1"/>
          </p:cNvSpPr>
          <p:nvPr/>
        </p:nvSpPr>
        <p:spPr bwMode="auto">
          <a:xfrm>
            <a:off x="5936689" y="4633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6125" name="矩形 77"/>
          <p:cNvSpPr>
            <a:spLocks noChangeArrowheads="1"/>
          </p:cNvSpPr>
          <p:nvPr/>
        </p:nvSpPr>
        <p:spPr bwMode="auto">
          <a:xfrm>
            <a:off x="6267514"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26" name="文本框 78"/>
          <p:cNvSpPr txBox="1">
            <a:spLocks noChangeArrowheads="1"/>
          </p:cNvSpPr>
          <p:nvPr/>
        </p:nvSpPr>
        <p:spPr bwMode="auto">
          <a:xfrm>
            <a:off x="6066252" y="4590394"/>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27" name="矩形 80"/>
          <p:cNvSpPr>
            <a:spLocks noChangeArrowheads="1"/>
          </p:cNvSpPr>
          <p:nvPr/>
        </p:nvSpPr>
        <p:spPr bwMode="auto">
          <a:xfrm>
            <a:off x="6395702" y="4345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28" name="矩形 81"/>
          <p:cNvSpPr>
            <a:spLocks noChangeArrowheads="1"/>
          </p:cNvSpPr>
          <p:nvPr/>
        </p:nvSpPr>
        <p:spPr bwMode="auto">
          <a:xfrm>
            <a:off x="6386701"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29" name="矩形 82"/>
          <p:cNvSpPr>
            <a:spLocks noChangeArrowheads="1"/>
          </p:cNvSpPr>
          <p:nvPr/>
        </p:nvSpPr>
        <p:spPr bwMode="auto">
          <a:xfrm>
            <a:off x="6382202"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6130" name="文本框 83"/>
          <p:cNvSpPr txBox="1">
            <a:spLocks noChangeArrowheads="1"/>
          </p:cNvSpPr>
          <p:nvPr/>
        </p:nvSpPr>
        <p:spPr bwMode="auto">
          <a:xfrm>
            <a:off x="6517765" y="3990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31" name="矩形 84"/>
          <p:cNvSpPr>
            <a:spLocks noChangeArrowheads="1"/>
          </p:cNvSpPr>
          <p:nvPr/>
        </p:nvSpPr>
        <p:spPr bwMode="auto">
          <a:xfrm>
            <a:off x="6395702" y="4635396"/>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3</a:t>
            </a:r>
            <a:endParaRPr lang="zh-CN" altLang="en-US" sz="1325">
              <a:latin typeface="Times New Roman" panose="02020603050405020304" pitchFamily="18" charset="0"/>
              <a:ea typeface="宋体" panose="02010600030101010101" pitchFamily="2" charset="-122"/>
            </a:endParaRPr>
          </a:p>
        </p:txBody>
      </p:sp>
      <p:sp>
        <p:nvSpPr>
          <p:cNvPr id="296132" name="文本框 85"/>
          <p:cNvSpPr txBox="1">
            <a:spLocks noChangeArrowheads="1"/>
          </p:cNvSpPr>
          <p:nvPr/>
        </p:nvSpPr>
        <p:spPr bwMode="auto">
          <a:xfrm>
            <a:off x="6516265" y="4575394"/>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33" name="矩形 86"/>
          <p:cNvSpPr>
            <a:spLocks noChangeArrowheads="1"/>
          </p:cNvSpPr>
          <p:nvPr/>
        </p:nvSpPr>
        <p:spPr bwMode="auto">
          <a:xfrm>
            <a:off x="6725776"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34" name="矩形 87"/>
          <p:cNvSpPr>
            <a:spLocks noChangeArrowheads="1"/>
          </p:cNvSpPr>
          <p:nvPr/>
        </p:nvSpPr>
        <p:spPr bwMode="auto">
          <a:xfrm>
            <a:off x="6856214" y="4347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35" name="矩形 88"/>
          <p:cNvSpPr>
            <a:spLocks noChangeArrowheads="1"/>
          </p:cNvSpPr>
          <p:nvPr/>
        </p:nvSpPr>
        <p:spPr bwMode="auto">
          <a:xfrm>
            <a:off x="6843464"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36" name="矩形 89"/>
          <p:cNvSpPr>
            <a:spLocks noChangeArrowheads="1"/>
          </p:cNvSpPr>
          <p:nvPr/>
        </p:nvSpPr>
        <p:spPr bwMode="auto">
          <a:xfrm>
            <a:off x="6839714"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6137" name="文本框 90"/>
          <p:cNvSpPr txBox="1">
            <a:spLocks noChangeArrowheads="1"/>
          </p:cNvSpPr>
          <p:nvPr/>
        </p:nvSpPr>
        <p:spPr bwMode="auto">
          <a:xfrm>
            <a:off x="6951276" y="3990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38" name="矩形 91"/>
          <p:cNvSpPr>
            <a:spLocks noChangeArrowheads="1"/>
          </p:cNvSpPr>
          <p:nvPr/>
        </p:nvSpPr>
        <p:spPr bwMode="auto">
          <a:xfrm>
            <a:off x="6856214" y="4636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39" name="文本框 92"/>
          <p:cNvSpPr txBox="1">
            <a:spLocks noChangeArrowheads="1"/>
          </p:cNvSpPr>
          <p:nvPr/>
        </p:nvSpPr>
        <p:spPr bwMode="auto">
          <a:xfrm>
            <a:off x="6994778" y="43128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40" name="矩形 100"/>
          <p:cNvSpPr>
            <a:spLocks noChangeArrowheads="1"/>
          </p:cNvSpPr>
          <p:nvPr/>
        </p:nvSpPr>
        <p:spPr bwMode="auto">
          <a:xfrm>
            <a:off x="7184039"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41" name="矩形 101"/>
          <p:cNvSpPr>
            <a:spLocks noChangeArrowheads="1"/>
          </p:cNvSpPr>
          <p:nvPr/>
        </p:nvSpPr>
        <p:spPr bwMode="auto">
          <a:xfrm>
            <a:off x="7295726" y="4345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42" name="矩形 102"/>
          <p:cNvSpPr>
            <a:spLocks noChangeArrowheads="1"/>
          </p:cNvSpPr>
          <p:nvPr/>
        </p:nvSpPr>
        <p:spPr bwMode="auto">
          <a:xfrm>
            <a:off x="7300226"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1</a:t>
            </a:r>
            <a:endParaRPr lang="zh-CN" altLang="en-US" sz="1325">
              <a:latin typeface="Times New Roman" panose="02020603050405020304" pitchFamily="18" charset="0"/>
              <a:ea typeface="宋体" panose="02010600030101010101" pitchFamily="2" charset="-122"/>
            </a:endParaRPr>
          </a:p>
        </p:txBody>
      </p:sp>
      <p:sp>
        <p:nvSpPr>
          <p:cNvPr id="296143" name="矩形 103"/>
          <p:cNvSpPr>
            <a:spLocks noChangeArrowheads="1"/>
          </p:cNvSpPr>
          <p:nvPr/>
        </p:nvSpPr>
        <p:spPr bwMode="auto">
          <a:xfrm>
            <a:off x="7297226"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44" name="文本框 104"/>
          <p:cNvSpPr txBox="1">
            <a:spLocks noChangeArrowheads="1"/>
          </p:cNvSpPr>
          <p:nvPr/>
        </p:nvSpPr>
        <p:spPr bwMode="auto">
          <a:xfrm>
            <a:off x="7405789" y="368887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45" name="矩形 105"/>
          <p:cNvSpPr>
            <a:spLocks noChangeArrowheads="1"/>
          </p:cNvSpPr>
          <p:nvPr/>
        </p:nvSpPr>
        <p:spPr bwMode="auto">
          <a:xfrm>
            <a:off x="7295726" y="4635396"/>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46" name="文本框 106"/>
          <p:cNvSpPr txBox="1">
            <a:spLocks noChangeArrowheads="1"/>
          </p:cNvSpPr>
          <p:nvPr/>
        </p:nvSpPr>
        <p:spPr bwMode="auto">
          <a:xfrm>
            <a:off x="7434289" y="43113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47" name="矩形 107"/>
          <p:cNvSpPr>
            <a:spLocks noChangeArrowheads="1"/>
          </p:cNvSpPr>
          <p:nvPr/>
        </p:nvSpPr>
        <p:spPr bwMode="auto">
          <a:xfrm>
            <a:off x="7642301"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48" name="矩形 108"/>
          <p:cNvSpPr>
            <a:spLocks noChangeArrowheads="1"/>
          </p:cNvSpPr>
          <p:nvPr/>
        </p:nvSpPr>
        <p:spPr bwMode="auto">
          <a:xfrm>
            <a:off x="7756239" y="4336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49" name="矩形 109"/>
          <p:cNvSpPr>
            <a:spLocks noChangeArrowheads="1"/>
          </p:cNvSpPr>
          <p:nvPr/>
        </p:nvSpPr>
        <p:spPr bwMode="auto">
          <a:xfrm>
            <a:off x="7757738"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50" name="矩形 110"/>
          <p:cNvSpPr>
            <a:spLocks noChangeArrowheads="1"/>
          </p:cNvSpPr>
          <p:nvPr/>
        </p:nvSpPr>
        <p:spPr bwMode="auto">
          <a:xfrm>
            <a:off x="7755489"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51" name="文本框 111"/>
          <p:cNvSpPr txBox="1">
            <a:spLocks noChangeArrowheads="1"/>
          </p:cNvSpPr>
          <p:nvPr/>
        </p:nvSpPr>
        <p:spPr bwMode="auto">
          <a:xfrm>
            <a:off x="7872301" y="3990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52" name="矩形 112"/>
          <p:cNvSpPr>
            <a:spLocks noChangeArrowheads="1"/>
          </p:cNvSpPr>
          <p:nvPr/>
        </p:nvSpPr>
        <p:spPr bwMode="auto">
          <a:xfrm>
            <a:off x="7756239" y="4626396"/>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53" name="文本框 113"/>
          <p:cNvSpPr txBox="1">
            <a:spLocks noChangeArrowheads="1"/>
          </p:cNvSpPr>
          <p:nvPr/>
        </p:nvSpPr>
        <p:spPr bwMode="auto">
          <a:xfrm>
            <a:off x="7887302" y="43053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54" name="矩形 114"/>
          <p:cNvSpPr>
            <a:spLocks noChangeArrowheads="1"/>
          </p:cNvSpPr>
          <p:nvPr/>
        </p:nvSpPr>
        <p:spPr bwMode="auto">
          <a:xfrm>
            <a:off x="8558825"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55" name="矩形 115"/>
          <p:cNvSpPr>
            <a:spLocks noChangeArrowheads="1"/>
          </p:cNvSpPr>
          <p:nvPr/>
        </p:nvSpPr>
        <p:spPr bwMode="auto">
          <a:xfrm>
            <a:off x="8233252" y="4344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6156" name="矩形 116"/>
          <p:cNvSpPr>
            <a:spLocks noChangeArrowheads="1"/>
          </p:cNvSpPr>
          <p:nvPr/>
        </p:nvSpPr>
        <p:spPr bwMode="auto">
          <a:xfrm>
            <a:off x="8214501"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57" name="矩形 117"/>
          <p:cNvSpPr>
            <a:spLocks noChangeArrowheads="1"/>
          </p:cNvSpPr>
          <p:nvPr/>
        </p:nvSpPr>
        <p:spPr bwMode="auto">
          <a:xfrm>
            <a:off x="8213751"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58" name="文本框 118"/>
          <p:cNvSpPr txBox="1">
            <a:spLocks noChangeArrowheads="1"/>
          </p:cNvSpPr>
          <p:nvPr/>
        </p:nvSpPr>
        <p:spPr bwMode="auto">
          <a:xfrm>
            <a:off x="8310313" y="399487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59" name="矩形 119"/>
          <p:cNvSpPr>
            <a:spLocks noChangeArrowheads="1"/>
          </p:cNvSpPr>
          <p:nvPr/>
        </p:nvSpPr>
        <p:spPr bwMode="auto">
          <a:xfrm>
            <a:off x="8233252" y="4633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60" name="文本框 120"/>
          <p:cNvSpPr txBox="1">
            <a:spLocks noChangeArrowheads="1"/>
          </p:cNvSpPr>
          <p:nvPr/>
        </p:nvSpPr>
        <p:spPr bwMode="auto">
          <a:xfrm>
            <a:off x="8349314" y="459189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61" name="矩形 122"/>
          <p:cNvSpPr>
            <a:spLocks noChangeArrowheads="1"/>
          </p:cNvSpPr>
          <p:nvPr/>
        </p:nvSpPr>
        <p:spPr bwMode="auto">
          <a:xfrm>
            <a:off x="8687763" y="43488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6162" name="矩形 123"/>
          <p:cNvSpPr>
            <a:spLocks noChangeArrowheads="1"/>
          </p:cNvSpPr>
          <p:nvPr/>
        </p:nvSpPr>
        <p:spPr bwMode="auto">
          <a:xfrm>
            <a:off x="8671263"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63" name="矩形 124"/>
          <p:cNvSpPr>
            <a:spLocks noChangeArrowheads="1"/>
          </p:cNvSpPr>
          <p:nvPr/>
        </p:nvSpPr>
        <p:spPr bwMode="auto">
          <a:xfrm>
            <a:off x="8671263"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64" name="文本框 125"/>
          <p:cNvSpPr txBox="1">
            <a:spLocks noChangeArrowheads="1"/>
          </p:cNvSpPr>
          <p:nvPr/>
        </p:nvSpPr>
        <p:spPr bwMode="auto">
          <a:xfrm>
            <a:off x="8799326" y="3996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65" name="矩形 126"/>
          <p:cNvSpPr>
            <a:spLocks noChangeArrowheads="1"/>
          </p:cNvSpPr>
          <p:nvPr/>
        </p:nvSpPr>
        <p:spPr bwMode="auto">
          <a:xfrm>
            <a:off x="8687763" y="4638396"/>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66" name="文本框 127"/>
          <p:cNvSpPr txBox="1">
            <a:spLocks noChangeArrowheads="1"/>
          </p:cNvSpPr>
          <p:nvPr/>
        </p:nvSpPr>
        <p:spPr bwMode="auto">
          <a:xfrm>
            <a:off x="8803827" y="4584394"/>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67" name="矩形 128"/>
          <p:cNvSpPr>
            <a:spLocks noChangeArrowheads="1"/>
          </p:cNvSpPr>
          <p:nvPr/>
        </p:nvSpPr>
        <p:spPr bwMode="auto">
          <a:xfrm>
            <a:off x="9017088" y="4945905"/>
            <a:ext cx="524503"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325">
                <a:latin typeface="Times New Roman" panose="02020603050405020304" pitchFamily="18" charset="0"/>
                <a:ea typeface="宋体" panose="02010600030101010101" pitchFamily="2" charset="-122"/>
              </a:rPr>
              <a:t>替换</a:t>
            </a:r>
            <a:endParaRPr lang="zh-CN" altLang="en-US" sz="1325">
              <a:latin typeface="Times New Roman" panose="02020603050405020304" pitchFamily="18" charset="0"/>
              <a:ea typeface="宋体" panose="02010600030101010101" pitchFamily="2" charset="-122"/>
            </a:endParaRPr>
          </a:p>
        </p:txBody>
      </p:sp>
      <p:sp>
        <p:nvSpPr>
          <p:cNvPr id="296168" name="矩形 129"/>
          <p:cNvSpPr>
            <a:spLocks noChangeArrowheads="1"/>
          </p:cNvSpPr>
          <p:nvPr/>
        </p:nvSpPr>
        <p:spPr bwMode="auto">
          <a:xfrm>
            <a:off x="9128775" y="4359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6169" name="矩形 130"/>
          <p:cNvSpPr>
            <a:spLocks noChangeArrowheads="1"/>
          </p:cNvSpPr>
          <p:nvPr/>
        </p:nvSpPr>
        <p:spPr bwMode="auto">
          <a:xfrm>
            <a:off x="9128775" y="3759373"/>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70" name="矩形 131"/>
          <p:cNvSpPr>
            <a:spLocks noChangeArrowheads="1"/>
          </p:cNvSpPr>
          <p:nvPr/>
        </p:nvSpPr>
        <p:spPr bwMode="auto">
          <a:xfrm>
            <a:off x="9128775" y="4050381"/>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71" name="文本框 132"/>
          <p:cNvSpPr txBox="1">
            <a:spLocks noChangeArrowheads="1"/>
          </p:cNvSpPr>
          <p:nvPr/>
        </p:nvSpPr>
        <p:spPr bwMode="auto">
          <a:xfrm>
            <a:off x="9235839" y="398737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72" name="矩形 133"/>
          <p:cNvSpPr>
            <a:spLocks noChangeArrowheads="1"/>
          </p:cNvSpPr>
          <p:nvPr/>
        </p:nvSpPr>
        <p:spPr bwMode="auto">
          <a:xfrm>
            <a:off x="9128775" y="4648897"/>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73" name="文本框 134"/>
          <p:cNvSpPr txBox="1">
            <a:spLocks noChangeArrowheads="1"/>
          </p:cNvSpPr>
          <p:nvPr/>
        </p:nvSpPr>
        <p:spPr bwMode="auto">
          <a:xfrm>
            <a:off x="9253839" y="43023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74" name="矩形 136"/>
          <p:cNvSpPr>
            <a:spLocks noChangeArrowheads="1"/>
          </p:cNvSpPr>
          <p:nvPr/>
        </p:nvSpPr>
        <p:spPr bwMode="auto">
          <a:xfrm>
            <a:off x="5026165" y="4353389"/>
            <a:ext cx="269626"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75" name="文本框 137"/>
          <p:cNvSpPr txBox="1">
            <a:spLocks noChangeArrowheads="1"/>
          </p:cNvSpPr>
          <p:nvPr/>
        </p:nvSpPr>
        <p:spPr bwMode="auto">
          <a:xfrm>
            <a:off x="4678715" y="43008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76" name="矩形 57"/>
          <p:cNvSpPr>
            <a:spLocks noChangeArrowheads="1"/>
          </p:cNvSpPr>
          <p:nvPr/>
        </p:nvSpPr>
        <p:spPr bwMode="auto">
          <a:xfrm>
            <a:off x="5023725" y="4356389"/>
            <a:ext cx="307508" cy="2959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77" name="矩形 138"/>
          <p:cNvSpPr>
            <a:spLocks noChangeArrowheads="1"/>
          </p:cNvSpPr>
          <p:nvPr/>
        </p:nvSpPr>
        <p:spPr bwMode="auto">
          <a:xfrm>
            <a:off x="5470736" y="4062380"/>
            <a:ext cx="318009"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0</a:t>
            </a:r>
            <a:endParaRPr lang="zh-CN" altLang="en-US" sz="1325">
              <a:latin typeface="Times New Roman" panose="02020603050405020304" pitchFamily="18" charset="0"/>
              <a:ea typeface="宋体" panose="02010600030101010101" pitchFamily="2" charset="-122"/>
            </a:endParaRPr>
          </a:p>
        </p:txBody>
      </p:sp>
      <p:sp>
        <p:nvSpPr>
          <p:cNvPr id="296178" name="文本框 139"/>
          <p:cNvSpPr txBox="1">
            <a:spLocks noChangeArrowheads="1"/>
          </p:cNvSpPr>
          <p:nvPr/>
        </p:nvSpPr>
        <p:spPr bwMode="auto">
          <a:xfrm>
            <a:off x="5566739" y="370237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79" name="矩形 140"/>
          <p:cNvSpPr>
            <a:spLocks noChangeArrowheads="1"/>
          </p:cNvSpPr>
          <p:nvPr/>
        </p:nvSpPr>
        <p:spPr bwMode="auto">
          <a:xfrm>
            <a:off x="9105335" y="4354889"/>
            <a:ext cx="339009"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80" name="矩形 141"/>
          <p:cNvSpPr>
            <a:spLocks noChangeArrowheads="1"/>
          </p:cNvSpPr>
          <p:nvPr/>
        </p:nvSpPr>
        <p:spPr bwMode="auto">
          <a:xfrm>
            <a:off x="6405261" y="4660897"/>
            <a:ext cx="300008"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2</a:t>
            </a:r>
            <a:endParaRPr lang="zh-CN" altLang="en-US" sz="1325">
              <a:latin typeface="Times New Roman" panose="02020603050405020304" pitchFamily="18" charset="0"/>
              <a:ea typeface="宋体" panose="02010600030101010101" pitchFamily="2" charset="-122"/>
            </a:endParaRPr>
          </a:p>
        </p:txBody>
      </p:sp>
      <p:sp>
        <p:nvSpPr>
          <p:cNvPr id="296181" name="文本框 142"/>
          <p:cNvSpPr txBox="1">
            <a:spLocks noChangeArrowheads="1"/>
          </p:cNvSpPr>
          <p:nvPr/>
        </p:nvSpPr>
        <p:spPr bwMode="auto">
          <a:xfrm>
            <a:off x="6520765" y="43098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82" name="矩形 143"/>
          <p:cNvSpPr>
            <a:spLocks noChangeArrowheads="1"/>
          </p:cNvSpPr>
          <p:nvPr/>
        </p:nvSpPr>
        <p:spPr bwMode="auto">
          <a:xfrm>
            <a:off x="6846274" y="4057881"/>
            <a:ext cx="297008"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5</a:t>
            </a:r>
            <a:endParaRPr lang="zh-CN" altLang="en-US" sz="1325">
              <a:latin typeface="Times New Roman" panose="02020603050405020304" pitchFamily="18" charset="0"/>
              <a:ea typeface="宋体" panose="02010600030101010101" pitchFamily="2" charset="-122"/>
            </a:endParaRPr>
          </a:p>
        </p:txBody>
      </p:sp>
      <p:sp>
        <p:nvSpPr>
          <p:cNvPr id="296183" name="矩形 145"/>
          <p:cNvSpPr>
            <a:spLocks noChangeArrowheads="1"/>
          </p:cNvSpPr>
          <p:nvPr/>
        </p:nvSpPr>
        <p:spPr bwMode="auto">
          <a:xfrm>
            <a:off x="7294786" y="3771373"/>
            <a:ext cx="315009"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4</a:t>
            </a:r>
            <a:endParaRPr lang="zh-CN" altLang="en-US" sz="1325">
              <a:latin typeface="Times New Roman" panose="02020603050405020304" pitchFamily="18" charset="0"/>
              <a:ea typeface="宋体" panose="02010600030101010101" pitchFamily="2" charset="-122"/>
            </a:endParaRPr>
          </a:p>
        </p:txBody>
      </p:sp>
      <p:sp>
        <p:nvSpPr>
          <p:cNvPr id="296184" name="文本框 146"/>
          <p:cNvSpPr txBox="1">
            <a:spLocks noChangeArrowheads="1"/>
          </p:cNvSpPr>
          <p:nvPr/>
        </p:nvSpPr>
        <p:spPr bwMode="auto">
          <a:xfrm>
            <a:off x="7425289" y="3994879"/>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85" name="矩形 147"/>
          <p:cNvSpPr>
            <a:spLocks noChangeArrowheads="1"/>
          </p:cNvSpPr>
          <p:nvPr/>
        </p:nvSpPr>
        <p:spPr bwMode="auto">
          <a:xfrm>
            <a:off x="7732798" y="4351889"/>
            <a:ext cx="357010"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6</a:t>
            </a:r>
            <a:endParaRPr lang="zh-CN" altLang="en-US" sz="1325">
              <a:latin typeface="Times New Roman" panose="02020603050405020304" pitchFamily="18" charset="0"/>
              <a:ea typeface="宋体" panose="02010600030101010101" pitchFamily="2" charset="-122"/>
            </a:endParaRPr>
          </a:p>
        </p:txBody>
      </p:sp>
      <p:sp>
        <p:nvSpPr>
          <p:cNvPr id="296186" name="文本框 148"/>
          <p:cNvSpPr txBox="1">
            <a:spLocks noChangeArrowheads="1"/>
          </p:cNvSpPr>
          <p:nvPr/>
        </p:nvSpPr>
        <p:spPr bwMode="auto">
          <a:xfrm>
            <a:off x="7870802" y="460089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87" name="矩形 149"/>
          <p:cNvSpPr>
            <a:spLocks noChangeArrowheads="1"/>
          </p:cNvSpPr>
          <p:nvPr/>
        </p:nvSpPr>
        <p:spPr bwMode="auto">
          <a:xfrm>
            <a:off x="8662823" y="4656396"/>
            <a:ext cx="343509" cy="275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lnSpc>
                <a:spcPct val="90000"/>
              </a:lnSpc>
              <a:spcBef>
                <a:spcPct val="0"/>
              </a:spcBef>
              <a:buClrTx/>
              <a:buFontTx/>
              <a:buNone/>
            </a:pPr>
            <a:r>
              <a:rPr lang="en-US" altLang="zh-CN" sz="1325">
                <a:latin typeface="Times New Roman" panose="02020603050405020304" pitchFamily="18" charset="0"/>
                <a:ea typeface="宋体" panose="02010600030101010101" pitchFamily="2" charset="-122"/>
              </a:rPr>
              <a:t>7</a:t>
            </a:r>
            <a:endParaRPr lang="zh-CN" altLang="en-US" sz="1325">
              <a:latin typeface="Times New Roman" panose="02020603050405020304" pitchFamily="18" charset="0"/>
              <a:ea typeface="宋体" panose="02010600030101010101" pitchFamily="2" charset="-122"/>
            </a:endParaRPr>
          </a:p>
        </p:txBody>
      </p:sp>
      <p:sp>
        <p:nvSpPr>
          <p:cNvPr id="296188" name="文本框 154"/>
          <p:cNvSpPr txBox="1">
            <a:spLocks noChangeArrowheads="1"/>
          </p:cNvSpPr>
          <p:nvPr/>
        </p:nvSpPr>
        <p:spPr bwMode="auto">
          <a:xfrm>
            <a:off x="6943777" y="3702370"/>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89" name="文本框 155"/>
          <p:cNvSpPr txBox="1">
            <a:spLocks noChangeArrowheads="1"/>
          </p:cNvSpPr>
          <p:nvPr/>
        </p:nvSpPr>
        <p:spPr bwMode="auto">
          <a:xfrm>
            <a:off x="8811327" y="4285887"/>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90" name="文本框 156"/>
          <p:cNvSpPr txBox="1">
            <a:spLocks noChangeArrowheads="1"/>
          </p:cNvSpPr>
          <p:nvPr/>
        </p:nvSpPr>
        <p:spPr bwMode="auto">
          <a:xfrm>
            <a:off x="9262839" y="4588895"/>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solidFill>
                  <a:srgbClr val="FF0000"/>
                </a:solidFill>
                <a:latin typeface="Times New Roman" panose="02020603050405020304" pitchFamily="18" charset="0"/>
                <a:ea typeface="宋体" panose="02010600030101010101" pitchFamily="2" charset="-122"/>
              </a:rPr>
              <a:t>*</a:t>
            </a:r>
            <a:endParaRPr lang="zh-CN" altLang="en-US" sz="1890" b="0">
              <a:solidFill>
                <a:srgbClr val="FF0000"/>
              </a:solidFill>
              <a:latin typeface="Times New Roman" panose="02020603050405020304" pitchFamily="18" charset="0"/>
              <a:ea typeface="宋体" panose="02010600030101010101" pitchFamily="2" charset="-122"/>
            </a:endParaRPr>
          </a:p>
        </p:txBody>
      </p:sp>
      <p:sp>
        <p:nvSpPr>
          <p:cNvPr id="296191" name="等腰三角形 2"/>
          <p:cNvSpPr>
            <a:spLocks noChangeArrowheads="1"/>
          </p:cNvSpPr>
          <p:nvPr/>
        </p:nvSpPr>
        <p:spPr bwMode="auto">
          <a:xfrm>
            <a:off x="4113200" y="5274414"/>
            <a:ext cx="3210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6192" name="文本框 6"/>
          <p:cNvSpPr txBox="1">
            <a:spLocks noChangeArrowheads="1"/>
          </p:cNvSpPr>
          <p:nvPr/>
        </p:nvSpPr>
        <p:spPr bwMode="auto">
          <a:xfrm>
            <a:off x="4397259" y="5770096"/>
            <a:ext cx="1689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000" b="0" dirty="0">
                <a:solidFill>
                  <a:srgbClr val="FF0000"/>
                </a:solidFill>
                <a:latin typeface="微软雅黑" panose="020B0503020204020204" pitchFamily="34" charset="-122"/>
                <a:ea typeface="微软雅黑" panose="020B0503020204020204" pitchFamily="34" charset="-122"/>
              </a:rPr>
              <a:t>H=3/15=0.2</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
        <p:nvSpPr>
          <p:cNvPr id="296193" name="等腰三角形 157"/>
          <p:cNvSpPr>
            <a:spLocks noChangeArrowheads="1"/>
          </p:cNvSpPr>
          <p:nvPr/>
        </p:nvSpPr>
        <p:spPr bwMode="auto">
          <a:xfrm>
            <a:off x="5950750" y="5274414"/>
            <a:ext cx="322508"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296194" name="等腰三角形 158"/>
          <p:cNvSpPr>
            <a:spLocks noChangeArrowheads="1"/>
          </p:cNvSpPr>
          <p:nvPr/>
        </p:nvSpPr>
        <p:spPr bwMode="auto">
          <a:xfrm>
            <a:off x="8223311" y="5251914"/>
            <a:ext cx="321009" cy="237006"/>
          </a:xfrm>
          <a:prstGeom prst="triangle">
            <a:avLst>
              <a:gd name="adj" fmla="val 50000"/>
            </a:avLst>
          </a:prstGeom>
          <a:solidFill>
            <a:srgbClr val="FF0000"/>
          </a:solidFill>
          <a:ln w="38100" algn="ctr">
            <a:solidFill>
              <a:srgbClr val="FF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2"/>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4.3.4 </a:t>
            </a:r>
            <a:r>
              <a:rPr lang="en-US" altLang="zh-CN" sz="3400" dirty="0">
                <a:solidFill>
                  <a:prstClr val="black">
                    <a:lumMod val="75000"/>
                  </a:prstClr>
                </a:solidFill>
                <a:latin typeface="Arial" panose="020B0604020202020204" pitchFamily="34" charset="0"/>
                <a:cs typeface="Arial" panose="020B0604020202020204" pitchFamily="34" charset="0"/>
                <a:sym typeface="+mn-ea"/>
              </a:rPr>
              <a:t>Cache</a:t>
            </a:r>
            <a:r>
              <a:rPr lang="zh-CN" altLang="en-US" sz="3400" dirty="0">
                <a:solidFill>
                  <a:prstClr val="black">
                    <a:lumMod val="75000"/>
                  </a:prstClr>
                </a:solidFill>
                <a:latin typeface="Arial" panose="020B0604020202020204" pitchFamily="34" charset="0"/>
                <a:cs typeface="Arial" panose="020B0604020202020204" pitchFamily="34" charset="0"/>
                <a:sym typeface="+mn-ea"/>
              </a:rPr>
              <a:t>透明性分析</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4" name="文本框 3"/>
          <p:cNvSpPr txBox="1"/>
          <p:nvPr/>
        </p:nvSpPr>
        <p:spPr>
          <a:xfrm>
            <a:off x="1164943" y="1488165"/>
            <a:ext cx="864946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有一个</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存贮器，主存共分</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个块 </a:t>
            </a:r>
            <a:r>
              <a:rPr lang="en-US" altLang="zh-CN" sz="2000" dirty="0">
                <a:latin typeface="微软雅黑" panose="020B0503020204020204" pitchFamily="34" charset="-122"/>
                <a:ea typeface="微软雅黑" panose="020B0503020204020204" pitchFamily="34" charset="-122"/>
              </a:rPr>
              <a:t>(0~3) </a:t>
            </a:r>
            <a:r>
              <a:rPr lang="zh-CN" altLang="en-US" sz="2000" dirty="0">
                <a:latin typeface="微软雅黑" panose="020B0503020204020204" pitchFamily="34" charset="-122"/>
                <a:ea typeface="微软雅黑" panose="020B0503020204020204" pitchFamily="34" charset="-122"/>
              </a:rPr>
              <a:t>，采用组相联映像，组内块数为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块，替换算法为</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算法。试求：</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求出</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的命中率</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是多少。</a:t>
            </a:r>
            <a:endParaRPr lang="en-US" altLang="zh-CN" sz="2000" dirty="0">
              <a:latin typeface="微软雅黑" panose="020B0503020204020204" pitchFamily="34" charset="-122"/>
              <a:ea typeface="微软雅黑" panose="020B0503020204020204" pitchFamily="34" charset="-122"/>
            </a:endParaRPr>
          </a:p>
        </p:txBody>
      </p:sp>
      <p:sp>
        <p:nvSpPr>
          <p:cNvPr id="5" name="Rectangle 2"/>
          <p:cNvSpPr>
            <a:spLocks noGrp="1" noChangeArrowheads="1"/>
          </p:cNvSpPr>
          <p:nvPr>
            <p:ph type="title"/>
          </p:nvPr>
        </p:nvSpPr>
        <p:spPr>
          <a:xfrm>
            <a:off x="657340" y="1067810"/>
            <a:ext cx="10080778" cy="590821"/>
          </a:xfrm>
        </p:spPr>
        <p:txBody>
          <a:bodyPr>
            <a:normAutofit/>
          </a:bodyPr>
          <a:lstStyle/>
          <a:p>
            <a:pPr eaLnBrk="1" hangingPunct="1"/>
            <a:r>
              <a:rPr lang="zh-CN" altLang="en-US" sz="2000" b="1" dirty="0">
                <a:latin typeface="微软雅黑" panose="020B0503020204020204" pitchFamily="34" charset="-122"/>
                <a:ea typeface="微软雅黑" panose="020B0503020204020204" pitchFamily="34" charset="-122"/>
              </a:rPr>
              <a:t>思考题</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custDataLst>
              <p:tags r:id="rId3"/>
            </p:custDataLst>
          </p:nvPr>
        </p:nvSpPr>
        <p:spPr>
          <a:xfrm>
            <a:off x="488420" y="1007310"/>
            <a:ext cx="10744432" cy="5232620"/>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rgbClr val="FF0000"/>
                  </a:solidFill>
                  <a:latin typeface="微软雅黑" panose="020B0503020204020204" pitchFamily="34" charset="-122"/>
                  <a:ea typeface="微软雅黑" panose="020B0503020204020204" pitchFamily="34" charset="-122"/>
                  <a:sym typeface="+mn-ea"/>
                </a:rPr>
                <a:t>4.4 Cache-</a:t>
              </a:r>
              <a:r>
                <a:rPr lang="zh-CN" altLang="en-US" b="1" dirty="0">
                  <a:solidFill>
                    <a:srgbClr val="FF0000"/>
                  </a:solidFill>
                  <a:latin typeface="微软雅黑" panose="020B0503020204020204" pitchFamily="34" charset="-122"/>
                  <a:ea typeface="微软雅黑" panose="020B0503020204020204" pitchFamily="34" charset="-122"/>
                  <a:sym typeface="+mn-ea"/>
                </a:rPr>
                <a:t>主存</a:t>
              </a:r>
              <a:r>
                <a:rPr lang="en-US" altLang="zh-CN" b="1" dirty="0">
                  <a:solidFill>
                    <a:srgbClr val="FF0000"/>
                  </a:solidFill>
                  <a:latin typeface="微软雅黑" panose="020B0503020204020204" pitchFamily="34" charset="-122"/>
                  <a:ea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sym typeface="+mn-ea"/>
                </a:rPr>
                <a:t>辅存三级层次</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数据与指令的移动</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 name="Rectangle 3"/>
          <p:cNvSpPr txBox="1"/>
          <p:nvPr/>
        </p:nvSpPr>
        <p:spPr>
          <a:xfrm>
            <a:off x="665480" y="1022350"/>
            <a:ext cx="4584065"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数据和指令为什么会移动？</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存储与访问</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执行顺序与执行条件</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指令集设计</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执行需要</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预测机制</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1" indent="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None/>
              <a:defRPr/>
            </a:pP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3"/>
          <p:cNvSpPr txBox="1"/>
          <p:nvPr/>
        </p:nvSpPr>
        <p:spPr>
          <a:xfrm>
            <a:off x="6313805" y="1022350"/>
            <a:ext cx="5010785"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数据和指令移动的影响</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18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延迟与等待时间</a:t>
            </a:r>
            <a:endParaRPr kumimoji="0" lang="zh-CN" altLang="en-US" sz="18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资源争用</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并行性限制</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数据依赖性</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软件和硬件开销</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1" indent="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None/>
              <a:defRPr/>
            </a:pP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ransition spd="med">
    <p:push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解决办法</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数据指令预取</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Rectangle 3"/>
          <p:cNvSpPr txBox="1"/>
          <p:nvPr/>
        </p:nvSpPr>
        <p:spPr>
          <a:xfrm>
            <a:off x="665480" y="1022350"/>
            <a:ext cx="9919335" cy="170751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数据指令预取</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预取技术通过预测程序中未来的数据和指令需求，提前从存储器加载到缓存或寄存器中，从而减少等待时间和处理器停顿。</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20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1" indent="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None/>
              <a:defRPr/>
            </a:pP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42085" y="2620010"/>
            <a:ext cx="8636000" cy="1798320"/>
          </a:xfrm>
          <a:prstGeom prst="rect">
            <a:avLst/>
          </a:prstGeom>
          <a:noFill/>
        </p:spPr>
        <p:txBody>
          <a:bodyPr wrap="square" rtlCol="0">
            <a:spAutoFit/>
          </a:bodyPr>
          <a:lstStyle/>
          <a:p>
            <a:pPr marL="0" marR="0" lvl="0" indent="0" algn="l" defTabSz="0" rtl="0" eaLnBrk="1" fontAlgn="base" latinLnBrk="0" hangingPunct="1">
              <a:lnSpc>
                <a:spcPct val="140000"/>
              </a:lnSpc>
              <a:spcBef>
                <a:spcPct val="0"/>
              </a:spcBef>
              <a:spcAft>
                <a:spcPct val="0"/>
              </a:spcAft>
              <a:buClrTx/>
              <a:buSzTx/>
              <a:buFont typeface="Arial" panose="020B0604020202020204" pitchFamily="34" charset="0"/>
              <a:buNone/>
              <a:tabLst>
                <a:tab pos="914400" algn="l"/>
                <a:tab pos="2286000" algn="l"/>
              </a:tabLst>
              <a:defRPr/>
            </a:pPr>
            <a:r>
              <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rPr>
              <a:t>PREFETCHINTA    _MM_HINT_NTA  采用非临时预取，减少缓存行的污染</a:t>
            </a:r>
            <a:endPar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0" rtl="0" eaLnBrk="1" fontAlgn="base" latinLnBrk="0" hangingPunct="1">
              <a:lnSpc>
                <a:spcPct val="140000"/>
              </a:lnSpc>
              <a:spcBef>
                <a:spcPct val="0"/>
              </a:spcBef>
              <a:spcAft>
                <a:spcPct val="0"/>
              </a:spcAft>
              <a:buClrTx/>
              <a:buSzTx/>
              <a:buFont typeface="Arial" panose="020B0604020202020204" pitchFamily="34" charset="0"/>
              <a:buNone/>
              <a:tabLst>
                <a:tab pos="914400" algn="l"/>
                <a:tab pos="2286000" algn="l"/>
              </a:tabLst>
              <a:defRPr/>
            </a:pPr>
            <a:r>
              <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rPr>
              <a:t>PREFETCH0         _MM_HINT_T0   预取数据到所有缓存</a:t>
            </a:r>
            <a:endPar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0" rtl="0" eaLnBrk="1" fontAlgn="base" latinLnBrk="0" hangingPunct="1">
              <a:lnSpc>
                <a:spcPct val="140000"/>
              </a:lnSpc>
              <a:spcBef>
                <a:spcPct val="0"/>
              </a:spcBef>
              <a:spcAft>
                <a:spcPct val="0"/>
              </a:spcAft>
              <a:buClrTx/>
              <a:buSzTx/>
              <a:buFont typeface="Arial" panose="020B0604020202020204" pitchFamily="34" charset="0"/>
              <a:buNone/>
              <a:tabLst>
                <a:tab pos="914400" algn="l"/>
                <a:tab pos="2286000" algn="l"/>
              </a:tabLst>
              <a:defRPr/>
            </a:pPr>
            <a:r>
              <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rPr>
              <a:t>PREFETCH1        _MM_HINT_T1 预取到L2，L3缓存，但是不到L1缓存</a:t>
            </a:r>
            <a:endPar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0" rtl="0" eaLnBrk="1" fontAlgn="base" latinLnBrk="0" hangingPunct="1">
              <a:lnSpc>
                <a:spcPct val="140000"/>
              </a:lnSpc>
              <a:spcBef>
                <a:spcPct val="0"/>
              </a:spcBef>
              <a:spcAft>
                <a:spcPct val="0"/>
              </a:spcAft>
              <a:buClrTx/>
              <a:buSzTx/>
              <a:buFont typeface="Arial" panose="020B0604020202020204" pitchFamily="34" charset="0"/>
              <a:buNone/>
              <a:tabLst>
                <a:tab pos="914400" algn="l"/>
                <a:tab pos="2286000" algn="l"/>
              </a:tabLst>
              <a:defRPr/>
            </a:pPr>
            <a:r>
              <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rPr>
              <a:t>PREFETCH2        _MM_HINT_T2   仅预取数据到L3缓存</a:t>
            </a:r>
            <a:endParaRPr kumimoji="0" lang="en-US" sz="2000" i="0" u="none" strike="noStrike" kern="1200" cap="none" spc="0" normalizeH="0" baseline="0" noProof="0" dirty="0">
              <a:ln>
                <a:noFill/>
              </a:ln>
              <a:solidFill>
                <a:srgbClr val="294A5A"/>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665480" y="4528185"/>
            <a:ext cx="9937115" cy="961289"/>
          </a:xfrm>
          <a:prstGeom prst="rect">
            <a:avLst/>
          </a:prstGeom>
          <a:noFill/>
        </p:spPr>
        <p:txBody>
          <a:bodyPr wrap="square" rtlCol="0">
            <a:spAutoFit/>
          </a:bodyPr>
          <a:lstStyle/>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如果预取的数据仅仅使用一次，一般应该采用非临时预取，如果要进行写操作或者访问该缓存行多次，一般采用预取数据到所有缓存。</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ransition spd="med">
    <p:push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a:t>
            </a:r>
            <a:r>
              <a:rPr lang="zh-CN" altLang="en-US" sz="3400" dirty="0">
                <a:solidFill>
                  <a:schemeClr val="dk1">
                    <a:lumMod val="75000"/>
                  </a:schemeClr>
                </a:solidFill>
                <a:latin typeface="Arial" panose="020B0604020202020204" pitchFamily="34" charset="0"/>
              </a:rPr>
              <a:t>解决办法</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软硬件优化</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 name="Rectangle 3"/>
          <p:cNvSpPr txBox="1"/>
          <p:nvPr/>
        </p:nvSpPr>
        <p:spPr>
          <a:xfrm>
            <a:off x="665480" y="1022350"/>
            <a:ext cx="9919335" cy="31254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软件层面优化：在软件层面，可以通过合理的程序设计和算法选择来减少不必要的指令和数据移动</a:t>
            </a:r>
            <a:endParaRPr kumimoji="0" lang="zh-CN" altLang="en-US" sz="20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算法的优化</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数据结构的合理选择</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代码级别的并行处理</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数据库的优化</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操作系统的优化</a:t>
            </a:r>
            <a:endParaRPr kumimoji="0" lang="zh-CN" altLang="en-US" sz="200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r>
              <a:rPr kumimoji="0" lang="zh-CN" altLang="en-US" sz="20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硬件设计优化：在硬件设计阶段，考虑指令和数据的流动路径，优化流水线设计、分支预测等硬件机制，可以提高执行效率</a:t>
            </a:r>
            <a:endParaRPr kumimoji="0" lang="zh-CN" altLang="en-US" sz="20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1" indent="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None/>
              <a:defRPr/>
            </a:pP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base" latinLnBrk="0" hangingPunct="1">
              <a:lnSpc>
                <a:spcPct val="150000"/>
              </a:lnSpc>
              <a:spcBef>
                <a:spcPts val="0"/>
              </a:spcBef>
              <a:spcAft>
                <a:spcPct val="0"/>
              </a:spcAft>
              <a:buClr>
                <a:srgbClr val="002B4C"/>
              </a:buClr>
              <a:buSzPct val="70000"/>
              <a:buFont typeface="Wingdings" panose="05000000000000000000" pitchFamily="2" charset="2"/>
              <a:buChar char="l"/>
              <a:defRPr/>
            </a:pP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ransition spd="med">
    <p:push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1"/>
          </p:nvPr>
        </p:nvSpPr>
        <p:spPr>
          <a:xfrm>
            <a:off x="596320" y="1095264"/>
            <a:ext cx="6234106" cy="495895"/>
          </a:xfrm>
        </p:spPr>
        <p:txBody>
          <a:bodyPr/>
          <a:lstStyle/>
          <a:p>
            <a:pPr marL="0" indent="0">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、物理地址</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00036" name="组合 5"/>
          <p:cNvGrpSpPr/>
          <p:nvPr/>
        </p:nvGrpSpPr>
        <p:grpSpPr bwMode="auto">
          <a:xfrm>
            <a:off x="1943820" y="1768452"/>
            <a:ext cx="6973689" cy="2344563"/>
            <a:chOff x="1016001" y="1379379"/>
            <a:chExt cx="7380429" cy="2481421"/>
          </a:xfrm>
        </p:grpSpPr>
        <p:sp>
          <p:nvSpPr>
            <p:cNvPr id="300037" name="矩形 6"/>
            <p:cNvSpPr>
              <a:spLocks noChangeArrowheads="1"/>
            </p:cNvSpPr>
            <p:nvPr/>
          </p:nvSpPr>
          <p:spPr bwMode="auto">
            <a:xfrm>
              <a:off x="1016001" y="1514764"/>
              <a:ext cx="914400" cy="2346036"/>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2645" b="0">
                  <a:latin typeface="Times New Roman" panose="02020603050405020304" pitchFamily="18" charset="0"/>
                  <a:ea typeface="宋体" panose="02010600030101010101" pitchFamily="2" charset="-122"/>
                </a:rPr>
                <a:t>CPU</a:t>
              </a:r>
              <a:endParaRPr lang="zh-CN" altLang="en-US" sz="2645" b="0">
                <a:latin typeface="Times New Roman" panose="02020603050405020304" pitchFamily="18" charset="0"/>
                <a:ea typeface="宋体" panose="02010600030101010101" pitchFamily="2" charset="-122"/>
              </a:endParaRPr>
            </a:p>
          </p:txBody>
        </p:sp>
        <p:sp>
          <p:nvSpPr>
            <p:cNvPr id="300038" name="矩形 7"/>
            <p:cNvSpPr>
              <a:spLocks noChangeArrowheads="1"/>
            </p:cNvSpPr>
            <p:nvPr/>
          </p:nvSpPr>
          <p:spPr bwMode="auto">
            <a:xfrm>
              <a:off x="2798427" y="1597891"/>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890" b="0">
                  <a:latin typeface="Times New Roman" panose="02020603050405020304" pitchFamily="18" charset="0"/>
                  <a:ea typeface="宋体" panose="02010600030101010101" pitchFamily="2" charset="-122"/>
                </a:rPr>
                <a:t>存储管理</a:t>
              </a:r>
              <a:endParaRPr lang="en-US" altLang="zh-CN" sz="189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890" b="0">
                  <a:latin typeface="Times New Roman" panose="02020603050405020304" pitchFamily="18" charset="0"/>
                  <a:ea typeface="宋体" panose="02010600030101010101" pitchFamily="2" charset="-122"/>
                </a:rPr>
                <a:t>部件</a:t>
              </a:r>
              <a:endParaRPr lang="en-US" altLang="zh-CN" sz="189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890" b="0">
                  <a:latin typeface="Times New Roman" panose="02020603050405020304" pitchFamily="18" charset="0"/>
                  <a:ea typeface="宋体" panose="02010600030101010101" pitchFamily="2" charset="-122"/>
                </a:rPr>
                <a:t>(MMU)</a:t>
              </a:r>
              <a:endParaRPr lang="zh-CN" altLang="en-US" sz="1890" b="0">
                <a:latin typeface="Times New Roman" panose="02020603050405020304" pitchFamily="18" charset="0"/>
                <a:ea typeface="宋体" panose="02010600030101010101" pitchFamily="2" charset="-122"/>
              </a:endParaRPr>
            </a:p>
          </p:txBody>
        </p:sp>
        <p:sp>
          <p:nvSpPr>
            <p:cNvPr id="300039" name="矩形 8"/>
            <p:cNvSpPr>
              <a:spLocks noChangeArrowheads="1"/>
            </p:cNvSpPr>
            <p:nvPr/>
          </p:nvSpPr>
          <p:spPr bwMode="auto">
            <a:xfrm>
              <a:off x="4953770" y="1652444"/>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Cache</a:t>
              </a:r>
              <a:endParaRPr lang="zh-CN" altLang="en-US" sz="1890" b="0">
                <a:latin typeface="Times New Roman" panose="02020603050405020304" pitchFamily="18" charset="0"/>
                <a:ea typeface="宋体" panose="02010600030101010101" pitchFamily="2" charset="-122"/>
              </a:endParaRPr>
            </a:p>
          </p:txBody>
        </p:sp>
        <p:sp>
          <p:nvSpPr>
            <p:cNvPr id="300040" name="矩形 9"/>
            <p:cNvSpPr>
              <a:spLocks noChangeArrowheads="1"/>
            </p:cNvSpPr>
            <p:nvPr/>
          </p:nvSpPr>
          <p:spPr bwMode="auto">
            <a:xfrm>
              <a:off x="7109113" y="1652444"/>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890" b="0">
                  <a:latin typeface="Times New Roman" panose="02020603050405020304" pitchFamily="18" charset="0"/>
                  <a:ea typeface="宋体" panose="02010600030101010101" pitchFamily="2" charset="-122"/>
                </a:rPr>
                <a:t>主存</a:t>
              </a:r>
              <a:endParaRPr lang="zh-CN" altLang="en-US" sz="1890" b="0">
                <a:latin typeface="Times New Roman" panose="02020603050405020304" pitchFamily="18" charset="0"/>
                <a:ea typeface="宋体" panose="02010600030101010101" pitchFamily="2" charset="-122"/>
              </a:endParaRPr>
            </a:p>
          </p:txBody>
        </p:sp>
        <p:cxnSp>
          <p:nvCxnSpPr>
            <p:cNvPr id="300041" name="直接箭头连接符 10"/>
            <p:cNvCxnSpPr>
              <a:cxnSpLocks noChangeShapeType="1"/>
            </p:cNvCxnSpPr>
            <p:nvPr/>
          </p:nvCxnSpPr>
          <p:spPr bwMode="auto">
            <a:xfrm>
              <a:off x="1930401"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042" name="文本框 11"/>
            <p:cNvSpPr txBox="1">
              <a:spLocks noChangeArrowheads="1"/>
            </p:cNvSpPr>
            <p:nvPr/>
          </p:nvSpPr>
          <p:spPr bwMode="auto">
            <a:xfrm>
              <a:off x="1958780" y="1597891"/>
              <a:ext cx="811266"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虚地址</a:t>
              </a:r>
              <a:endParaRPr lang="zh-CN" altLang="en-US" sz="1510" b="0">
                <a:latin typeface="Times New Roman" panose="02020603050405020304" pitchFamily="18" charset="0"/>
                <a:ea typeface="宋体" panose="02010600030101010101" pitchFamily="2" charset="-122"/>
              </a:endParaRPr>
            </a:p>
          </p:txBody>
        </p:sp>
        <p:cxnSp>
          <p:nvCxnSpPr>
            <p:cNvPr id="300043" name="直接箭头连接符 12"/>
            <p:cNvCxnSpPr>
              <a:cxnSpLocks noChangeShapeType="1"/>
            </p:cNvCxnSpPr>
            <p:nvPr/>
          </p:nvCxnSpPr>
          <p:spPr bwMode="auto">
            <a:xfrm>
              <a:off x="4085744"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044" name="直接箭头连接符 13"/>
            <p:cNvCxnSpPr>
              <a:cxnSpLocks noChangeShapeType="1"/>
            </p:cNvCxnSpPr>
            <p:nvPr/>
          </p:nvCxnSpPr>
          <p:spPr bwMode="auto">
            <a:xfrm>
              <a:off x="6241087"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045" name="直接箭头连接符 14"/>
            <p:cNvCxnSpPr>
              <a:cxnSpLocks noChangeShapeType="1"/>
            </p:cNvCxnSpPr>
            <p:nvPr/>
          </p:nvCxnSpPr>
          <p:spPr bwMode="auto">
            <a:xfrm>
              <a:off x="6241087" y="2479964"/>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046" name="文本框 15"/>
            <p:cNvSpPr txBox="1">
              <a:spLocks noChangeArrowheads="1"/>
            </p:cNvSpPr>
            <p:nvPr/>
          </p:nvSpPr>
          <p:spPr bwMode="auto">
            <a:xfrm>
              <a:off x="4011486" y="1379379"/>
              <a:ext cx="1016541" cy="59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主存</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物理地址</a:t>
              </a:r>
              <a:endParaRPr lang="zh-CN" altLang="en-US" sz="1510" b="0">
                <a:latin typeface="Times New Roman" panose="02020603050405020304" pitchFamily="18" charset="0"/>
                <a:ea typeface="宋体" panose="02010600030101010101" pitchFamily="2" charset="-122"/>
              </a:endParaRPr>
            </a:p>
          </p:txBody>
        </p:sp>
        <p:sp>
          <p:nvSpPr>
            <p:cNvPr id="300047" name="文本框 16"/>
            <p:cNvSpPr txBox="1">
              <a:spLocks noChangeArrowheads="1"/>
            </p:cNvSpPr>
            <p:nvPr/>
          </p:nvSpPr>
          <p:spPr bwMode="auto">
            <a:xfrm>
              <a:off x="6166828" y="1410280"/>
              <a:ext cx="1016541" cy="59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主存</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物理地址</a:t>
              </a:r>
              <a:endParaRPr lang="zh-CN" altLang="en-US" sz="1510" b="0">
                <a:latin typeface="Times New Roman" panose="02020603050405020304" pitchFamily="18" charset="0"/>
                <a:ea typeface="宋体" panose="02010600030101010101" pitchFamily="2" charset="-122"/>
              </a:endParaRPr>
            </a:p>
          </p:txBody>
        </p:sp>
        <p:sp>
          <p:nvSpPr>
            <p:cNvPr id="300048" name="文本框 17"/>
            <p:cNvSpPr txBox="1">
              <a:spLocks noChangeArrowheads="1"/>
            </p:cNvSpPr>
            <p:nvPr/>
          </p:nvSpPr>
          <p:spPr bwMode="auto">
            <a:xfrm>
              <a:off x="6228541" y="2433497"/>
              <a:ext cx="946986" cy="8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数据或</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指令块</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多字宽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300049" name="肘形连接符 18"/>
            <p:cNvCxnSpPr>
              <a:cxnSpLocks noChangeShapeType="1"/>
              <a:endCxn id="300040" idx="2"/>
            </p:cNvCxnSpPr>
            <p:nvPr/>
          </p:nvCxnSpPr>
          <p:spPr bwMode="auto">
            <a:xfrm flipV="1">
              <a:off x="1964304" y="2936298"/>
              <a:ext cx="5788468" cy="758247"/>
            </a:xfrm>
            <a:prstGeom prst="bentConnector2">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050" name="文本框 19"/>
            <p:cNvSpPr txBox="1">
              <a:spLocks noChangeArrowheads="1"/>
            </p:cNvSpPr>
            <p:nvPr/>
          </p:nvSpPr>
          <p:spPr bwMode="auto">
            <a:xfrm>
              <a:off x="3116684" y="3304157"/>
              <a:ext cx="1221818"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数据或指令</a:t>
              </a:r>
              <a:endParaRPr lang="zh-CN" altLang="en-US" sz="1510" b="0">
                <a:latin typeface="Times New Roman" panose="02020603050405020304" pitchFamily="18" charset="0"/>
                <a:ea typeface="宋体" panose="02010600030101010101" pitchFamily="2" charset="-122"/>
              </a:endParaRPr>
            </a:p>
          </p:txBody>
        </p:sp>
        <p:sp>
          <p:nvSpPr>
            <p:cNvPr id="300051" name="文本框 20"/>
            <p:cNvSpPr txBox="1">
              <a:spLocks noChangeArrowheads="1"/>
            </p:cNvSpPr>
            <p:nvPr/>
          </p:nvSpPr>
          <p:spPr bwMode="auto">
            <a:xfrm>
              <a:off x="6173327" y="3363361"/>
              <a:ext cx="946986"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单字宽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300052" name="直接箭头连接符 21"/>
            <p:cNvCxnSpPr>
              <a:cxnSpLocks noChangeShapeType="1"/>
              <a:stCxn id="300039" idx="2"/>
            </p:cNvCxnSpPr>
            <p:nvPr/>
          </p:nvCxnSpPr>
          <p:spPr bwMode="auto">
            <a:xfrm flipH="1">
              <a:off x="5597428" y="2936298"/>
              <a:ext cx="1" cy="765617"/>
            </a:xfrm>
            <a:prstGeom prst="straightConnector1">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4.4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三级存储体系</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文本框 9"/>
          <p:cNvSpPr txBox="1"/>
          <p:nvPr/>
        </p:nvSpPr>
        <p:spPr>
          <a:xfrm>
            <a:off x="935708" y="4364094"/>
            <a:ext cx="9808883" cy="1422441"/>
          </a:xfrm>
          <a:prstGeom prst="rect">
            <a:avLst/>
          </a:prstGeom>
          <a:noFill/>
        </p:spPr>
        <p:txBody>
          <a:bodyPr wrap="square" rtlCol="0">
            <a:spAutoFit/>
          </a:bodyPr>
          <a:lstStyle/>
          <a:p>
            <a:pPr>
              <a:lnSpc>
                <a:spcPct val="150000"/>
              </a:lnSpc>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用程序虚地址访存，经存储管理部件中的地址变换成主存物理地址访</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。如果命中</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，就访</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，如不命中</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，就将该主存物理地址的字和该字的主存一个块与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某相应块交换，而所访问的字直接与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交换。</a:t>
            </a:r>
            <a:endParaRPr lang="zh-CN" altLang="en-US" dirty="0"/>
          </a:p>
        </p:txBody>
      </p:sp>
    </p:spTree>
  </p:cSld>
  <p:clrMapOvr>
    <a:masterClrMapping/>
  </p:clrMapOvr>
  <p:transition spd="med">
    <p:push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1"/>
          </p:nvPr>
        </p:nvSpPr>
        <p:spPr>
          <a:xfrm>
            <a:off x="988834" y="4440866"/>
            <a:ext cx="9595946" cy="1450643"/>
          </a:xfrm>
        </p:spPr>
        <p:txBody>
          <a:bodyPr>
            <a:normAutofit/>
          </a:bodyPr>
          <a:lstStyle/>
          <a:p>
            <a:pPr marL="0" indent="0">
              <a:lnSpc>
                <a:spcPct val="150000"/>
              </a:lnSpc>
              <a:buNone/>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这种方式需要将主存物理地址变换成</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地址才能访</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，这将增大访</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的时间，至少要 增加一个查主存块表的时间。为弥补这个不足，许多系统就改为直接用虚地址访</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3" name="文本框 12"/>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4.4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三级存储体系</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4" name="Rectangle 3"/>
          <p:cNvSpPr txBox="1">
            <a:spLocks noChangeArrowheads="1"/>
          </p:cNvSpPr>
          <p:nvPr/>
        </p:nvSpPr>
        <p:spPr>
          <a:xfrm>
            <a:off x="596320" y="1095264"/>
            <a:ext cx="6234106" cy="495895"/>
          </a:xfrm>
          <a:prstGeom prst="rect">
            <a:avLst/>
          </a:prstGeom>
        </p:spPr>
        <p:txBody>
          <a:bodyPr vert="horz" lIns="91440" tIns="45720" rIns="91440" bIns="45720" rtlCol="0">
            <a:norm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、物理地址</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5"/>
          <p:cNvGrpSpPr/>
          <p:nvPr/>
        </p:nvGrpSpPr>
        <p:grpSpPr bwMode="auto">
          <a:xfrm>
            <a:off x="1943820" y="1768452"/>
            <a:ext cx="6973689" cy="2344563"/>
            <a:chOff x="1016001" y="1379379"/>
            <a:chExt cx="7380429" cy="2481421"/>
          </a:xfrm>
        </p:grpSpPr>
        <p:sp>
          <p:nvSpPr>
            <p:cNvPr id="16" name="矩形 6"/>
            <p:cNvSpPr>
              <a:spLocks noChangeArrowheads="1"/>
            </p:cNvSpPr>
            <p:nvPr/>
          </p:nvSpPr>
          <p:spPr bwMode="auto">
            <a:xfrm>
              <a:off x="1016001" y="1514764"/>
              <a:ext cx="914400" cy="2346036"/>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2645" b="0">
                  <a:latin typeface="Times New Roman" panose="02020603050405020304" pitchFamily="18" charset="0"/>
                  <a:ea typeface="宋体" panose="02010600030101010101" pitchFamily="2" charset="-122"/>
                </a:rPr>
                <a:t>CPU</a:t>
              </a:r>
              <a:endParaRPr lang="zh-CN" altLang="en-US" sz="2645" b="0">
                <a:latin typeface="Times New Roman" panose="02020603050405020304" pitchFamily="18" charset="0"/>
                <a:ea typeface="宋体" panose="02010600030101010101" pitchFamily="2" charset="-122"/>
              </a:endParaRPr>
            </a:p>
          </p:txBody>
        </p:sp>
        <p:sp>
          <p:nvSpPr>
            <p:cNvPr id="17" name="矩形 7"/>
            <p:cNvSpPr>
              <a:spLocks noChangeArrowheads="1"/>
            </p:cNvSpPr>
            <p:nvPr/>
          </p:nvSpPr>
          <p:spPr bwMode="auto">
            <a:xfrm>
              <a:off x="2798427" y="1597891"/>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890" b="0">
                  <a:latin typeface="Times New Roman" panose="02020603050405020304" pitchFamily="18" charset="0"/>
                  <a:ea typeface="宋体" panose="02010600030101010101" pitchFamily="2" charset="-122"/>
                </a:rPr>
                <a:t>存储管理</a:t>
              </a:r>
              <a:endParaRPr lang="en-US" altLang="zh-CN" sz="189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890" b="0">
                  <a:latin typeface="Times New Roman" panose="02020603050405020304" pitchFamily="18" charset="0"/>
                  <a:ea typeface="宋体" panose="02010600030101010101" pitchFamily="2" charset="-122"/>
                </a:rPr>
                <a:t>部件</a:t>
              </a:r>
              <a:endParaRPr lang="en-US" altLang="zh-CN" sz="189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890" b="0">
                  <a:latin typeface="Times New Roman" panose="02020603050405020304" pitchFamily="18" charset="0"/>
                  <a:ea typeface="宋体" panose="02010600030101010101" pitchFamily="2" charset="-122"/>
                </a:rPr>
                <a:t>(MMU)</a:t>
              </a:r>
              <a:endParaRPr lang="zh-CN" altLang="en-US" sz="1890" b="0">
                <a:latin typeface="Times New Roman" panose="02020603050405020304" pitchFamily="18" charset="0"/>
                <a:ea typeface="宋体" panose="02010600030101010101" pitchFamily="2" charset="-122"/>
              </a:endParaRPr>
            </a:p>
          </p:txBody>
        </p:sp>
        <p:sp>
          <p:nvSpPr>
            <p:cNvPr id="18" name="矩形 8"/>
            <p:cNvSpPr>
              <a:spLocks noChangeArrowheads="1"/>
            </p:cNvSpPr>
            <p:nvPr/>
          </p:nvSpPr>
          <p:spPr bwMode="auto">
            <a:xfrm>
              <a:off x="4953770" y="1652444"/>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890" b="0">
                  <a:latin typeface="Times New Roman" panose="02020603050405020304" pitchFamily="18" charset="0"/>
                  <a:ea typeface="宋体" panose="02010600030101010101" pitchFamily="2" charset="-122"/>
                </a:rPr>
                <a:t>Cache</a:t>
              </a:r>
              <a:endParaRPr lang="zh-CN" altLang="en-US" sz="1890" b="0">
                <a:latin typeface="Times New Roman" panose="02020603050405020304" pitchFamily="18" charset="0"/>
                <a:ea typeface="宋体" panose="02010600030101010101" pitchFamily="2" charset="-122"/>
              </a:endParaRPr>
            </a:p>
          </p:txBody>
        </p:sp>
        <p:sp>
          <p:nvSpPr>
            <p:cNvPr id="19" name="矩形 9"/>
            <p:cNvSpPr>
              <a:spLocks noChangeArrowheads="1"/>
            </p:cNvSpPr>
            <p:nvPr/>
          </p:nvSpPr>
          <p:spPr bwMode="auto">
            <a:xfrm>
              <a:off x="7109113" y="1652444"/>
              <a:ext cx="1287317" cy="1283854"/>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890" b="0">
                  <a:latin typeface="Times New Roman" panose="02020603050405020304" pitchFamily="18" charset="0"/>
                  <a:ea typeface="宋体" panose="02010600030101010101" pitchFamily="2" charset="-122"/>
                </a:rPr>
                <a:t>主存</a:t>
              </a:r>
              <a:endParaRPr lang="zh-CN" altLang="en-US" sz="1890" b="0">
                <a:latin typeface="Times New Roman" panose="02020603050405020304" pitchFamily="18" charset="0"/>
                <a:ea typeface="宋体" panose="02010600030101010101" pitchFamily="2" charset="-122"/>
              </a:endParaRPr>
            </a:p>
          </p:txBody>
        </p:sp>
        <p:cxnSp>
          <p:nvCxnSpPr>
            <p:cNvPr id="20" name="直接箭头连接符 10"/>
            <p:cNvCxnSpPr>
              <a:cxnSpLocks noChangeShapeType="1"/>
            </p:cNvCxnSpPr>
            <p:nvPr/>
          </p:nvCxnSpPr>
          <p:spPr bwMode="auto">
            <a:xfrm>
              <a:off x="1930401"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11"/>
            <p:cNvSpPr txBox="1">
              <a:spLocks noChangeArrowheads="1"/>
            </p:cNvSpPr>
            <p:nvPr/>
          </p:nvSpPr>
          <p:spPr bwMode="auto">
            <a:xfrm>
              <a:off x="1958780" y="1597891"/>
              <a:ext cx="811266"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虚地址</a:t>
              </a:r>
              <a:endParaRPr lang="zh-CN" altLang="en-US" sz="1510" b="0">
                <a:latin typeface="Times New Roman" panose="02020603050405020304" pitchFamily="18" charset="0"/>
                <a:ea typeface="宋体" panose="02010600030101010101" pitchFamily="2" charset="-122"/>
              </a:endParaRPr>
            </a:p>
          </p:txBody>
        </p:sp>
        <p:cxnSp>
          <p:nvCxnSpPr>
            <p:cNvPr id="22" name="直接箭头连接符 12"/>
            <p:cNvCxnSpPr>
              <a:cxnSpLocks noChangeShapeType="1"/>
            </p:cNvCxnSpPr>
            <p:nvPr/>
          </p:nvCxnSpPr>
          <p:spPr bwMode="auto">
            <a:xfrm>
              <a:off x="4085744"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13"/>
            <p:cNvCxnSpPr>
              <a:cxnSpLocks noChangeShapeType="1"/>
            </p:cNvCxnSpPr>
            <p:nvPr/>
          </p:nvCxnSpPr>
          <p:spPr bwMode="auto">
            <a:xfrm>
              <a:off x="6241087" y="1995055"/>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14"/>
            <p:cNvCxnSpPr>
              <a:cxnSpLocks noChangeShapeType="1"/>
            </p:cNvCxnSpPr>
            <p:nvPr/>
          </p:nvCxnSpPr>
          <p:spPr bwMode="auto">
            <a:xfrm>
              <a:off x="6241087" y="2479964"/>
              <a:ext cx="868026"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15"/>
            <p:cNvSpPr txBox="1">
              <a:spLocks noChangeArrowheads="1"/>
            </p:cNvSpPr>
            <p:nvPr/>
          </p:nvSpPr>
          <p:spPr bwMode="auto">
            <a:xfrm>
              <a:off x="4011486" y="1379379"/>
              <a:ext cx="1016541" cy="59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主存</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物理地址</a:t>
              </a:r>
              <a:endParaRPr lang="zh-CN" altLang="en-US" sz="1510" b="0">
                <a:latin typeface="Times New Roman" panose="02020603050405020304" pitchFamily="18" charset="0"/>
                <a:ea typeface="宋体" panose="02010600030101010101" pitchFamily="2" charset="-122"/>
              </a:endParaRPr>
            </a:p>
          </p:txBody>
        </p:sp>
        <p:sp>
          <p:nvSpPr>
            <p:cNvPr id="26" name="文本框 16"/>
            <p:cNvSpPr txBox="1">
              <a:spLocks noChangeArrowheads="1"/>
            </p:cNvSpPr>
            <p:nvPr/>
          </p:nvSpPr>
          <p:spPr bwMode="auto">
            <a:xfrm>
              <a:off x="6166828" y="1410280"/>
              <a:ext cx="1016541" cy="59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主存</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物理地址</a:t>
              </a:r>
              <a:endParaRPr lang="zh-CN" altLang="en-US" sz="1510" b="0">
                <a:latin typeface="Times New Roman" panose="02020603050405020304" pitchFamily="18" charset="0"/>
                <a:ea typeface="宋体" panose="02010600030101010101" pitchFamily="2" charset="-122"/>
              </a:endParaRPr>
            </a:p>
          </p:txBody>
        </p:sp>
        <p:sp>
          <p:nvSpPr>
            <p:cNvPr id="27" name="文本框 17"/>
            <p:cNvSpPr txBox="1">
              <a:spLocks noChangeArrowheads="1"/>
            </p:cNvSpPr>
            <p:nvPr/>
          </p:nvSpPr>
          <p:spPr bwMode="auto">
            <a:xfrm>
              <a:off x="6228541" y="2433497"/>
              <a:ext cx="946986" cy="8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数据或</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zh-CN" altLang="en-US" sz="1510" b="0">
                  <a:latin typeface="Times New Roman" panose="02020603050405020304" pitchFamily="18" charset="0"/>
                  <a:ea typeface="宋体" panose="02010600030101010101" pitchFamily="2" charset="-122"/>
                </a:rPr>
                <a:t>指令块</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多字宽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28" name="肘形连接符 18"/>
            <p:cNvCxnSpPr>
              <a:cxnSpLocks noChangeShapeType="1"/>
              <a:endCxn id="19" idx="2"/>
            </p:cNvCxnSpPr>
            <p:nvPr/>
          </p:nvCxnSpPr>
          <p:spPr bwMode="auto">
            <a:xfrm flipV="1">
              <a:off x="1964304" y="2936298"/>
              <a:ext cx="5788468" cy="758247"/>
            </a:xfrm>
            <a:prstGeom prst="bentConnector2">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19"/>
            <p:cNvSpPr txBox="1">
              <a:spLocks noChangeArrowheads="1"/>
            </p:cNvSpPr>
            <p:nvPr/>
          </p:nvSpPr>
          <p:spPr bwMode="auto">
            <a:xfrm>
              <a:off x="3116684" y="3304157"/>
              <a:ext cx="1221818"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数据或指令</a:t>
              </a:r>
              <a:endParaRPr lang="zh-CN" altLang="en-US" sz="1510" b="0">
                <a:latin typeface="Times New Roman" panose="02020603050405020304" pitchFamily="18" charset="0"/>
                <a:ea typeface="宋体" panose="02010600030101010101" pitchFamily="2" charset="-122"/>
              </a:endParaRPr>
            </a:p>
          </p:txBody>
        </p:sp>
        <p:sp>
          <p:nvSpPr>
            <p:cNvPr id="30" name="文本框 20"/>
            <p:cNvSpPr txBox="1">
              <a:spLocks noChangeArrowheads="1"/>
            </p:cNvSpPr>
            <p:nvPr/>
          </p:nvSpPr>
          <p:spPr bwMode="auto">
            <a:xfrm>
              <a:off x="6173327" y="3363361"/>
              <a:ext cx="946986" cy="34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单字宽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31" name="直接箭头连接符 21"/>
            <p:cNvCxnSpPr>
              <a:cxnSpLocks noChangeShapeType="1"/>
              <a:stCxn id="18" idx="2"/>
            </p:cNvCxnSpPr>
            <p:nvPr/>
          </p:nvCxnSpPr>
          <p:spPr bwMode="auto">
            <a:xfrm flipH="1">
              <a:off x="5597428" y="2936298"/>
              <a:ext cx="1" cy="765617"/>
            </a:xfrm>
            <a:prstGeom prst="straightConnector1">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med">
    <p:push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1"/>
          </p:nvPr>
        </p:nvSpPr>
        <p:spPr>
          <a:xfrm>
            <a:off x="1015071" y="4398605"/>
            <a:ext cx="9514884" cy="1936623"/>
          </a:xfrm>
        </p:spPr>
        <p:txBody>
          <a:bodyPr>
            <a:normAutofit/>
          </a:bodyPr>
          <a:lstStyle/>
          <a:p>
            <a:pPr marL="0" indent="0" algn="just" eaLnBrk="1" hangingPunct="1">
              <a:lnSpc>
                <a:spcPct val="150000"/>
              </a:lnSpc>
              <a:buSzPct val="70000"/>
              <a:buNone/>
              <a:defRP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访存时，直接将虚地址送存储管理部件</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命中，数据、指令就直接与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交换。如果</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不命中，就由存储管理部件将虚地址交换成主存物理地址访主存，将含该地址的数据块或指令块与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交换的同时，将单个指令和数据与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交换。</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02084" name="组合 6"/>
          <p:cNvGrpSpPr/>
          <p:nvPr/>
        </p:nvGrpSpPr>
        <p:grpSpPr bwMode="auto">
          <a:xfrm>
            <a:off x="2015828" y="1973569"/>
            <a:ext cx="6973688" cy="2321454"/>
            <a:chOff x="1058863" y="1744663"/>
            <a:chExt cx="7380287" cy="2456805"/>
          </a:xfrm>
        </p:grpSpPr>
        <p:sp>
          <p:nvSpPr>
            <p:cNvPr id="302085" name="矩形 23"/>
            <p:cNvSpPr>
              <a:spLocks noChangeArrowheads="1"/>
            </p:cNvSpPr>
            <p:nvPr/>
          </p:nvSpPr>
          <p:spPr bwMode="auto">
            <a:xfrm>
              <a:off x="1058863" y="1792733"/>
              <a:ext cx="914382" cy="132393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2270" b="0">
                  <a:latin typeface="Times New Roman" panose="02020603050405020304" pitchFamily="18" charset="0"/>
                  <a:ea typeface="宋体" panose="02010600030101010101" pitchFamily="2" charset="-122"/>
                </a:rPr>
                <a:t>CPU</a:t>
              </a:r>
              <a:endParaRPr lang="zh-CN" altLang="en-US" sz="2270" b="0">
                <a:latin typeface="Times New Roman" panose="02020603050405020304" pitchFamily="18" charset="0"/>
                <a:ea typeface="宋体" panose="02010600030101010101" pitchFamily="2" charset="-122"/>
              </a:endParaRPr>
            </a:p>
          </p:txBody>
        </p:sp>
        <p:sp>
          <p:nvSpPr>
            <p:cNvPr id="302086" name="矩形 24"/>
            <p:cNvSpPr>
              <a:spLocks noChangeArrowheads="1"/>
            </p:cNvSpPr>
            <p:nvPr/>
          </p:nvSpPr>
          <p:spPr bwMode="auto">
            <a:xfrm>
              <a:off x="3608534" y="1792733"/>
              <a:ext cx="1912081" cy="683203"/>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dirty="0">
                  <a:latin typeface="Times New Roman" panose="02020603050405020304" pitchFamily="18" charset="0"/>
                  <a:ea typeface="宋体" panose="02010600030101010101" pitchFamily="2" charset="-122"/>
                </a:rPr>
                <a:t>存储管理部件</a:t>
              </a:r>
              <a:endParaRPr lang="en-US" altLang="zh-CN" sz="1510" b="0" dirty="0">
                <a:latin typeface="Times New Roman" panose="02020603050405020304" pitchFamily="18" charset="0"/>
                <a:ea typeface="宋体" panose="02010600030101010101" pitchFamily="2" charset="-122"/>
              </a:endParaRPr>
            </a:p>
            <a:p>
              <a:pPr algn="ctr">
                <a:spcBef>
                  <a:spcPct val="0"/>
                </a:spcBef>
                <a:buClrTx/>
                <a:buFontTx/>
                <a:buNone/>
              </a:pPr>
              <a:r>
                <a:rPr lang="en-US" altLang="zh-CN" sz="1510" b="0" dirty="0">
                  <a:latin typeface="Times New Roman" panose="02020603050405020304" pitchFamily="18" charset="0"/>
                  <a:ea typeface="宋体" panose="02010600030101010101" pitchFamily="2" charset="-122"/>
                </a:rPr>
                <a:t>(MMU)</a:t>
              </a:r>
              <a:endParaRPr lang="zh-CN" altLang="en-US" sz="1510" b="0" dirty="0">
                <a:latin typeface="Times New Roman" panose="02020603050405020304" pitchFamily="18" charset="0"/>
                <a:ea typeface="宋体" panose="02010600030101010101" pitchFamily="2" charset="-122"/>
              </a:endParaRPr>
            </a:p>
          </p:txBody>
        </p:sp>
        <p:sp>
          <p:nvSpPr>
            <p:cNvPr id="302087" name="矩形 25"/>
            <p:cNvSpPr>
              <a:spLocks noChangeArrowheads="1"/>
            </p:cNvSpPr>
            <p:nvPr/>
          </p:nvSpPr>
          <p:spPr bwMode="auto">
            <a:xfrm>
              <a:off x="3604488" y="2581326"/>
              <a:ext cx="1916127" cy="520193"/>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510" b="0" dirty="0">
                  <a:latin typeface="Times New Roman" panose="02020603050405020304" pitchFamily="18" charset="0"/>
                  <a:ea typeface="宋体" panose="02010600030101010101" pitchFamily="2" charset="-122"/>
                </a:rPr>
                <a:t>Cache</a:t>
              </a:r>
              <a:endParaRPr lang="zh-CN" altLang="en-US" sz="1510" b="0" dirty="0">
                <a:latin typeface="Times New Roman" panose="02020603050405020304" pitchFamily="18" charset="0"/>
                <a:ea typeface="宋体" panose="02010600030101010101" pitchFamily="2" charset="-122"/>
              </a:endParaRPr>
            </a:p>
          </p:txBody>
        </p:sp>
        <p:sp>
          <p:nvSpPr>
            <p:cNvPr id="302088" name="矩形 26"/>
            <p:cNvSpPr>
              <a:spLocks noChangeArrowheads="1"/>
            </p:cNvSpPr>
            <p:nvPr/>
          </p:nvSpPr>
          <p:spPr bwMode="auto">
            <a:xfrm>
              <a:off x="7151858" y="1792733"/>
              <a:ext cx="1287292" cy="1308786"/>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890" b="0">
                  <a:latin typeface="Times New Roman" panose="02020603050405020304" pitchFamily="18" charset="0"/>
                  <a:ea typeface="宋体" panose="02010600030101010101" pitchFamily="2" charset="-122"/>
                </a:rPr>
                <a:t>主存</a:t>
              </a:r>
              <a:endParaRPr lang="zh-CN" altLang="en-US" sz="1890" b="0">
                <a:latin typeface="Times New Roman" panose="02020603050405020304" pitchFamily="18" charset="0"/>
                <a:ea typeface="宋体" panose="02010600030101010101" pitchFamily="2" charset="-122"/>
              </a:endParaRPr>
            </a:p>
          </p:txBody>
        </p:sp>
        <p:cxnSp>
          <p:nvCxnSpPr>
            <p:cNvPr id="302089" name="直接箭头连接符 27"/>
            <p:cNvCxnSpPr>
              <a:cxnSpLocks noChangeShapeType="1"/>
            </p:cNvCxnSpPr>
            <p:nvPr/>
          </p:nvCxnSpPr>
          <p:spPr bwMode="auto">
            <a:xfrm>
              <a:off x="1973245" y="2144893"/>
              <a:ext cx="1631243"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2090" name="文本框 28"/>
            <p:cNvSpPr txBox="1">
              <a:spLocks noChangeArrowheads="1"/>
            </p:cNvSpPr>
            <p:nvPr/>
          </p:nvSpPr>
          <p:spPr bwMode="auto">
            <a:xfrm>
              <a:off x="2420026" y="1792733"/>
              <a:ext cx="811251" cy="34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虚地址</a:t>
              </a:r>
              <a:endParaRPr lang="zh-CN" altLang="en-US" sz="1510" b="0">
                <a:latin typeface="Times New Roman" panose="02020603050405020304" pitchFamily="18" charset="0"/>
                <a:ea typeface="宋体" panose="02010600030101010101" pitchFamily="2" charset="-122"/>
              </a:endParaRPr>
            </a:p>
          </p:txBody>
        </p:sp>
        <p:cxnSp>
          <p:nvCxnSpPr>
            <p:cNvPr id="302091" name="直接箭头连接符 29"/>
            <p:cNvCxnSpPr>
              <a:cxnSpLocks noChangeShapeType="1"/>
            </p:cNvCxnSpPr>
            <p:nvPr/>
          </p:nvCxnSpPr>
          <p:spPr bwMode="auto">
            <a:xfrm>
              <a:off x="5520615" y="2144893"/>
              <a:ext cx="1655968"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092" name="直接箭头连接符 30"/>
            <p:cNvCxnSpPr>
              <a:cxnSpLocks noChangeShapeType="1"/>
            </p:cNvCxnSpPr>
            <p:nvPr/>
          </p:nvCxnSpPr>
          <p:spPr bwMode="auto">
            <a:xfrm>
              <a:off x="5520615" y="2841422"/>
              <a:ext cx="1619969" cy="0"/>
            </a:xfrm>
            <a:prstGeom prst="straightConnector1">
              <a:avLst/>
            </a:prstGeom>
            <a:noFill/>
            <a:ln w="6350"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2093" name="文本框 31"/>
            <p:cNvSpPr txBox="1">
              <a:spLocks noChangeArrowheads="1"/>
            </p:cNvSpPr>
            <p:nvPr/>
          </p:nvSpPr>
          <p:spPr bwMode="auto">
            <a:xfrm>
              <a:off x="5622040" y="1744663"/>
              <a:ext cx="1427068" cy="34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主存物理地址</a:t>
              </a:r>
              <a:endParaRPr lang="zh-CN" altLang="en-US" sz="1510" b="0">
                <a:latin typeface="Times New Roman" panose="02020603050405020304" pitchFamily="18" charset="0"/>
                <a:ea typeface="宋体" panose="02010600030101010101" pitchFamily="2" charset="-122"/>
              </a:endParaRPr>
            </a:p>
          </p:txBody>
        </p:sp>
        <p:sp>
          <p:nvSpPr>
            <p:cNvPr id="302094" name="文本框 32"/>
            <p:cNvSpPr txBox="1">
              <a:spLocks noChangeArrowheads="1"/>
            </p:cNvSpPr>
            <p:nvPr/>
          </p:nvSpPr>
          <p:spPr bwMode="auto">
            <a:xfrm>
              <a:off x="5335003" y="2566180"/>
              <a:ext cx="1991195" cy="59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指令或数据</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多字宽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302095" name="肘形连接符 33"/>
            <p:cNvCxnSpPr>
              <a:cxnSpLocks noChangeShapeType="1"/>
              <a:endCxn id="302088" idx="2"/>
            </p:cNvCxnSpPr>
            <p:nvPr/>
          </p:nvCxnSpPr>
          <p:spPr bwMode="auto">
            <a:xfrm flipV="1">
              <a:off x="4564575" y="3101519"/>
              <a:ext cx="3230930" cy="821960"/>
            </a:xfrm>
            <a:prstGeom prst="bentConnector2">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2096" name="文本框 34"/>
            <p:cNvSpPr txBox="1">
              <a:spLocks noChangeArrowheads="1"/>
            </p:cNvSpPr>
            <p:nvPr/>
          </p:nvSpPr>
          <p:spPr bwMode="auto">
            <a:xfrm>
              <a:off x="5909176" y="3611234"/>
              <a:ext cx="1221795" cy="59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a:latin typeface="Times New Roman" panose="02020603050405020304" pitchFamily="18" charset="0"/>
                  <a:ea typeface="宋体" panose="02010600030101010101" pitchFamily="2" charset="-122"/>
                </a:rPr>
                <a:t>指令或数据</a:t>
              </a:r>
              <a:endParaRPr lang="en-US" altLang="zh-CN" sz="1510" b="0">
                <a:latin typeface="Times New Roman" panose="02020603050405020304" pitchFamily="18" charset="0"/>
                <a:ea typeface="宋体" panose="02010600030101010101" pitchFamily="2" charset="-122"/>
              </a:endParaRPr>
            </a:p>
            <a:p>
              <a:pPr algn="ctr">
                <a:spcBef>
                  <a:spcPct val="0"/>
                </a:spcBef>
                <a:buClrTx/>
                <a:buFontTx/>
                <a:buNone/>
              </a:pPr>
              <a:r>
                <a:rPr lang="en-US" altLang="zh-CN" sz="1510" b="0">
                  <a:latin typeface="Times New Roman" panose="02020603050405020304" pitchFamily="18" charset="0"/>
                  <a:ea typeface="宋体" panose="02010600030101010101" pitchFamily="2" charset="-122"/>
                </a:rPr>
                <a:t>(</a:t>
              </a:r>
              <a:r>
                <a:rPr lang="zh-CN" altLang="en-US" sz="1510" b="0">
                  <a:latin typeface="Times New Roman" panose="02020603050405020304" pitchFamily="18" charset="0"/>
                  <a:ea typeface="宋体" panose="02010600030101010101" pitchFamily="2" charset="-122"/>
                </a:rPr>
                <a:t>单字宽</a:t>
              </a:r>
              <a:r>
                <a:rPr lang="en-US" altLang="zh-CN" sz="1510" b="0">
                  <a:latin typeface="Times New Roman" panose="02020603050405020304" pitchFamily="18" charset="0"/>
                  <a:ea typeface="宋体" panose="02010600030101010101" pitchFamily="2" charset="-122"/>
                </a:rPr>
                <a:t>)</a:t>
              </a:r>
              <a:endParaRPr lang="zh-CN" altLang="en-US" sz="1510" b="0">
                <a:latin typeface="Times New Roman" panose="02020603050405020304" pitchFamily="18" charset="0"/>
                <a:ea typeface="宋体" panose="02010600030101010101" pitchFamily="2" charset="-122"/>
              </a:endParaRPr>
            </a:p>
          </p:txBody>
        </p:sp>
        <p:cxnSp>
          <p:nvCxnSpPr>
            <p:cNvPr id="302097" name="直接箭头连接符 35"/>
            <p:cNvCxnSpPr>
              <a:cxnSpLocks noChangeShapeType="1"/>
            </p:cNvCxnSpPr>
            <p:nvPr/>
          </p:nvCxnSpPr>
          <p:spPr bwMode="auto">
            <a:xfrm flipH="1">
              <a:off x="4579502" y="3116664"/>
              <a:ext cx="1" cy="791667"/>
            </a:xfrm>
            <a:prstGeom prst="straightConnector1">
              <a:avLst/>
            </a:prstGeom>
            <a:noFill/>
            <a:ln w="6350" algn="ctr">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098" name="肘形连接符 36"/>
            <p:cNvCxnSpPr>
              <a:cxnSpLocks noChangeShapeType="1"/>
              <a:stCxn id="302085" idx="2"/>
            </p:cNvCxnSpPr>
            <p:nvPr/>
          </p:nvCxnSpPr>
          <p:spPr bwMode="auto">
            <a:xfrm rot="16200000" flipH="1">
              <a:off x="2662161" y="1970558"/>
              <a:ext cx="800137" cy="3092351"/>
            </a:xfrm>
            <a:prstGeom prst="bentConnector2">
              <a:avLst/>
            </a:prstGeom>
            <a:noFill/>
            <a:ln w="635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099" name="肘形连接符 4"/>
            <p:cNvCxnSpPr>
              <a:cxnSpLocks noChangeShapeType="1"/>
              <a:endCxn id="302087" idx="1"/>
            </p:cNvCxnSpPr>
            <p:nvPr/>
          </p:nvCxnSpPr>
          <p:spPr bwMode="auto">
            <a:xfrm>
              <a:off x="2698595" y="2144893"/>
              <a:ext cx="905893" cy="696530"/>
            </a:xfrm>
            <a:prstGeom prst="bentConnector3">
              <a:avLst>
                <a:gd name="adj1" fmla="val 3222"/>
              </a:avLst>
            </a:prstGeom>
            <a:noFill/>
            <a:ln w="9525" algn="ctr">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2" name="直接连接符 1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3" name="文本框 12"/>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4.4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三级存储体系</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6" name="Rectangle 3"/>
          <p:cNvSpPr txBox="1">
            <a:spLocks noChangeArrowheads="1"/>
          </p:cNvSpPr>
          <p:nvPr/>
        </p:nvSpPr>
        <p:spPr>
          <a:xfrm>
            <a:off x="596320" y="1095264"/>
            <a:ext cx="6234106" cy="495895"/>
          </a:xfrm>
          <a:prstGeom prst="rect">
            <a:avLst/>
          </a:prstGeom>
        </p:spPr>
        <p:txBody>
          <a:bodyPr vert="horz" lIns="91440" tIns="45720" rIns="91440" bIns="45720" rtlCol="0">
            <a:norm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、虚地址</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push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1"/>
          </p:nvPr>
        </p:nvSpPr>
        <p:spPr>
          <a:xfrm>
            <a:off x="908772" y="4645785"/>
            <a:ext cx="10301188" cy="2182405"/>
          </a:xfrm>
        </p:spPr>
        <p:txBody>
          <a:bodyPr>
            <a:normAutofit/>
          </a:bodyPr>
          <a:lstStyle/>
          <a:p>
            <a:pPr algn="just">
              <a:lnSpc>
                <a:spcPts val="2800"/>
              </a:lnSpc>
              <a:spcBef>
                <a:spcPts val="565"/>
              </a:spcBef>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存储系统的等效访问时间要接近于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的，容量是虚地址空间的容量。</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ts val="2800"/>
              </a:lnSpc>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由于磁盘辅存基本访问单位是物理块，每块</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512B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，因此，与磁盘存储器连接的局部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的块容量一般也是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512B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，其他</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块的容量可以是小于或大于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512B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，但应该是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512B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的整数倍。</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04132" name="组合 19"/>
          <p:cNvGrpSpPr/>
          <p:nvPr/>
        </p:nvGrpSpPr>
        <p:grpSpPr bwMode="auto">
          <a:xfrm>
            <a:off x="2547540" y="1795543"/>
            <a:ext cx="5779271" cy="2406226"/>
            <a:chOff x="270696" y="1382475"/>
            <a:chExt cx="7499162" cy="2939337"/>
          </a:xfrm>
        </p:grpSpPr>
        <p:sp>
          <p:nvSpPr>
            <p:cNvPr id="304133" name="文本框 20"/>
            <p:cNvSpPr txBox="1">
              <a:spLocks noChangeArrowheads="1"/>
            </p:cNvSpPr>
            <p:nvPr/>
          </p:nvSpPr>
          <p:spPr bwMode="auto">
            <a:xfrm>
              <a:off x="579471" y="1517957"/>
              <a:ext cx="811298" cy="34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zh-CN" altLang="en-US" sz="1510" b="0">
                  <a:latin typeface="Times New Roman" panose="02020603050405020304" pitchFamily="18" charset="0"/>
                  <a:ea typeface="宋体" panose="02010600030101010101" pitchFamily="2" charset="-122"/>
                </a:rPr>
                <a:t>处理机</a:t>
              </a:r>
              <a:endParaRPr lang="zh-CN" altLang="en-US" sz="1510" b="0">
                <a:latin typeface="Times New Roman" panose="02020603050405020304" pitchFamily="18" charset="0"/>
                <a:ea typeface="宋体" panose="02010600030101010101" pitchFamily="2" charset="-122"/>
              </a:endParaRPr>
            </a:p>
          </p:txBody>
        </p:sp>
        <p:sp>
          <p:nvSpPr>
            <p:cNvPr id="304134" name="矩形 21"/>
            <p:cNvSpPr>
              <a:spLocks noChangeArrowheads="1"/>
            </p:cNvSpPr>
            <p:nvPr/>
          </p:nvSpPr>
          <p:spPr bwMode="auto">
            <a:xfrm>
              <a:off x="1545426" y="1382475"/>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P</a:t>
              </a:r>
              <a:r>
                <a:rPr lang="en-US" altLang="zh-CN" sz="1700" b="0" baseline="-25000">
                  <a:latin typeface="Times New Roman" panose="02020603050405020304" pitchFamily="18" charset="0"/>
                  <a:ea typeface="宋体" panose="02010600030101010101" pitchFamily="2" charset="-122"/>
                </a:rPr>
                <a:t>1</a:t>
              </a:r>
              <a:endParaRPr lang="zh-CN" altLang="en-US" sz="1700" b="0" baseline="-25000">
                <a:latin typeface="Times New Roman" panose="02020603050405020304" pitchFamily="18" charset="0"/>
                <a:ea typeface="宋体" panose="02010600030101010101" pitchFamily="2" charset="-122"/>
              </a:endParaRPr>
            </a:p>
          </p:txBody>
        </p:sp>
        <p:cxnSp>
          <p:nvCxnSpPr>
            <p:cNvPr id="304135" name="直接箭头连接符 37"/>
            <p:cNvCxnSpPr>
              <a:cxnSpLocks noChangeShapeType="1"/>
            </p:cNvCxnSpPr>
            <p:nvPr/>
          </p:nvCxnSpPr>
          <p:spPr bwMode="auto">
            <a:xfrm>
              <a:off x="1217858" y="3386258"/>
              <a:ext cx="6552000" cy="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36" name="矩形 38"/>
            <p:cNvSpPr>
              <a:spLocks noChangeArrowheads="1"/>
            </p:cNvSpPr>
            <p:nvPr/>
          </p:nvSpPr>
          <p:spPr bwMode="auto">
            <a:xfrm>
              <a:off x="1545426" y="2333386"/>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1</a:t>
              </a:r>
              <a:endParaRPr lang="zh-CN" altLang="en-US" sz="1700" b="0" baseline="-25000">
                <a:latin typeface="Times New Roman" panose="02020603050405020304" pitchFamily="18" charset="0"/>
                <a:ea typeface="宋体" panose="02010600030101010101" pitchFamily="2" charset="-122"/>
              </a:endParaRPr>
            </a:p>
          </p:txBody>
        </p:sp>
        <p:sp>
          <p:nvSpPr>
            <p:cNvPr id="304137" name="文本框 39"/>
            <p:cNvSpPr txBox="1">
              <a:spLocks noChangeArrowheads="1"/>
            </p:cNvSpPr>
            <p:nvPr/>
          </p:nvSpPr>
          <p:spPr bwMode="auto">
            <a:xfrm>
              <a:off x="270697" y="2391956"/>
              <a:ext cx="1120072" cy="34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zh-CN" altLang="en-US" sz="1510" b="0">
                  <a:latin typeface="Times New Roman" panose="02020603050405020304" pitchFamily="18" charset="0"/>
                  <a:ea typeface="宋体" panose="02010600030101010101" pitchFamily="2" charset="-122"/>
                </a:rPr>
                <a:t>局部</a:t>
              </a:r>
              <a:r>
                <a:rPr lang="en-US" altLang="zh-CN" sz="1510" b="0">
                  <a:latin typeface="Times New Roman" panose="02020603050405020304" pitchFamily="18" charset="0"/>
                  <a:ea typeface="宋体" panose="02010600030101010101" pitchFamily="2" charset="-122"/>
                </a:rPr>
                <a:t>Cache</a:t>
              </a:r>
              <a:endParaRPr lang="zh-CN" altLang="en-US" sz="1510" b="0">
                <a:latin typeface="Times New Roman" panose="02020603050405020304" pitchFamily="18" charset="0"/>
                <a:ea typeface="宋体" panose="02010600030101010101" pitchFamily="2" charset="-122"/>
              </a:endParaRPr>
            </a:p>
          </p:txBody>
        </p:sp>
        <p:cxnSp>
          <p:nvCxnSpPr>
            <p:cNvPr id="304138" name="直接箭头连接符 40"/>
            <p:cNvCxnSpPr>
              <a:cxnSpLocks noChangeShapeType="1"/>
              <a:stCxn id="304134" idx="2"/>
              <a:endCxn id="304136" idx="0"/>
            </p:cNvCxnSpPr>
            <p:nvPr/>
          </p:nvCxnSpPr>
          <p:spPr bwMode="auto">
            <a:xfrm>
              <a:off x="1865506" y="1967347"/>
              <a:ext cx="0" cy="366039"/>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139" name="直接箭头连接符 41"/>
            <p:cNvCxnSpPr>
              <a:cxnSpLocks noChangeShapeType="1"/>
              <a:stCxn id="304136" idx="2"/>
            </p:cNvCxnSpPr>
            <p:nvPr/>
          </p:nvCxnSpPr>
          <p:spPr bwMode="auto">
            <a:xfrm flipH="1">
              <a:off x="1865505" y="2918258"/>
              <a:ext cx="1" cy="468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0" name="矩形 42"/>
            <p:cNvSpPr>
              <a:spLocks noChangeArrowheads="1"/>
            </p:cNvSpPr>
            <p:nvPr/>
          </p:nvSpPr>
          <p:spPr bwMode="auto">
            <a:xfrm>
              <a:off x="2505664" y="1382475"/>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P</a:t>
              </a:r>
              <a:r>
                <a:rPr lang="en-US" altLang="zh-CN" sz="1700" b="0" baseline="-25000">
                  <a:latin typeface="Times New Roman" panose="02020603050405020304" pitchFamily="18" charset="0"/>
                  <a:ea typeface="宋体" panose="02010600030101010101" pitchFamily="2" charset="-122"/>
                </a:rPr>
                <a:t>2</a:t>
              </a:r>
              <a:endParaRPr lang="zh-CN" altLang="en-US" sz="1700" b="0" baseline="-25000">
                <a:latin typeface="Times New Roman" panose="02020603050405020304" pitchFamily="18" charset="0"/>
                <a:ea typeface="宋体" panose="02010600030101010101" pitchFamily="2" charset="-122"/>
              </a:endParaRPr>
            </a:p>
          </p:txBody>
        </p:sp>
        <p:sp>
          <p:nvSpPr>
            <p:cNvPr id="304141" name="矩形 43"/>
            <p:cNvSpPr>
              <a:spLocks noChangeArrowheads="1"/>
            </p:cNvSpPr>
            <p:nvPr/>
          </p:nvSpPr>
          <p:spPr bwMode="auto">
            <a:xfrm>
              <a:off x="2505664" y="2333386"/>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2</a:t>
              </a:r>
              <a:endParaRPr lang="zh-CN" altLang="en-US" sz="1700" b="0" baseline="-25000">
                <a:latin typeface="Times New Roman" panose="02020603050405020304" pitchFamily="18" charset="0"/>
                <a:ea typeface="宋体" panose="02010600030101010101" pitchFamily="2" charset="-122"/>
              </a:endParaRPr>
            </a:p>
          </p:txBody>
        </p:sp>
        <p:cxnSp>
          <p:nvCxnSpPr>
            <p:cNvPr id="304142" name="直接箭头连接符 44"/>
            <p:cNvCxnSpPr>
              <a:cxnSpLocks noChangeShapeType="1"/>
              <a:stCxn id="304140" idx="2"/>
              <a:endCxn id="304141" idx="0"/>
            </p:cNvCxnSpPr>
            <p:nvPr/>
          </p:nvCxnSpPr>
          <p:spPr bwMode="auto">
            <a:xfrm>
              <a:off x="2825744" y="1967347"/>
              <a:ext cx="0" cy="366039"/>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143" name="直接箭头连接符 45"/>
            <p:cNvCxnSpPr>
              <a:cxnSpLocks noChangeShapeType="1"/>
              <a:stCxn id="304141" idx="2"/>
            </p:cNvCxnSpPr>
            <p:nvPr/>
          </p:nvCxnSpPr>
          <p:spPr bwMode="auto">
            <a:xfrm flipH="1">
              <a:off x="2825743" y="2918258"/>
              <a:ext cx="1" cy="468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4" name="矩形 46"/>
            <p:cNvSpPr>
              <a:spLocks noChangeArrowheads="1"/>
            </p:cNvSpPr>
            <p:nvPr/>
          </p:nvSpPr>
          <p:spPr bwMode="auto">
            <a:xfrm>
              <a:off x="4331858" y="1382475"/>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P</a:t>
              </a:r>
              <a:r>
                <a:rPr lang="en-US" altLang="zh-CN" sz="1700" b="0" baseline="-25000">
                  <a:latin typeface="Times New Roman" panose="02020603050405020304" pitchFamily="18" charset="0"/>
                  <a:ea typeface="宋体" panose="02010600030101010101" pitchFamily="2" charset="-122"/>
                </a:rPr>
                <a:t>n</a:t>
              </a:r>
              <a:endParaRPr lang="zh-CN" altLang="en-US" sz="1700" b="0" baseline="-25000">
                <a:latin typeface="Times New Roman" panose="02020603050405020304" pitchFamily="18" charset="0"/>
                <a:ea typeface="宋体" panose="02010600030101010101" pitchFamily="2" charset="-122"/>
              </a:endParaRPr>
            </a:p>
          </p:txBody>
        </p:sp>
        <p:sp>
          <p:nvSpPr>
            <p:cNvPr id="304145" name="矩形 47"/>
            <p:cNvSpPr>
              <a:spLocks noChangeArrowheads="1"/>
            </p:cNvSpPr>
            <p:nvPr/>
          </p:nvSpPr>
          <p:spPr bwMode="auto">
            <a:xfrm>
              <a:off x="4331858" y="2333386"/>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n</a:t>
              </a:r>
              <a:endParaRPr lang="zh-CN" altLang="en-US" sz="1700" b="0" baseline="-25000">
                <a:latin typeface="Times New Roman" panose="02020603050405020304" pitchFamily="18" charset="0"/>
                <a:ea typeface="宋体" panose="02010600030101010101" pitchFamily="2" charset="-122"/>
              </a:endParaRPr>
            </a:p>
          </p:txBody>
        </p:sp>
        <p:cxnSp>
          <p:nvCxnSpPr>
            <p:cNvPr id="304146" name="直接箭头连接符 48"/>
            <p:cNvCxnSpPr>
              <a:cxnSpLocks noChangeShapeType="1"/>
              <a:stCxn id="304144" idx="2"/>
              <a:endCxn id="304145" idx="0"/>
            </p:cNvCxnSpPr>
            <p:nvPr/>
          </p:nvCxnSpPr>
          <p:spPr bwMode="auto">
            <a:xfrm>
              <a:off x="4651938" y="1967347"/>
              <a:ext cx="0" cy="366039"/>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147" name="直接箭头连接符 49"/>
            <p:cNvCxnSpPr>
              <a:cxnSpLocks noChangeShapeType="1"/>
              <a:stCxn id="304145" idx="2"/>
            </p:cNvCxnSpPr>
            <p:nvPr/>
          </p:nvCxnSpPr>
          <p:spPr bwMode="auto">
            <a:xfrm flipH="1">
              <a:off x="4651937" y="2918258"/>
              <a:ext cx="1" cy="468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8" name="矩形 50"/>
            <p:cNvSpPr>
              <a:spLocks noChangeArrowheads="1"/>
            </p:cNvSpPr>
            <p:nvPr/>
          </p:nvSpPr>
          <p:spPr bwMode="auto">
            <a:xfrm>
              <a:off x="5189175" y="1382475"/>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IOP</a:t>
              </a:r>
              <a:r>
                <a:rPr lang="en-US" altLang="zh-CN" sz="1700" b="0" baseline="-25000">
                  <a:latin typeface="Times New Roman" panose="02020603050405020304" pitchFamily="18" charset="0"/>
                  <a:ea typeface="宋体" panose="02010600030101010101" pitchFamily="2" charset="-122"/>
                </a:rPr>
                <a:t>1</a:t>
              </a:r>
              <a:endParaRPr lang="zh-CN" altLang="en-US" sz="1700" b="0" baseline="-25000">
                <a:latin typeface="Times New Roman" panose="02020603050405020304" pitchFamily="18" charset="0"/>
                <a:ea typeface="宋体" panose="02010600030101010101" pitchFamily="2" charset="-122"/>
              </a:endParaRPr>
            </a:p>
          </p:txBody>
        </p:sp>
        <p:sp>
          <p:nvSpPr>
            <p:cNvPr id="304149" name="矩形 51"/>
            <p:cNvSpPr>
              <a:spLocks noChangeArrowheads="1"/>
            </p:cNvSpPr>
            <p:nvPr/>
          </p:nvSpPr>
          <p:spPr bwMode="auto">
            <a:xfrm>
              <a:off x="5189175" y="2333386"/>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io1</a:t>
              </a:r>
              <a:endParaRPr lang="zh-CN" altLang="en-US" sz="1700" b="0" baseline="-25000">
                <a:latin typeface="Times New Roman" panose="02020603050405020304" pitchFamily="18" charset="0"/>
                <a:ea typeface="宋体" panose="02010600030101010101" pitchFamily="2" charset="-122"/>
              </a:endParaRPr>
            </a:p>
          </p:txBody>
        </p:sp>
        <p:cxnSp>
          <p:nvCxnSpPr>
            <p:cNvPr id="304150" name="直接箭头连接符 52"/>
            <p:cNvCxnSpPr>
              <a:cxnSpLocks noChangeShapeType="1"/>
              <a:stCxn id="304148" idx="2"/>
              <a:endCxn id="304149" idx="0"/>
            </p:cNvCxnSpPr>
            <p:nvPr/>
          </p:nvCxnSpPr>
          <p:spPr bwMode="auto">
            <a:xfrm>
              <a:off x="5509255" y="1967347"/>
              <a:ext cx="0" cy="366039"/>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151" name="直接箭头连接符 53"/>
            <p:cNvCxnSpPr>
              <a:cxnSpLocks noChangeShapeType="1"/>
              <a:stCxn id="304149" idx="2"/>
            </p:cNvCxnSpPr>
            <p:nvPr/>
          </p:nvCxnSpPr>
          <p:spPr bwMode="auto">
            <a:xfrm flipH="1">
              <a:off x="5509254" y="2918258"/>
              <a:ext cx="1" cy="468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2" name="矩形 54"/>
            <p:cNvSpPr>
              <a:spLocks noChangeArrowheads="1"/>
            </p:cNvSpPr>
            <p:nvPr/>
          </p:nvSpPr>
          <p:spPr bwMode="auto">
            <a:xfrm>
              <a:off x="6802578" y="1382475"/>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IOP</a:t>
              </a:r>
              <a:r>
                <a:rPr lang="en-US" altLang="zh-CN" sz="1700" b="0" baseline="-25000">
                  <a:latin typeface="Times New Roman" panose="02020603050405020304" pitchFamily="18" charset="0"/>
                  <a:ea typeface="宋体" panose="02010600030101010101" pitchFamily="2" charset="-122"/>
                </a:rPr>
                <a:t>m</a:t>
              </a:r>
              <a:endParaRPr lang="zh-CN" altLang="en-US" sz="1700" b="0" baseline="-25000">
                <a:latin typeface="Times New Roman" panose="02020603050405020304" pitchFamily="18" charset="0"/>
                <a:ea typeface="宋体" panose="02010600030101010101" pitchFamily="2" charset="-122"/>
              </a:endParaRPr>
            </a:p>
          </p:txBody>
        </p:sp>
        <p:sp>
          <p:nvSpPr>
            <p:cNvPr id="304153" name="矩形 55"/>
            <p:cNvSpPr>
              <a:spLocks noChangeArrowheads="1"/>
            </p:cNvSpPr>
            <p:nvPr/>
          </p:nvSpPr>
          <p:spPr bwMode="auto">
            <a:xfrm>
              <a:off x="6802578" y="2333386"/>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iom</a:t>
              </a:r>
              <a:endParaRPr lang="zh-CN" altLang="en-US" sz="1700" b="0" baseline="-25000">
                <a:latin typeface="Times New Roman" panose="02020603050405020304" pitchFamily="18" charset="0"/>
                <a:ea typeface="宋体" panose="02010600030101010101" pitchFamily="2" charset="-122"/>
              </a:endParaRPr>
            </a:p>
          </p:txBody>
        </p:sp>
        <p:cxnSp>
          <p:nvCxnSpPr>
            <p:cNvPr id="304154" name="直接箭头连接符 56"/>
            <p:cNvCxnSpPr>
              <a:cxnSpLocks noChangeShapeType="1"/>
              <a:stCxn id="304152" idx="2"/>
              <a:endCxn id="304153" idx="0"/>
            </p:cNvCxnSpPr>
            <p:nvPr/>
          </p:nvCxnSpPr>
          <p:spPr bwMode="auto">
            <a:xfrm>
              <a:off x="7122658" y="1967347"/>
              <a:ext cx="0" cy="366039"/>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155" name="直接箭头连接符 57"/>
            <p:cNvCxnSpPr>
              <a:cxnSpLocks noChangeShapeType="1"/>
              <a:stCxn id="304153" idx="2"/>
            </p:cNvCxnSpPr>
            <p:nvPr/>
          </p:nvCxnSpPr>
          <p:spPr bwMode="auto">
            <a:xfrm flipH="1">
              <a:off x="7122657" y="2918258"/>
              <a:ext cx="1" cy="468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6" name="文本框 58"/>
            <p:cNvSpPr txBox="1">
              <a:spLocks noChangeArrowheads="1"/>
            </p:cNvSpPr>
            <p:nvPr/>
          </p:nvSpPr>
          <p:spPr bwMode="auto">
            <a:xfrm>
              <a:off x="270696" y="3703453"/>
              <a:ext cx="1120072" cy="34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zh-CN" altLang="en-US" sz="1510" b="0">
                  <a:latin typeface="Times New Roman" panose="02020603050405020304" pitchFamily="18" charset="0"/>
                  <a:ea typeface="宋体" panose="02010600030101010101" pitchFamily="2" charset="-122"/>
                </a:rPr>
                <a:t>共享</a:t>
              </a:r>
              <a:r>
                <a:rPr lang="en-US" altLang="zh-CN" sz="1510" b="0">
                  <a:latin typeface="Times New Roman" panose="02020603050405020304" pitchFamily="18" charset="0"/>
                  <a:ea typeface="宋体" panose="02010600030101010101" pitchFamily="2" charset="-122"/>
                </a:rPr>
                <a:t>Cache</a:t>
              </a:r>
              <a:endParaRPr lang="zh-CN" altLang="en-US" sz="1510" b="0">
                <a:latin typeface="Times New Roman" panose="02020603050405020304" pitchFamily="18" charset="0"/>
                <a:ea typeface="宋体" panose="02010600030101010101" pitchFamily="2" charset="-122"/>
              </a:endParaRPr>
            </a:p>
          </p:txBody>
        </p:sp>
        <p:sp>
          <p:nvSpPr>
            <p:cNvPr id="304157" name="矩形 59"/>
            <p:cNvSpPr>
              <a:spLocks noChangeArrowheads="1"/>
            </p:cNvSpPr>
            <p:nvPr/>
          </p:nvSpPr>
          <p:spPr bwMode="auto">
            <a:xfrm>
              <a:off x="3853697" y="3736940"/>
              <a:ext cx="640159" cy="584872"/>
            </a:xfrm>
            <a:prstGeom prst="rect">
              <a:avLst/>
            </a:prstGeom>
            <a:noFill/>
            <a:ln w="635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latin typeface="Times New Roman" panose="02020603050405020304" pitchFamily="18" charset="0"/>
                  <a:ea typeface="宋体" panose="02010600030101010101" pitchFamily="2" charset="-122"/>
                </a:rPr>
                <a:t>C</a:t>
              </a:r>
              <a:r>
                <a:rPr lang="en-US" altLang="zh-CN" sz="1700" b="0" baseline="-25000">
                  <a:latin typeface="Times New Roman" panose="02020603050405020304" pitchFamily="18" charset="0"/>
                  <a:ea typeface="宋体" panose="02010600030101010101" pitchFamily="2" charset="-122"/>
                </a:rPr>
                <a:t>g</a:t>
              </a:r>
              <a:endParaRPr lang="zh-CN" altLang="en-US" sz="1700" b="0" baseline="-25000">
                <a:latin typeface="Times New Roman" panose="02020603050405020304" pitchFamily="18" charset="0"/>
                <a:ea typeface="宋体" panose="02010600030101010101" pitchFamily="2" charset="-122"/>
              </a:endParaRPr>
            </a:p>
          </p:txBody>
        </p:sp>
        <p:cxnSp>
          <p:nvCxnSpPr>
            <p:cNvPr id="304158" name="直接箭头连接符 60"/>
            <p:cNvCxnSpPr>
              <a:cxnSpLocks noChangeShapeType="1"/>
            </p:cNvCxnSpPr>
            <p:nvPr/>
          </p:nvCxnSpPr>
          <p:spPr bwMode="auto">
            <a:xfrm flipH="1">
              <a:off x="4173777" y="3395494"/>
              <a:ext cx="1" cy="324000"/>
            </a:xfrm>
            <a:prstGeom prst="straightConnector1">
              <a:avLst/>
            </a:prstGeom>
            <a:noFill/>
            <a:ln w="63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9" name="文本框 61"/>
            <p:cNvSpPr txBox="1">
              <a:spLocks noChangeArrowheads="1"/>
            </p:cNvSpPr>
            <p:nvPr/>
          </p:nvSpPr>
          <p:spPr bwMode="auto">
            <a:xfrm>
              <a:off x="3455822" y="1384618"/>
              <a:ext cx="502523" cy="46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304160" name="文本框 62"/>
            <p:cNvSpPr txBox="1">
              <a:spLocks noChangeArrowheads="1"/>
            </p:cNvSpPr>
            <p:nvPr/>
          </p:nvSpPr>
          <p:spPr bwMode="auto">
            <a:xfrm>
              <a:off x="3455822" y="2330400"/>
              <a:ext cx="502523" cy="46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304161" name="文本框 63"/>
            <p:cNvSpPr txBox="1">
              <a:spLocks noChangeArrowheads="1"/>
            </p:cNvSpPr>
            <p:nvPr/>
          </p:nvSpPr>
          <p:spPr bwMode="auto">
            <a:xfrm>
              <a:off x="6110271" y="1391699"/>
              <a:ext cx="502523" cy="46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sp>
          <p:nvSpPr>
            <p:cNvPr id="304162" name="文本框 64"/>
            <p:cNvSpPr txBox="1">
              <a:spLocks noChangeArrowheads="1"/>
            </p:cNvSpPr>
            <p:nvPr/>
          </p:nvSpPr>
          <p:spPr bwMode="auto">
            <a:xfrm>
              <a:off x="6110271" y="2337481"/>
              <a:ext cx="502523" cy="46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r>
                <a:rPr lang="en-US" altLang="zh-CN" sz="2270" b="0">
                  <a:latin typeface="Times New Roman" panose="02020603050405020304" pitchFamily="18" charset="0"/>
                  <a:ea typeface="宋体" panose="02010600030101010101" pitchFamily="2" charset="-122"/>
                </a:rPr>
                <a:t>…</a:t>
              </a:r>
              <a:endParaRPr lang="zh-CN" altLang="en-US" sz="2270" b="0">
                <a:latin typeface="Times New Roman" panose="02020603050405020304" pitchFamily="18" charset="0"/>
                <a:ea typeface="宋体" panose="02010600030101010101" pitchFamily="2" charset="-122"/>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4.4 </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三级存储体系</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Rectangle 3"/>
          <p:cNvSpPr txBox="1">
            <a:spLocks noChangeArrowheads="1"/>
          </p:cNvSpPr>
          <p:nvPr/>
        </p:nvSpPr>
        <p:spPr>
          <a:xfrm>
            <a:off x="596320" y="1095264"/>
            <a:ext cx="6234106" cy="495895"/>
          </a:xfrm>
          <a:prstGeom prst="rect">
            <a:avLst/>
          </a:prstGeom>
        </p:spPr>
        <p:txBody>
          <a:bodyPr vert="horz" lIns="91440" tIns="45720" rIns="91440" bIns="45720" rtlCol="0">
            <a:norm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技术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push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rgbClr val="FF0000"/>
                  </a:solidFill>
                  <a:latin typeface="微软雅黑" panose="020B0503020204020204" pitchFamily="34" charset="-122"/>
                  <a:ea typeface="微软雅黑" panose="020B0503020204020204" pitchFamily="34" charset="-122"/>
                  <a:sym typeface="+mn-ea"/>
                </a:rPr>
                <a:t>4.5</a:t>
              </a:r>
              <a:r>
                <a:rPr lang="zh-CN" altLang="en-US" b="1" dirty="0">
                  <a:solidFill>
                    <a:srgbClr val="FF0000"/>
                  </a:solidFill>
                  <a:latin typeface="微软雅黑" panose="020B0503020204020204" pitchFamily="34" charset="-122"/>
                  <a:ea typeface="微软雅黑" panose="020B0503020204020204" pitchFamily="34" charset="-122"/>
                  <a:sym typeface="+mn-ea"/>
                </a:rPr>
                <a:t> 主存保护</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flipH="1">
            <a:off x="486799" y="4271834"/>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形状 66"/>
          <p:cNvSpPr>
            <a:spLocks noChangeAspect="1"/>
          </p:cNvSpPr>
          <p:nvPr>
            <p:custDataLst>
              <p:tags r:id="rId2"/>
            </p:custDataLst>
          </p:nvPr>
        </p:nvSpPr>
        <p:spPr>
          <a:xfrm flipH="1">
            <a:off x="486799" y="4271834"/>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3"/>
            </p:custDataLst>
          </p:nvPr>
        </p:nvSpPr>
        <p:spPr>
          <a:xfrm flipH="1">
            <a:off x="2364855" y="4727819"/>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虚拟存储器、高速缓冲存储器等</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endParaRPr>
          </a:p>
        </p:txBody>
      </p:sp>
      <p:sp>
        <p:nvSpPr>
          <p:cNvPr id="7" name="文本框 6"/>
          <p:cNvSpPr txBox="1"/>
          <p:nvPr>
            <p:custDataLst>
              <p:tags r:id="rId4"/>
            </p:custDataLst>
          </p:nvPr>
        </p:nvSpPr>
        <p:spPr>
          <a:xfrm flipH="1">
            <a:off x="2364855" y="4373479"/>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nSpc>
                <a:spcPct val="120000"/>
              </a:lnSpc>
              <a:spcBef>
                <a:spcPts val="0"/>
              </a:spcBef>
              <a:spcAft>
                <a:spcPts val="0"/>
              </a:spcAft>
              <a:buSzPct val="100000"/>
            </a:pPr>
            <a:r>
              <a:rPr lang="zh-CN" altLang="en-US" sz="2000" b="1" dirty="0">
                <a:solidFill>
                  <a:srgbClr val="FF0000"/>
                </a:solidFill>
                <a:latin typeface="Arial" panose="020B0604020202020204" pitchFamily="34" charset="0"/>
              </a:rPr>
              <a:t>第4章 存储体系</a:t>
            </a:r>
            <a:endParaRPr lang="zh-CN" altLang="en-US" sz="2000" b="1" dirty="0">
              <a:solidFill>
                <a:srgbClr val="FF0000"/>
              </a:solidFill>
              <a:latin typeface="Arial" panose="020B0604020202020204" pitchFamily="34" charset="0"/>
            </a:endParaRPr>
          </a:p>
        </p:txBody>
      </p:sp>
      <p:sp>
        <p:nvSpPr>
          <p:cNvPr id="8" name="文本框 7"/>
          <p:cNvSpPr txBox="1"/>
          <p:nvPr>
            <p:custDataLst>
              <p:tags r:id="rId5"/>
            </p:custDataLst>
          </p:nvPr>
        </p:nvSpPr>
        <p:spPr>
          <a:xfrm flipH="1">
            <a:off x="598516" y="4305873"/>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custDataLst>
              <p:tags r:id="rId6"/>
            </p:custDataLst>
          </p:nvPr>
        </p:nvSpPr>
        <p:spPr>
          <a:xfrm flipH="1">
            <a:off x="486799" y="3231956"/>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形状 33"/>
          <p:cNvSpPr>
            <a:spLocks noChangeAspect="1"/>
          </p:cNvSpPr>
          <p:nvPr>
            <p:custDataLst>
              <p:tags r:id="rId7"/>
            </p:custDataLst>
          </p:nvPr>
        </p:nvSpPr>
        <p:spPr>
          <a:xfrm flipH="1">
            <a:off x="486799" y="3231956"/>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8"/>
            </p:custDataLst>
          </p:nvPr>
        </p:nvSpPr>
        <p:spPr>
          <a:xfrm flipH="1">
            <a:off x="2364855" y="3687490"/>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中断分类/分类/响应次序、总线控制方式、I/O、通道处理机等</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endParaRPr>
          </a:p>
        </p:txBody>
      </p:sp>
      <p:sp>
        <p:nvSpPr>
          <p:cNvPr id="13" name="文本框 12"/>
          <p:cNvSpPr txBox="1"/>
          <p:nvPr>
            <p:custDataLst>
              <p:tags r:id="rId9"/>
            </p:custDataLst>
          </p:nvPr>
        </p:nvSpPr>
        <p:spPr>
          <a:xfrm flipH="1">
            <a:off x="2364855" y="3333149"/>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第3章 存储、中断、总线与输入/输出系统</a:t>
            </a:r>
            <a:endParaRPr lang="zh-CN" altLang="en-US" sz="2000" b="1" dirty="0">
              <a:solidFill>
                <a:schemeClr val="tx1">
                  <a:lumMod val="75000"/>
                  <a:lumOff val="25000"/>
                </a:schemeClr>
              </a:solidFill>
              <a:uFillTx/>
              <a:latin typeface="Arial" panose="020B0604020202020204" pitchFamily="34" charset="0"/>
            </a:endParaRPr>
          </a:p>
        </p:txBody>
      </p:sp>
      <p:sp>
        <p:nvSpPr>
          <p:cNvPr id="14" name="文本框 13"/>
          <p:cNvSpPr txBox="1"/>
          <p:nvPr>
            <p:custDataLst>
              <p:tags r:id="rId10"/>
            </p:custDataLst>
          </p:nvPr>
        </p:nvSpPr>
        <p:spPr>
          <a:xfrm flipH="1">
            <a:off x="598518" y="3265996"/>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p:cNvSpPr/>
          <p:nvPr>
            <p:custDataLst>
              <p:tags r:id="rId11"/>
            </p:custDataLst>
          </p:nvPr>
        </p:nvSpPr>
        <p:spPr>
          <a:xfrm flipH="1">
            <a:off x="486799" y="2192082"/>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43"/>
          <p:cNvSpPr>
            <a:spLocks noChangeAspect="1"/>
          </p:cNvSpPr>
          <p:nvPr>
            <p:custDataLst>
              <p:tags r:id="rId12"/>
            </p:custDataLst>
          </p:nvPr>
        </p:nvSpPr>
        <p:spPr>
          <a:xfrm flipH="1">
            <a:off x="486799" y="2192082"/>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custDataLst>
              <p:tags r:id="rId13"/>
            </p:custDataLst>
          </p:nvPr>
        </p:nvSpPr>
        <p:spPr>
          <a:xfrm flipH="1">
            <a:off x="2364855" y="2647676"/>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高级数据表示，三种寻址方式，指令操作码优化等</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endParaRPr>
          </a:p>
        </p:txBody>
      </p:sp>
      <p:sp>
        <p:nvSpPr>
          <p:cNvPr id="18" name="文本框 17"/>
          <p:cNvSpPr txBox="1"/>
          <p:nvPr>
            <p:custDataLst>
              <p:tags r:id="rId14"/>
            </p:custDataLst>
          </p:nvPr>
        </p:nvSpPr>
        <p:spPr>
          <a:xfrm flipH="1">
            <a:off x="2364855" y="2293335"/>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第2章 数据表示、寻址方式与指令系统</a:t>
            </a:r>
            <a:endParaRPr lang="zh-CN" altLang="en-US" sz="2000" b="1" dirty="0">
              <a:solidFill>
                <a:schemeClr val="tx1">
                  <a:lumMod val="75000"/>
                  <a:lumOff val="25000"/>
                </a:schemeClr>
              </a:solidFill>
              <a:uFillTx/>
              <a:latin typeface="Arial" panose="020B0604020202020204" pitchFamily="34" charset="0"/>
            </a:endParaRPr>
          </a:p>
        </p:txBody>
      </p:sp>
      <p:sp>
        <p:nvSpPr>
          <p:cNvPr id="19" name="文本框 18"/>
          <p:cNvSpPr txBox="1"/>
          <p:nvPr>
            <p:custDataLst>
              <p:tags r:id="rId15"/>
            </p:custDataLst>
          </p:nvPr>
        </p:nvSpPr>
        <p:spPr>
          <a:xfrm flipH="1">
            <a:off x="598518" y="2226121"/>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custDataLst>
              <p:tags r:id="rId16"/>
            </p:custDataLst>
          </p:nvPr>
        </p:nvSpPr>
        <p:spPr>
          <a:xfrm flipH="1">
            <a:off x="486799" y="1152204"/>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形状 53"/>
          <p:cNvSpPr/>
          <p:nvPr>
            <p:custDataLst>
              <p:tags r:id="rId17"/>
            </p:custDataLst>
          </p:nvPr>
        </p:nvSpPr>
        <p:spPr>
          <a:xfrm flipH="1">
            <a:off x="486799" y="1152204"/>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18"/>
            </p:custDataLst>
          </p:nvPr>
        </p:nvSpPr>
        <p:spPr>
          <a:xfrm flipH="1">
            <a:off x="2364855" y="1607864"/>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层次结构、结构+组成+实现三者关系、软硬件设计等</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endParaRPr>
          </a:p>
        </p:txBody>
      </p:sp>
      <p:sp>
        <p:nvSpPr>
          <p:cNvPr id="23" name="文本框 22"/>
          <p:cNvSpPr txBox="1"/>
          <p:nvPr>
            <p:custDataLst>
              <p:tags r:id="rId19"/>
            </p:custDataLst>
          </p:nvPr>
        </p:nvSpPr>
        <p:spPr>
          <a:xfrm flipH="1">
            <a:off x="2364855" y="1253523"/>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nSpc>
                <a:spcPct val="120000"/>
              </a:lnSpc>
              <a:spcBef>
                <a:spcPts val="0"/>
              </a:spcBef>
              <a:spcAft>
                <a:spcPts val="0"/>
              </a:spcAft>
              <a:buSzPct val="100000"/>
            </a:pPr>
            <a:r>
              <a:rPr lang="zh-CN" altLang="en-US" sz="2000" b="1" dirty="0">
                <a:solidFill>
                  <a:schemeClr val="tx1">
                    <a:lumMod val="75000"/>
                    <a:lumOff val="25000"/>
                  </a:schemeClr>
                </a:solidFill>
                <a:latin typeface="Arial" panose="020B0604020202020204" pitchFamily="34" charset="0"/>
              </a:rPr>
              <a:t>第1章 计算系统结构的基本概念</a:t>
            </a:r>
            <a:endParaRPr lang="zh-CN" altLang="en-US" sz="2000" b="1" dirty="0">
              <a:solidFill>
                <a:schemeClr val="tx1">
                  <a:lumMod val="75000"/>
                  <a:lumOff val="25000"/>
                </a:schemeClr>
              </a:solidFill>
              <a:latin typeface="Arial" panose="020B0604020202020204" pitchFamily="34" charset="0"/>
            </a:endParaRPr>
          </a:p>
        </p:txBody>
      </p:sp>
      <p:sp>
        <p:nvSpPr>
          <p:cNvPr id="24" name="文本框 23"/>
          <p:cNvSpPr txBox="1"/>
          <p:nvPr>
            <p:custDataLst>
              <p:tags r:id="rId20"/>
            </p:custDataLst>
          </p:nvPr>
        </p:nvSpPr>
        <p:spPr>
          <a:xfrm flipH="1">
            <a:off x="598518" y="1186243"/>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custDataLst>
              <p:tags r:id="rId21"/>
            </p:custDataLst>
          </p:nvPr>
        </p:nvSpPr>
        <p:spPr>
          <a:xfrm flipH="1">
            <a:off x="470361" y="5311710"/>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形状 25"/>
          <p:cNvSpPr>
            <a:spLocks noChangeAspect="1"/>
          </p:cNvSpPr>
          <p:nvPr>
            <p:custDataLst>
              <p:tags r:id="rId22"/>
            </p:custDataLst>
          </p:nvPr>
        </p:nvSpPr>
        <p:spPr>
          <a:xfrm flipH="1">
            <a:off x="470361" y="5311710"/>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custDataLst>
              <p:tags r:id="rId23"/>
            </p:custDataLst>
          </p:nvPr>
        </p:nvSpPr>
        <p:spPr>
          <a:xfrm flipH="1">
            <a:off x="2348417" y="5767696"/>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流水方式、指令级并行等</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endParaRPr>
          </a:p>
        </p:txBody>
      </p:sp>
      <p:sp>
        <p:nvSpPr>
          <p:cNvPr id="35" name="文本框 34"/>
          <p:cNvSpPr txBox="1"/>
          <p:nvPr>
            <p:custDataLst>
              <p:tags r:id="rId24"/>
            </p:custDataLst>
          </p:nvPr>
        </p:nvSpPr>
        <p:spPr>
          <a:xfrm flipH="1">
            <a:off x="2348417" y="5413357"/>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第5章 标量处理机</a:t>
            </a:r>
            <a:endParaRPr lang="zh-CN" altLang="en-US" sz="2000" b="1" dirty="0">
              <a:solidFill>
                <a:schemeClr val="tx1">
                  <a:lumMod val="75000"/>
                  <a:lumOff val="25000"/>
                </a:schemeClr>
              </a:solidFill>
              <a:uFillTx/>
              <a:latin typeface="Arial" panose="020B0604020202020204" pitchFamily="34" charset="0"/>
            </a:endParaRPr>
          </a:p>
        </p:txBody>
      </p:sp>
      <p:sp>
        <p:nvSpPr>
          <p:cNvPr id="36" name="文本框 35"/>
          <p:cNvSpPr txBox="1"/>
          <p:nvPr>
            <p:custDataLst>
              <p:tags r:id="rId25"/>
            </p:custDataLst>
          </p:nvPr>
        </p:nvSpPr>
        <p:spPr>
          <a:xfrm flipH="1">
            <a:off x="582078" y="5345749"/>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custDataLst>
              <p:tags r:id="rId26"/>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accent1"/>
                </a:solidFill>
                <a:latin typeface="Arial" panose="020B0604020202020204" pitchFamily="34" charset="0"/>
              </a:rPr>
              <a:t>计算机系统结构</a:t>
            </a:r>
            <a:endParaRPr lang="zh-CN" altLang="en-US" sz="3400" dirty="0">
              <a:solidFill>
                <a:schemeClr val="accent1"/>
              </a:solidFill>
              <a:latin typeface="Arial" panose="020B0604020202020204" pitchFamily="34" charset="0"/>
            </a:endParaRPr>
          </a:p>
        </p:txBody>
      </p:sp>
    </p:spTree>
    <p:custDataLst>
      <p:tags r:id="rId28"/>
    </p:custDataLst>
  </p:cSld>
  <p:clrMapOvr>
    <a:masterClrMapping/>
  </p:clrMapOvr>
  <p:transition spd="med">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4.1</a:t>
            </a:r>
            <a:r>
              <a:rPr lang="en-US" altLang="zh-CN"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rgbClr val="FF0000"/>
                </a:solidFill>
                <a:latin typeface="微软雅黑" panose="020B0503020204020204" pitchFamily="34" charset="-122"/>
                <a:ea typeface="微软雅黑" panose="020B0503020204020204" pitchFamily="34" charset="-122"/>
                <a:sym typeface="+mn-ea"/>
              </a:rPr>
              <a:t>存储体系概念</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内容占位符 2"/>
          <p:cNvSpPr>
            <a:spLocks noGrp="1" noChangeArrowheads="1"/>
          </p:cNvSpPr>
          <p:nvPr>
            <p:ph idx="1"/>
          </p:nvPr>
        </p:nvSpPr>
        <p:spPr>
          <a:xfrm>
            <a:off x="1548344" y="2526006"/>
            <a:ext cx="8316356" cy="1986224"/>
          </a:xfrm>
        </p:spPr>
        <p:txBody>
          <a:bodyPr>
            <a:normAutofit/>
          </a:bodyPr>
          <a:lstStyle/>
          <a:p>
            <a:pPr marL="0" indent="0" eaLnBrk="1" hangingPunct="1">
              <a:lnSpc>
                <a:spcPct val="150000"/>
              </a:lnSpc>
              <a:buSzPct val="70000"/>
              <a:buNone/>
            </a:pPr>
            <a:r>
              <a:rPr lang="zh-CN" altLang="en-US" sz="2000" dirty="0">
                <a:latin typeface="微软雅黑" panose="020B0503020204020204" pitchFamily="34" charset="-122"/>
                <a:ea typeface="微软雅黑" panose="020B0503020204020204" pitchFamily="34" charset="-122"/>
              </a:rPr>
              <a:t>       为了使系统能正常工作，应防止由于一个用户程序出错而破坏主存中其他用户的程序或系统软件，还要防止一个用户程序不合法地访问未分配给它的主存区域，因此，系统结构需要为主存的使用提供存储保护，它是多道程序和多处理机系统必不可少的。</a:t>
            </a:r>
            <a:endParaRPr lang="zh-CN" altLang="en-US" sz="2000" dirty="0">
              <a:latin typeface="微软雅黑" panose="020B0503020204020204" pitchFamily="34" charset="-122"/>
              <a:ea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4.5 </a:t>
            </a:r>
            <a:r>
              <a:rPr lang="zh-CN" altLang="en-US" sz="3400" dirty="0">
                <a:solidFill>
                  <a:prstClr val="black">
                    <a:lumMod val="75000"/>
                  </a:prstClr>
                </a:solidFill>
                <a:latin typeface="Arial" panose="020B0604020202020204" pitchFamily="34" charset="0"/>
                <a:cs typeface="Arial" panose="020B0604020202020204" pitchFamily="34" charset="0"/>
                <a:sym typeface="+mn-ea"/>
              </a:rPr>
              <a:t>主存</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保护</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 name="图文框 9"/>
          <p:cNvSpPr/>
          <p:nvPr>
            <p:custDataLst>
              <p:tags r:id="rId3"/>
            </p:custDataLst>
          </p:nvPr>
        </p:nvSpPr>
        <p:spPr>
          <a:xfrm>
            <a:off x="1099628" y="1279301"/>
            <a:ext cx="9320835" cy="4912332"/>
          </a:xfrm>
          <a:prstGeom prst="frame">
            <a:avLst>
              <a:gd name="adj1" fmla="val 1004"/>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11" name="任意多边形: 形状 20"/>
          <p:cNvSpPr>
            <a:spLocks noChangeAspect="1"/>
          </p:cNvSpPr>
          <p:nvPr>
            <p:custDataLst>
              <p:tags r:id="rId4"/>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096" y="1773448"/>
            <a:ext cx="8928992" cy="4369620"/>
          </a:xfrm>
        </p:spPr>
        <p:txBody>
          <a:bodyPr>
            <a:normAutofit fontScale="92500" lnSpcReduction="10000"/>
          </a:bodyPr>
          <a:lstStyle/>
          <a:p>
            <a:pPr marL="0" indent="0">
              <a:lnSpc>
                <a:spcPct val="150000"/>
              </a:lnSpc>
              <a:buNone/>
              <a:defRPr/>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界限存储器方式</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由系统软件经授权指令指定上、下界寄存器，从而划定每个用户程序的区域，禁止它越界访问。</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只适用于每个用户程序占用主存一个或多个连续的区域。</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Clr>
                <a:schemeClr val="tx1"/>
              </a:buClr>
              <a:buSzPct val="70000"/>
              <a:buNone/>
              <a:defRPr/>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虚拟存储器的主存区域保护</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页表保护方式</a:t>
            </a:r>
            <a:endParaRPr lang="en-US" altLang="zh-CN" sz="2000" b="1" dirty="0">
              <a:latin typeface="微软雅黑" panose="020B0503020204020204" pitchFamily="34" charset="-122"/>
              <a:ea typeface="微软雅黑" panose="020B0503020204020204" pitchFamily="34" charset="-122"/>
            </a:endParaRPr>
          </a:p>
          <a:p>
            <a:pPr>
              <a:lnSpc>
                <a:spcPct val="150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每个程序有自己的页表，其行数等于该程序的虚页表。无论虚地址如何出错，只能影响主存中分配给该程序的实页。</a:t>
            </a:r>
            <a:endParaRPr lang="en-US" altLang="zh-CN" sz="2000" dirty="0">
              <a:latin typeface="微软雅黑" panose="020B0503020204020204" pitchFamily="34" charset="-122"/>
              <a:ea typeface="微软雅黑" panose="020B0503020204020204" pitchFamily="34" charset="-122"/>
            </a:endParaRPr>
          </a:p>
          <a:p>
            <a:pPr>
              <a:lnSpc>
                <a:spcPct val="150000"/>
              </a:lnSpc>
              <a:buClr>
                <a:schemeClr val="tx1"/>
              </a:buClr>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为了便于实现这种保护，还可在段表中的每行内不仅设置页表起点，还设置段长</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页数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项。</a:t>
            </a:r>
            <a:endParaRPr lang="en-US" altLang="zh-CN" sz="2000" dirty="0">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4.5 </a:t>
            </a:r>
            <a:r>
              <a:rPr lang="zh-CN" altLang="en-US" sz="3400" dirty="0">
                <a:solidFill>
                  <a:prstClr val="black">
                    <a:lumMod val="75000"/>
                  </a:prstClr>
                </a:solidFill>
                <a:latin typeface="Arial" panose="020B0604020202020204" pitchFamily="34" charset="0"/>
                <a:cs typeface="Arial" panose="020B0604020202020204" pitchFamily="34" charset="0"/>
                <a:sym typeface="+mn-ea"/>
              </a:rPr>
              <a:t>主存</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保护</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9" name="图文框 18"/>
          <p:cNvSpPr/>
          <p:nvPr>
            <p:custDataLst>
              <p:tags r:id="rId3"/>
            </p:custDataLst>
          </p:nvPr>
        </p:nvSpPr>
        <p:spPr>
          <a:xfrm>
            <a:off x="886365" y="1271863"/>
            <a:ext cx="10058455" cy="4919770"/>
          </a:xfrm>
          <a:prstGeom prst="frame">
            <a:avLst>
              <a:gd name="adj1" fmla="val 1004"/>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20" name="任意多边形: 形状 20"/>
          <p:cNvSpPr>
            <a:spLocks noChangeAspect="1"/>
          </p:cNvSpPr>
          <p:nvPr>
            <p:custDataLst>
              <p:tags r:id="rId4"/>
            </p:custDataLst>
          </p:nvPr>
        </p:nvSpPr>
        <p:spPr>
          <a:xfrm rot="10800000" flipH="1" flipV="1">
            <a:off x="1131901" y="1067810"/>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41299" y="1740481"/>
            <a:ext cx="8424936" cy="1764196"/>
          </a:xfrm>
        </p:spPr>
        <p:txBody>
          <a:bodyPr/>
          <a:lstStyle/>
          <a:p>
            <a:pPr marL="0" indent="0">
              <a:lnSpc>
                <a:spcPct val="150000"/>
              </a:lnSpc>
              <a:buNone/>
              <a:defRPr/>
            </a:pP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虚拟存储器的主存区域保护</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键式保护方式</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键式保护由操作系统按当时主存的使用分配状况给主存的每页配一个键，成为存储键，相当于一把“锁”。</a:t>
            </a:r>
            <a:endParaRPr lang="en-US" altLang="zh-CN" sz="2000" dirty="0">
              <a:latin typeface="微软雅黑" panose="020B0503020204020204" pitchFamily="34" charset="-122"/>
              <a:ea typeface="微软雅黑" panose="020B0503020204020204" pitchFamily="34" charset="-122"/>
            </a:endParaRPr>
          </a:p>
          <a:p>
            <a:pPr marL="0" indent="0">
              <a:buNone/>
              <a:defRPr/>
            </a:pPr>
            <a:endParaRPr lang="en-US" altLang="zh-CN" dirty="0">
              <a:latin typeface="Times New Roman" panose="02020603050405020304" pitchFamily="18" charset="0"/>
              <a:ea typeface="宋体" panose="02010600030101010101" pitchFamily="2" charset="-122"/>
            </a:endParaRPr>
          </a:p>
          <a:p>
            <a:pPr eaLnBrk="1" hangingPunct="1">
              <a:defRPr/>
            </a:pPr>
            <a:endParaRPr lang="zh-CN" altLang="en-US" dirty="0">
              <a:latin typeface="Times New Roman" panose="02020603050405020304" pitchFamily="18" charset="0"/>
              <a:ea typeface="宋体" panose="02010600030101010101" pitchFamily="2" charset="-122"/>
            </a:endParaRPr>
          </a:p>
        </p:txBody>
      </p:sp>
      <p:cxnSp>
        <p:nvCxnSpPr>
          <p:cNvPr id="9" name="直接连接符 8"/>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9"/>
          <p:cNvSpPr txBox="1"/>
          <p:nvPr>
            <p:custDataLst>
              <p:tags r:id="rId2"/>
            </p:custDataLst>
          </p:nvPr>
        </p:nvSpPr>
        <p:spPr>
          <a:xfrm>
            <a:off x="886365" y="266083"/>
            <a:ext cx="563440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4.5 </a:t>
            </a:r>
            <a:r>
              <a:rPr lang="zh-CN" altLang="en-US" sz="3400" dirty="0">
                <a:solidFill>
                  <a:prstClr val="black">
                    <a:lumMod val="75000"/>
                  </a:prstClr>
                </a:solidFill>
                <a:latin typeface="Arial" panose="020B0604020202020204" pitchFamily="34" charset="0"/>
                <a:cs typeface="Arial" panose="020B0604020202020204" pitchFamily="34" charset="0"/>
                <a:sym typeface="+mn-ea"/>
              </a:rPr>
              <a:t>主存</a:t>
            </a:r>
            <a:r>
              <a:rPr kumimoji="0" lang="zh-CN" altLang="en-US"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保护</a:t>
            </a:r>
            <a:endParaRPr kumimoji="0" lang="en-US" altLang="zh-CN" sz="34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7" name="内容占位符 2"/>
          <p:cNvSpPr txBox="1"/>
          <p:nvPr/>
        </p:nvSpPr>
        <p:spPr>
          <a:xfrm>
            <a:off x="1548343" y="3344404"/>
            <a:ext cx="8978335" cy="2703996"/>
          </a:xfrm>
          <a:prstGeom prst="rect">
            <a:avLst/>
          </a:prstGeom>
        </p:spPr>
        <p:txBody>
          <a:bodyPr vert="horz" lIns="91440" tIns="45720" rIns="91440" bIns="45720" rtlCol="0">
            <a:norm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fontAlgn="auto">
              <a:lnSpc>
                <a:spcPct val="150000"/>
              </a:lnSpc>
              <a:spcAft>
                <a:spcPts val="0"/>
              </a:spcAft>
              <a:buFont typeface="Arial" panose="020B0604020202020204" pitchFamily="34" charset="0"/>
              <a:buNone/>
              <a:defRPr/>
            </a:pP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保护正在执行的程序</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环式保护方式</a:t>
            </a:r>
            <a:endParaRPr lang="en-US" altLang="zh-CN" sz="2000" b="1" dirty="0">
              <a:latin typeface="微软雅黑" panose="020B0503020204020204" pitchFamily="34" charset="-122"/>
              <a:ea typeface="微软雅黑" panose="020B0503020204020204" pitchFamily="34" charset="-122"/>
            </a:endParaRPr>
          </a:p>
          <a:p>
            <a:pPr fontAlgn="auto">
              <a:lnSpc>
                <a:spcPct val="150000"/>
              </a:lnSpc>
              <a:spcAft>
                <a:spcPts val="0"/>
              </a:spcAft>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这种保护将系统程序和用户程序按其重要性对整个系统能否正常工作的影响分层，环号大小表示保护的级别，环号越大，等级越低。</a:t>
            </a:r>
            <a:endParaRPr lang="en-US" altLang="zh-CN" sz="2000" dirty="0">
              <a:latin typeface="微软雅黑" panose="020B0503020204020204" pitchFamily="34" charset="-122"/>
              <a:ea typeface="微软雅黑" panose="020B0503020204020204" pitchFamily="34" charset="-122"/>
            </a:endParaRPr>
          </a:p>
          <a:p>
            <a:pPr fontAlgn="auto">
              <a:lnSpc>
                <a:spcPct val="150000"/>
              </a:lnSpc>
              <a:spcAft>
                <a:spcPts val="0"/>
              </a:spcAft>
              <a:buSzPct val="70000"/>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这种保护既能保护用户程序的出错不至侵犯系统程序，也能保证由于同一用户程序内的低级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环号大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部分的出错而不至破坏其高级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环号小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部分。</a:t>
            </a:r>
            <a:endParaRPr lang="zh-CN" altLang="en-US" sz="2000" dirty="0">
              <a:latin typeface="微软雅黑" panose="020B0503020204020204" pitchFamily="34" charset="-122"/>
              <a:ea typeface="微软雅黑" panose="020B0503020204020204" pitchFamily="34" charset="-122"/>
            </a:endParaRPr>
          </a:p>
        </p:txBody>
      </p:sp>
      <p:sp>
        <p:nvSpPr>
          <p:cNvPr id="13" name="图文框 12"/>
          <p:cNvSpPr/>
          <p:nvPr>
            <p:custDataLst>
              <p:tags r:id="rId3"/>
            </p:custDataLst>
          </p:nvPr>
        </p:nvSpPr>
        <p:spPr>
          <a:xfrm>
            <a:off x="886365" y="1271863"/>
            <a:ext cx="10058455" cy="4919770"/>
          </a:xfrm>
          <a:prstGeom prst="frame">
            <a:avLst>
              <a:gd name="adj1" fmla="val 1004"/>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14" name="任意多边形: 形状 20"/>
          <p:cNvSpPr>
            <a:spLocks noChangeAspect="1"/>
          </p:cNvSpPr>
          <p:nvPr>
            <p:custDataLst>
              <p:tags r:id="rId4"/>
            </p:custDataLst>
          </p:nvPr>
        </p:nvSpPr>
        <p:spPr>
          <a:xfrm rot="10800000" flipH="1" flipV="1">
            <a:off x="1131901" y="1067810"/>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744021" y="4993457"/>
            <a:ext cx="7067453" cy="910926"/>
          </a:xfrm>
          <a:prstGeom prst="rect">
            <a:avLst/>
          </a:prstGeom>
          <a:solidFill>
            <a:srgbClr val="B9B9B9"/>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2C4"/>
              </a:solidFill>
            </a:endParaRPr>
          </a:p>
        </p:txBody>
      </p:sp>
      <p:sp>
        <p:nvSpPr>
          <p:cNvPr id="17" name="矩形 16"/>
          <p:cNvSpPr/>
          <p:nvPr/>
        </p:nvSpPr>
        <p:spPr>
          <a:xfrm>
            <a:off x="3744020" y="3690301"/>
            <a:ext cx="7067453" cy="1207928"/>
          </a:xfrm>
          <a:prstGeom prst="rect">
            <a:avLst/>
          </a:prstGeom>
          <a:solidFill>
            <a:srgbClr val="B9B9B9"/>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2C4"/>
              </a:solidFill>
            </a:endParaRPr>
          </a:p>
        </p:txBody>
      </p:sp>
      <p:sp>
        <p:nvSpPr>
          <p:cNvPr id="16" name="矩形 15"/>
          <p:cNvSpPr/>
          <p:nvPr/>
        </p:nvSpPr>
        <p:spPr>
          <a:xfrm>
            <a:off x="3744021" y="1596902"/>
            <a:ext cx="7067453" cy="1994426"/>
          </a:xfrm>
          <a:prstGeom prst="rect">
            <a:avLst/>
          </a:prstGeom>
          <a:solidFill>
            <a:srgbClr val="B9B9B9"/>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2C4"/>
              </a:solidFill>
            </a:endParaRPr>
          </a:p>
        </p:txBody>
      </p:sp>
      <p:sp>
        <p:nvSpPr>
          <p:cNvPr id="195" name="任意形状 194"/>
          <p:cNvSpPr/>
          <p:nvPr>
            <p:custDataLst>
              <p:tags r:id="rId1"/>
            </p:custDataLst>
          </p:nvPr>
        </p:nvSpPr>
        <p:spPr>
          <a:xfrm>
            <a:off x="1445187" y="1988239"/>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形状 195"/>
          <p:cNvSpPr/>
          <p:nvPr>
            <p:custDataLst>
              <p:tags r:id="rId2"/>
            </p:custDataLst>
          </p:nvPr>
        </p:nvSpPr>
        <p:spPr>
          <a:xfrm>
            <a:off x="1018472" y="3838394"/>
            <a:ext cx="577215" cy="575945"/>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155785" y="1186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algn="l" defTabSz="914400">
              <a:lnSpc>
                <a:spcPct val="100000"/>
              </a:lnSpc>
              <a:spcBef>
                <a:spcPts val="0"/>
              </a:spcBef>
              <a:spcAft>
                <a:spcPts val="0"/>
              </a:spcAft>
              <a:buClrTx/>
              <a:buSzTx/>
              <a:buNone/>
              <a:defRPr/>
            </a:pPr>
            <a:r>
              <a:rPr lang="en-US" altLang="zh-CN" sz="3400" noProof="0" dirty="0">
                <a:ln>
                  <a:noFill/>
                </a:ln>
                <a:solidFill>
                  <a:prstClr val="black">
                    <a:lumMod val="75000"/>
                  </a:prstClr>
                </a:solidFill>
                <a:effectLst/>
                <a:uLnTx/>
                <a:uFillTx/>
                <a:latin typeface="Arial" panose="020B0604020202020204" pitchFamily="34" charset="0"/>
                <a:cs typeface="Arial" panose="020B0604020202020204" pitchFamily="34" charset="0"/>
              </a:rPr>
              <a:t>扩展：缓冲区溢出实验</a:t>
            </a:r>
            <a:endParaRPr lang="en-US" altLang="zh-CN" sz="3400" noProof="0" dirty="0">
              <a:ln>
                <a:noFill/>
              </a:ln>
              <a:solidFill>
                <a:prstClr val="black">
                  <a:lumMod val="75000"/>
                </a:prstClr>
              </a:solidFill>
              <a:effectLst/>
              <a:uLnTx/>
              <a:uFillTx/>
              <a:latin typeface="Arial" panose="020B0604020202020204" pitchFamily="34" charset="0"/>
              <a:cs typeface="Arial" panose="020B0604020202020204" pitchFamily="34" charset="0"/>
            </a:endParaRPr>
          </a:p>
        </p:txBody>
      </p:sp>
      <p:pic>
        <p:nvPicPr>
          <p:cNvPr id="11" name="图片 10"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
        <p:nvSpPr>
          <p:cNvPr id="2" name="文本框 1"/>
          <p:cNvSpPr txBox="1"/>
          <p:nvPr/>
        </p:nvSpPr>
        <p:spPr>
          <a:xfrm>
            <a:off x="935708" y="1894774"/>
            <a:ext cx="2305050" cy="458908"/>
          </a:xfrm>
          <a:prstGeom prst="rect">
            <a:avLst/>
          </a:prstGeom>
          <a:noFill/>
        </p:spPr>
        <p:txBody>
          <a:bodyPr wrap="square">
            <a:spAutoFit/>
          </a:bodyPr>
          <a:lstStyle/>
          <a:p>
            <a:pPr algn="just">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一个进程的内存映像</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矩形 4"/>
          <p:cNvSpPr/>
          <p:nvPr/>
        </p:nvSpPr>
        <p:spPr>
          <a:xfrm>
            <a:off x="1151732" y="2633846"/>
            <a:ext cx="1872208" cy="8215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堆栈</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151732" y="3453680"/>
            <a:ext cx="1872208" cy="996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（已初始化数据）</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数据段</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（未初始化数据）</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151732" y="4449703"/>
            <a:ext cx="1872208" cy="8215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代码段</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70681" y="1615202"/>
            <a:ext cx="6414135" cy="1913152"/>
          </a:xfrm>
          <a:prstGeom prst="rect">
            <a:avLst/>
          </a:prstGeom>
          <a:noFill/>
        </p:spPr>
        <p:txBody>
          <a:bodyPr wrap="square">
            <a:spAutoFit/>
          </a:bodyPr>
          <a:lstStyle/>
          <a:p>
            <a:pPr algn="just">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文本段（代码段）</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rgbClr val="000000"/>
                </a:solidFill>
                <a:latin typeface="微软雅黑" panose="020B0503020204020204" pitchFamily="34" charset="-122"/>
                <a:ea typeface="微软雅黑" panose="020B0503020204020204" pitchFamily="34" charset="-122"/>
              </a:rPr>
              <a:t>      文本区域是由程序确定的，包括代码</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指令</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和只读数据。该区域相当于可执行文件的文本段。</a:t>
            </a:r>
            <a:endParaRPr lang="en-US" altLang="zh-CN" dirty="0">
              <a:solidFill>
                <a:srgbClr val="000000"/>
              </a:solidFill>
              <a:latin typeface="微软雅黑" panose="020B0503020204020204" pitchFamily="34" charset="-122"/>
              <a:ea typeface="微软雅黑" panose="020B0503020204020204" pitchFamily="34" charset="-122"/>
            </a:endParaRPr>
          </a:p>
          <a:p>
            <a:pPr algn="just">
              <a:lnSpc>
                <a:spcPct val="13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这个区域通常被标记为只读，任何对其写入的操作都会导致段错误</a:t>
            </a:r>
            <a:r>
              <a:rPr lang="en-US" altLang="zh-CN" dirty="0">
                <a:solidFill>
                  <a:srgbClr val="000000"/>
                </a:solidFill>
                <a:latin typeface="微软雅黑" panose="020B0503020204020204" pitchFamily="34" charset="-122"/>
                <a:ea typeface="微软雅黑" panose="020B0503020204020204" pitchFamily="34" charset="-122"/>
              </a:rPr>
              <a:t>(segmentation violation)</a:t>
            </a:r>
            <a:r>
              <a:rPr lang="zh-CN" altLang="en-US" dirty="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070682" y="3654301"/>
            <a:ext cx="6414134" cy="1192955"/>
          </a:xfrm>
          <a:prstGeom prst="rect">
            <a:avLst/>
          </a:prstGeom>
          <a:noFill/>
        </p:spPr>
        <p:txBody>
          <a:bodyPr wrap="square">
            <a:spAutoFit/>
          </a:bodyPr>
          <a:lstStyle/>
          <a:p>
            <a:pPr algn="just">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数据段</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rgbClr val="000000"/>
                </a:solidFill>
                <a:latin typeface="微软雅黑" panose="020B0503020204020204" pitchFamily="34" charset="-122"/>
                <a:ea typeface="微软雅黑" panose="020B0503020204020204" pitchFamily="34" charset="-122"/>
              </a:rPr>
              <a:t>      数据区域包含了已初始化和未初始化的数据。静态变量储存在这个区域中</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084896" y="5025078"/>
            <a:ext cx="5616624" cy="832857"/>
          </a:xfrm>
          <a:prstGeom prst="rect">
            <a:avLst/>
          </a:prstGeom>
          <a:noFill/>
        </p:spPr>
        <p:txBody>
          <a:bodyPr wrap="square">
            <a:spAutoFit/>
          </a:bodyPr>
          <a:lstStyle/>
          <a:p>
            <a:pPr algn="just">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代码段</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rgbClr val="000000"/>
                </a:solidFill>
                <a:latin typeface="微软雅黑" panose="020B0503020204020204" pitchFamily="34" charset="-122"/>
                <a:ea typeface="微软雅黑" panose="020B0503020204020204" pitchFamily="34" charset="-122"/>
              </a:rPr>
              <a:t>      用于函数调用、函数返回</a:t>
            </a:r>
            <a:endParaRPr lang="en-US" altLang="zh-CN" dirty="0">
              <a:solidFill>
                <a:srgbClr val="000000"/>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ransition spd="med">
    <p:push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任意形状 194"/>
          <p:cNvSpPr/>
          <p:nvPr>
            <p:custDataLst>
              <p:tags r:id="rId1"/>
            </p:custDataLst>
          </p:nvPr>
        </p:nvSpPr>
        <p:spPr>
          <a:xfrm>
            <a:off x="1301171" y="1758785"/>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defTabSz="457200">
              <a:lnSpc>
                <a:spcPct val="120000"/>
              </a:lnSpc>
            </a:pPr>
            <a:endParaRPr lang="zh-CN" altLang="en-US" sz="1700">
              <a:solidFill>
                <a:srgbClr val="222222"/>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algn="l" defTabSz="914400">
              <a:lnSpc>
                <a:spcPct val="100000"/>
              </a:lnSpc>
              <a:spcBef>
                <a:spcPts val="0"/>
              </a:spcBef>
              <a:spcAft>
                <a:spcPts val="0"/>
              </a:spcAft>
              <a:buClrTx/>
              <a:buSzTx/>
              <a:buNone/>
              <a:defRPr/>
            </a:pPr>
            <a:r>
              <a:rPr lang="zh-CN" altLang="en-US" sz="3400" noProof="0" dirty="0">
                <a:ln>
                  <a:noFill/>
                </a:ln>
                <a:solidFill>
                  <a:prstClr val="black">
                    <a:lumMod val="75000"/>
                  </a:prstClr>
                </a:solidFill>
                <a:effectLst/>
                <a:uLnTx/>
                <a:uFillTx/>
                <a:latin typeface="Arial" panose="020B0604020202020204" pitchFamily="34" charset="0"/>
                <a:cs typeface="Arial" panose="020B0604020202020204" pitchFamily="34" charset="0"/>
              </a:rPr>
              <a:t>扩展：</a:t>
            </a:r>
            <a:r>
              <a:rPr lang="en-US" altLang="zh-CN" sz="3400" noProof="0" dirty="0">
                <a:ln>
                  <a:noFill/>
                </a:ln>
                <a:solidFill>
                  <a:prstClr val="black">
                    <a:lumMod val="75000"/>
                  </a:prstClr>
                </a:solidFill>
                <a:effectLst/>
                <a:uLnTx/>
                <a:uFillTx/>
                <a:latin typeface="Arial" panose="020B0604020202020204" pitchFamily="34" charset="0"/>
                <a:cs typeface="Arial" panose="020B0604020202020204" pitchFamily="34" charset="0"/>
              </a:rPr>
              <a:t>缓冲区溢出实验</a:t>
            </a:r>
            <a:endParaRPr lang="en-US" altLang="zh-CN" sz="3400" noProof="0" dirty="0">
              <a:ln>
                <a:noFill/>
              </a:ln>
              <a:solidFill>
                <a:prstClr val="black">
                  <a:lumMod val="75000"/>
                </a:prstClr>
              </a:solidFill>
              <a:effectLst/>
              <a:uLnTx/>
              <a:uFillTx/>
              <a:latin typeface="Arial" panose="020B0604020202020204" pitchFamily="34" charset="0"/>
              <a:cs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2" name="文本框 1"/>
          <p:cNvSpPr txBox="1"/>
          <p:nvPr/>
        </p:nvSpPr>
        <p:spPr>
          <a:xfrm>
            <a:off x="791692" y="1143874"/>
            <a:ext cx="2305050" cy="458908"/>
          </a:xfrm>
          <a:prstGeom prst="rect">
            <a:avLst/>
          </a:prstGeom>
          <a:noFill/>
        </p:spPr>
        <p:txBody>
          <a:bodyPr wrap="square">
            <a:spAutoFit/>
          </a:bodyPr>
          <a:lstStyle/>
          <a:p>
            <a:pPr algn="just">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实验代码</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791692" y="1758785"/>
            <a:ext cx="4248472" cy="4019301"/>
          </a:xfrm>
          <a:prstGeom prst="rect">
            <a:avLst/>
          </a:prstGeom>
        </p:spPr>
      </p:pic>
      <p:cxnSp>
        <p:nvCxnSpPr>
          <p:cNvPr id="35" name="连接符: 肘形 34"/>
          <p:cNvCxnSpPr/>
          <p:nvPr/>
        </p:nvCxnSpPr>
        <p:spPr>
          <a:xfrm rot="10800000">
            <a:off x="1079724" y="3768435"/>
            <a:ext cx="2664302" cy="1607356"/>
          </a:xfrm>
          <a:prstGeom prst="bentConnector3">
            <a:avLst>
              <a:gd name="adj1" fmla="val 235"/>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96642" y="5375791"/>
            <a:ext cx="1547382" cy="0"/>
          </a:xfrm>
          <a:prstGeom prst="line">
            <a:avLst/>
          </a:prstGeom>
          <a:ln w="19050">
            <a:solidFill>
              <a:schemeClr val="accent6"/>
            </a:solidFill>
            <a:headEnd type="triangle"/>
          </a:ln>
        </p:spPr>
        <p:style>
          <a:lnRef idx="1">
            <a:schemeClr val="dk1"/>
          </a:lnRef>
          <a:fillRef idx="0">
            <a:schemeClr val="dk1"/>
          </a:fillRef>
          <a:effectRef idx="0">
            <a:schemeClr val="dk1"/>
          </a:effectRef>
          <a:fontRef idx="minor">
            <a:schemeClr val="tx1"/>
          </a:fontRef>
        </p:style>
      </p:cxnSp>
      <p:graphicFrame>
        <p:nvGraphicFramePr>
          <p:cNvPr id="50" name="表格 49"/>
          <p:cNvGraphicFramePr>
            <a:graphicFrameLocks noGrp="1"/>
          </p:cNvGraphicFramePr>
          <p:nvPr/>
        </p:nvGraphicFramePr>
        <p:xfrm>
          <a:off x="5052615" y="2483916"/>
          <a:ext cx="6164745" cy="741680"/>
        </p:xfrm>
        <a:graphic>
          <a:graphicData uri="http://schemas.openxmlformats.org/drawingml/2006/table">
            <a:tbl>
              <a:tblPr firstRow="1" bandRow="1">
                <a:tableStyleId>{5C22544A-7EE6-4342-B048-85BDC9FD1C3A}</a:tableStyleId>
              </a:tblPr>
              <a:tblGrid>
                <a:gridCol w="1195705"/>
                <a:gridCol w="4969040"/>
              </a:tblGrid>
              <a:tr h="370840">
                <a:tc>
                  <a:txBody>
                    <a:bodyPr/>
                    <a:lstStyle/>
                    <a:p>
                      <a:pPr algn="ctr"/>
                      <a:r>
                        <a:rPr lang="en-US" altLang="zh-CN" sz="1400" b="0" baseline="0" dirty="0">
                          <a:solidFill>
                            <a:schemeClr val="tx1"/>
                          </a:solidFill>
                          <a:latin typeface="Times New Roman" panose="02020603050405020304" pitchFamily="18" charset="0"/>
                          <a:ea typeface="微软雅黑" panose="020B0503020204020204" pitchFamily="34" charset="-122"/>
                        </a:rPr>
                        <a:t>0x003FFC3C</a:t>
                      </a:r>
                      <a:endParaRPr lang="zh-CN" altLang="en-US" sz="1400" b="0" baseline="0" dirty="0">
                        <a:solidFill>
                          <a:schemeClr val="tx1"/>
                        </a:solidFill>
                        <a:latin typeface="Times New Roman" panose="02020603050405020304" pitchFamily="18"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Consolas" panose="020B0609020204030204" pitchFamily="49" charset="0"/>
                          <a:ea typeface="微软雅黑" panose="020B0503020204020204" pitchFamily="34" charset="-122"/>
                        </a:rPr>
                        <a:t>b3 </a:t>
                      </a:r>
                      <a:r>
                        <a:rPr lang="en-US" altLang="zh-CN" sz="1400" b="0" baseline="0" dirty="0" err="1">
                          <a:solidFill>
                            <a:schemeClr val="tx1"/>
                          </a:solidFill>
                          <a:latin typeface="Consolas" panose="020B0609020204030204" pitchFamily="49" charset="0"/>
                          <a:ea typeface="微软雅黑" panose="020B0503020204020204" pitchFamily="34" charset="-122"/>
                        </a:rPr>
                        <a:t>ee</a:t>
                      </a:r>
                      <a:r>
                        <a:rPr lang="en-US" altLang="zh-CN" sz="1400" b="0" baseline="0" dirty="0">
                          <a:solidFill>
                            <a:schemeClr val="tx1"/>
                          </a:solidFill>
                          <a:latin typeface="Consolas" panose="020B0609020204030204" pitchFamily="49" charset="0"/>
                          <a:ea typeface="微软雅黑" panose="020B0503020204020204" pitchFamily="34" charset="-122"/>
                        </a:rPr>
                        <a:t> 6b 6d c9 f3 73 07 0f c0 81 00 c0 fc 3f 00</a:t>
                      </a:r>
                      <a:endParaRPr lang="zh-CN" altLang="en-US" sz="1400" b="0" baseline="0" dirty="0">
                        <a:solidFill>
                          <a:schemeClr val="tx1"/>
                        </a:solidFill>
                        <a:latin typeface="Consolas" panose="020B0609020204030204" pitchFamily="49"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ctr" defTabSz="864235" rtl="0" eaLnBrk="1" fontAlgn="auto" latinLnBrk="0" hangingPunct="1">
                        <a:lnSpc>
                          <a:spcPct val="100000"/>
                        </a:lnSpc>
                        <a:spcBef>
                          <a:spcPts val="0"/>
                        </a:spcBef>
                        <a:spcAft>
                          <a:spcPts val="0"/>
                        </a:spcAft>
                        <a:buClrTx/>
                        <a:buSzTx/>
                        <a:buFontTx/>
                        <a:buNone/>
                        <a:defRPr/>
                      </a:pPr>
                      <a:r>
                        <a:rPr lang="en-US" altLang="zh-CN" sz="1400" b="0" baseline="0" dirty="0">
                          <a:solidFill>
                            <a:schemeClr val="tx1"/>
                          </a:solidFill>
                          <a:latin typeface="Times New Roman" panose="02020603050405020304" pitchFamily="18" charset="0"/>
                          <a:ea typeface="微软雅黑" panose="020B0503020204020204" pitchFamily="34" charset="-122"/>
                        </a:rPr>
                        <a:t>0x003FFC4C</a:t>
                      </a:r>
                      <a:endParaRPr lang="zh-CN" altLang="en-US" sz="1400" b="0" baseline="0" dirty="0">
                        <a:solidFill>
                          <a:schemeClr val="tx1"/>
                        </a:solidFill>
                        <a:latin typeface="Times New Roman" panose="02020603050405020304" pitchFamily="18"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kern="1200" baseline="0" dirty="0">
                          <a:solidFill>
                            <a:schemeClr val="tx1"/>
                          </a:solidFill>
                          <a:latin typeface="Consolas" panose="020B0609020204030204" pitchFamily="49" charset="0"/>
                          <a:ea typeface="微软雅黑" panose="020B0503020204020204" pitchFamily="34" charset="-122"/>
                          <a:cs typeface="+mn-cs"/>
                        </a:rPr>
                        <a:t>b4 19 81 00 a4 fc 3f 00 23 10 81 00 23 10 81 00 </a:t>
                      </a:r>
                      <a:endParaRPr lang="zh-CN" altLang="en-US" sz="1400" b="0" kern="1200" baseline="0" dirty="0">
                        <a:solidFill>
                          <a:schemeClr val="tx1"/>
                        </a:solidFill>
                        <a:latin typeface="Consolas" panose="020B0609020204030204" pitchFamily="49" charset="0"/>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cxnSp>
        <p:nvCxnSpPr>
          <p:cNvPr id="58" name="连接符: 肘形 57"/>
          <p:cNvCxnSpPr/>
          <p:nvPr/>
        </p:nvCxnSpPr>
        <p:spPr>
          <a:xfrm rot="10800000" flipV="1">
            <a:off x="1079724" y="1959932"/>
            <a:ext cx="2664300" cy="1808502"/>
          </a:xfrm>
          <a:prstGeom prst="bentConnector3">
            <a:avLst>
              <a:gd name="adj1" fmla="val 235"/>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663900" y="1942479"/>
            <a:ext cx="1080124" cy="17453"/>
          </a:xfrm>
          <a:prstGeom prst="line">
            <a:avLst/>
          </a:prstGeom>
          <a:ln w="19050">
            <a:solidFill>
              <a:srgbClr val="FF0000"/>
            </a:solidFill>
            <a:headEnd type="triangle"/>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3748094" y="5118031"/>
            <a:ext cx="901364" cy="458908"/>
          </a:xfrm>
          <a:prstGeom prst="rect">
            <a:avLst/>
          </a:prstGeom>
          <a:noFill/>
        </p:spPr>
        <p:txBody>
          <a:bodyPr wrap="square">
            <a:spAutoFit/>
          </a:bodyPr>
          <a:lstStyle/>
          <a:p>
            <a:pPr algn="just">
              <a:lnSpc>
                <a:spcPct val="150000"/>
              </a:lnSpc>
            </a:pPr>
            <a:r>
              <a:rPr lang="zh-CN" altLang="en-US" dirty="0">
                <a:solidFill>
                  <a:schemeClr val="accent6"/>
                </a:solidFill>
                <a:latin typeface="微软雅黑" panose="020B0503020204020204" pitchFamily="34" charset="-122"/>
                <a:ea typeface="微软雅黑" panose="020B0503020204020204" pitchFamily="34" charset="-122"/>
              </a:rPr>
              <a:t>期望</a:t>
            </a:r>
            <a:endParaRPr lang="en-US" altLang="zh-CN" dirty="0">
              <a:solidFill>
                <a:schemeClr val="accent6"/>
              </a:solidFill>
              <a:latin typeface="微软雅黑" panose="020B0503020204020204" pitchFamily="34" charset="-122"/>
              <a:ea typeface="微软雅黑" panose="020B0503020204020204" pitchFamily="34" charset="-122"/>
            </a:endParaRPr>
          </a:p>
        </p:txBody>
      </p:sp>
      <p:sp>
        <p:nvSpPr>
          <p:cNvPr id="197" name="文本框 196"/>
          <p:cNvSpPr txBox="1"/>
          <p:nvPr/>
        </p:nvSpPr>
        <p:spPr>
          <a:xfrm>
            <a:off x="3744024" y="2500252"/>
            <a:ext cx="901364" cy="458908"/>
          </a:xfrm>
          <a:prstGeom prst="rect">
            <a:avLst/>
          </a:prstGeom>
          <a:noFill/>
        </p:spPr>
        <p:txBody>
          <a:bodyPr wrap="square">
            <a:spAutoFit/>
          </a:bodyPr>
          <a:lstStyle/>
          <a:p>
            <a:pPr algn="just">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实际</a:t>
            </a:r>
            <a:endParaRPr lang="en-US"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198" name="表格 197"/>
          <p:cNvGraphicFramePr>
            <a:graphicFrameLocks noGrp="1"/>
          </p:cNvGraphicFramePr>
          <p:nvPr/>
        </p:nvGraphicFramePr>
        <p:xfrm>
          <a:off x="5052616" y="4294858"/>
          <a:ext cx="6164745" cy="741680"/>
        </p:xfrm>
        <a:graphic>
          <a:graphicData uri="http://schemas.openxmlformats.org/drawingml/2006/table">
            <a:tbl>
              <a:tblPr firstRow="1" bandRow="1">
                <a:tableStyleId>{5C22544A-7EE6-4342-B048-85BDC9FD1C3A}</a:tableStyleId>
              </a:tblPr>
              <a:tblGrid>
                <a:gridCol w="1195705"/>
                <a:gridCol w="4969040"/>
              </a:tblGrid>
              <a:tr h="370840">
                <a:tc>
                  <a:txBody>
                    <a:bodyPr/>
                    <a:lstStyle/>
                    <a:p>
                      <a:pPr algn="ctr"/>
                      <a:r>
                        <a:rPr lang="en-US" altLang="zh-CN" sz="1400" b="0" baseline="0" dirty="0">
                          <a:solidFill>
                            <a:schemeClr val="tx1"/>
                          </a:solidFill>
                          <a:latin typeface="Times New Roman" panose="02020603050405020304" pitchFamily="18" charset="0"/>
                          <a:ea typeface="微软雅黑" panose="020B0503020204020204" pitchFamily="34" charset="-122"/>
                        </a:rPr>
                        <a:t>0x003FFC3C</a:t>
                      </a:r>
                      <a:endParaRPr lang="zh-CN" altLang="en-US" sz="1400" b="0" baseline="0" dirty="0">
                        <a:solidFill>
                          <a:schemeClr val="tx1"/>
                        </a:solidFill>
                        <a:latin typeface="Times New Roman" panose="02020603050405020304" pitchFamily="18"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rgbClr val="FF0000"/>
                          </a:solidFill>
                          <a:latin typeface="Consolas" panose="020B0609020204030204" pitchFamily="49" charset="0"/>
                          <a:ea typeface="微软雅黑" panose="020B0503020204020204" pitchFamily="34" charset="-122"/>
                        </a:rPr>
                        <a:t>30 30 30 30 31 31 31 31 32 32 32 33 33 33 33 33</a:t>
                      </a:r>
                      <a:endParaRPr lang="zh-CN" altLang="en-US" sz="1400" b="0" baseline="0" dirty="0">
                        <a:solidFill>
                          <a:srgbClr val="FF0000"/>
                        </a:solidFill>
                        <a:latin typeface="Consolas" panose="020B0609020204030204" pitchFamily="49"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ctr" defTabSz="864235" rtl="0" eaLnBrk="1" fontAlgn="auto" latinLnBrk="0" hangingPunct="1">
                        <a:lnSpc>
                          <a:spcPct val="100000"/>
                        </a:lnSpc>
                        <a:spcBef>
                          <a:spcPts val="0"/>
                        </a:spcBef>
                        <a:spcAft>
                          <a:spcPts val="0"/>
                        </a:spcAft>
                        <a:buClrTx/>
                        <a:buSzTx/>
                        <a:buFontTx/>
                        <a:buNone/>
                        <a:defRPr/>
                      </a:pPr>
                      <a:r>
                        <a:rPr lang="en-US" altLang="zh-CN" sz="1400" b="0" baseline="0" dirty="0">
                          <a:solidFill>
                            <a:schemeClr val="tx1"/>
                          </a:solidFill>
                          <a:latin typeface="Times New Roman" panose="02020603050405020304" pitchFamily="18" charset="0"/>
                          <a:ea typeface="微软雅黑" panose="020B0503020204020204" pitchFamily="34" charset="-122"/>
                        </a:rPr>
                        <a:t>0x003FFC4C</a:t>
                      </a:r>
                      <a:endParaRPr lang="zh-CN" altLang="en-US" sz="1400" b="0" baseline="0" dirty="0">
                        <a:solidFill>
                          <a:schemeClr val="tx1"/>
                        </a:solidFill>
                        <a:latin typeface="Times New Roman" panose="02020603050405020304" pitchFamily="18"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kern="1200" baseline="0" dirty="0">
                          <a:solidFill>
                            <a:srgbClr val="FF0000"/>
                          </a:solidFill>
                          <a:latin typeface="Consolas" panose="020B0609020204030204" pitchFamily="49" charset="0"/>
                          <a:ea typeface="微软雅黑" panose="020B0503020204020204" pitchFamily="34" charset="-122"/>
                          <a:cs typeface="+mn-cs"/>
                        </a:rPr>
                        <a:t>4d 13 81 00 </a:t>
                      </a:r>
                      <a:r>
                        <a:rPr lang="en-US" altLang="zh-CN" sz="1400" b="0" kern="1200" baseline="0" dirty="0">
                          <a:solidFill>
                            <a:schemeClr val="tx1"/>
                          </a:solidFill>
                          <a:latin typeface="Consolas" panose="020B0609020204030204" pitchFamily="49" charset="0"/>
                          <a:ea typeface="微软雅黑" panose="020B0503020204020204" pitchFamily="34" charset="-122"/>
                          <a:cs typeface="+mn-cs"/>
                        </a:rPr>
                        <a:t>a4 fc 3f 00 23 10 81 00 23 10 81 00 </a:t>
                      </a:r>
                      <a:endParaRPr lang="zh-CN" altLang="en-US" sz="1400" b="0" kern="1200" baseline="0" dirty="0">
                        <a:solidFill>
                          <a:schemeClr val="tx1"/>
                        </a:solidFill>
                        <a:latin typeface="Consolas" panose="020B0609020204030204" pitchFamily="49" charset="0"/>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99" name="矩形 198"/>
          <p:cNvSpPr/>
          <p:nvPr/>
        </p:nvSpPr>
        <p:spPr>
          <a:xfrm>
            <a:off x="9936708" y="2516901"/>
            <a:ext cx="1151543" cy="285677"/>
          </a:xfrm>
          <a:prstGeom prst="rect">
            <a:avLst/>
          </a:prstGeom>
          <a:solidFill>
            <a:schemeClr val="bg1">
              <a:alpha val="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9937143" y="1741841"/>
            <a:ext cx="1295709" cy="418191"/>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EBP</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p:txBody>
      </p:sp>
      <p:cxnSp>
        <p:nvCxnSpPr>
          <p:cNvPr id="201" name="直接连接符 200"/>
          <p:cNvCxnSpPr>
            <a:endCxn id="200" idx="2"/>
          </p:cNvCxnSpPr>
          <p:nvPr/>
        </p:nvCxnSpPr>
        <p:spPr>
          <a:xfrm flipH="1" flipV="1">
            <a:off x="10584998" y="2160032"/>
            <a:ext cx="1" cy="294624"/>
          </a:xfrm>
          <a:prstGeom prst="line">
            <a:avLst/>
          </a:prstGeom>
          <a:ln w="19050">
            <a:solidFill>
              <a:srgbClr val="FF0000"/>
            </a:solidFill>
            <a:headEnd type="triangle"/>
          </a:ln>
        </p:spPr>
        <p:style>
          <a:lnRef idx="1">
            <a:schemeClr val="dk1"/>
          </a:lnRef>
          <a:fillRef idx="0">
            <a:schemeClr val="dk1"/>
          </a:fillRef>
          <a:effectRef idx="0">
            <a:schemeClr val="dk1"/>
          </a:effectRef>
          <a:fontRef idx="minor">
            <a:schemeClr val="tx1"/>
          </a:fontRef>
        </p:style>
      </p:cxnSp>
      <p:sp>
        <p:nvSpPr>
          <p:cNvPr id="205" name="矩形 204"/>
          <p:cNvSpPr/>
          <p:nvPr/>
        </p:nvSpPr>
        <p:spPr>
          <a:xfrm>
            <a:off x="6374130" y="2899048"/>
            <a:ext cx="1151543" cy="285677"/>
          </a:xfrm>
          <a:prstGeom prst="rect">
            <a:avLst/>
          </a:prstGeom>
          <a:solidFill>
            <a:schemeClr val="bg1">
              <a:alpha val="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文本框 205"/>
          <p:cNvSpPr txBox="1"/>
          <p:nvPr/>
        </p:nvSpPr>
        <p:spPr>
          <a:xfrm>
            <a:off x="6093895" y="3426938"/>
            <a:ext cx="1636954" cy="418191"/>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函数返回地址</a:t>
            </a:r>
            <a:endParaRPr lang="en-US" altLang="zh-CN" sz="1600" dirty="0">
              <a:latin typeface="微软雅黑" panose="020B0503020204020204" pitchFamily="34" charset="-122"/>
              <a:ea typeface="微软雅黑" panose="020B0503020204020204" pitchFamily="34" charset="-122"/>
            </a:endParaRPr>
          </a:p>
        </p:txBody>
      </p:sp>
      <p:cxnSp>
        <p:nvCxnSpPr>
          <p:cNvPr id="207" name="直接连接符 206"/>
          <p:cNvCxnSpPr/>
          <p:nvPr/>
        </p:nvCxnSpPr>
        <p:spPr>
          <a:xfrm>
            <a:off x="6912372" y="3195700"/>
            <a:ext cx="0" cy="356110"/>
          </a:xfrm>
          <a:prstGeom prst="line">
            <a:avLst/>
          </a:prstGeom>
          <a:ln w="19050">
            <a:solidFill>
              <a:srgbClr val="FF0000"/>
            </a:solidFill>
            <a:headEnd type="triangle"/>
          </a:ln>
        </p:spPr>
        <p:style>
          <a:lnRef idx="1">
            <a:schemeClr val="dk1"/>
          </a:lnRef>
          <a:fillRef idx="0">
            <a:schemeClr val="dk1"/>
          </a:fillRef>
          <a:effectRef idx="0">
            <a:schemeClr val="dk1"/>
          </a:effectRef>
          <a:fontRef idx="minor">
            <a:schemeClr val="tx1"/>
          </a:fontRef>
        </p:style>
      </p:cxnSp>
      <p:sp>
        <p:nvSpPr>
          <p:cNvPr id="211" name="矩形 210"/>
          <p:cNvSpPr/>
          <p:nvPr/>
        </p:nvSpPr>
        <p:spPr>
          <a:xfrm>
            <a:off x="6343118" y="2506611"/>
            <a:ext cx="3017526" cy="295967"/>
          </a:xfrm>
          <a:prstGeom prst="rect">
            <a:avLst/>
          </a:prstGeom>
          <a:solidFill>
            <a:schemeClr val="bg1">
              <a:alpha val="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文本框 211"/>
          <p:cNvSpPr txBox="1"/>
          <p:nvPr/>
        </p:nvSpPr>
        <p:spPr>
          <a:xfrm>
            <a:off x="7168063" y="1727919"/>
            <a:ext cx="863781" cy="418191"/>
          </a:xfrm>
          <a:prstGeom prst="rect">
            <a:avLst/>
          </a:prstGeom>
          <a:noFill/>
        </p:spPr>
        <p:txBody>
          <a:bodyPr wrap="square">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buf</a:t>
            </a:r>
            <a:r>
              <a:rPr lang="en-US" altLang="zh-CN" sz="1600" dirty="0">
                <a:latin typeface="微软雅黑" panose="020B0503020204020204" pitchFamily="34" charset="-122"/>
                <a:ea typeface="微软雅黑" panose="020B0503020204020204" pitchFamily="34" charset="-122"/>
              </a:rPr>
              <a:t>[10]</a:t>
            </a:r>
            <a:endParaRPr lang="en-US" altLang="zh-CN" sz="1600" dirty="0">
              <a:latin typeface="微软雅黑" panose="020B0503020204020204" pitchFamily="34" charset="-122"/>
              <a:ea typeface="微软雅黑" panose="020B0503020204020204" pitchFamily="34" charset="-122"/>
            </a:endParaRPr>
          </a:p>
        </p:txBody>
      </p:sp>
      <p:cxnSp>
        <p:nvCxnSpPr>
          <p:cNvPr id="213" name="直接连接符 212"/>
          <p:cNvCxnSpPr>
            <a:endCxn id="212" idx="2"/>
          </p:cNvCxnSpPr>
          <p:nvPr/>
        </p:nvCxnSpPr>
        <p:spPr>
          <a:xfrm flipV="1">
            <a:off x="7599954" y="2146110"/>
            <a:ext cx="0" cy="337806"/>
          </a:xfrm>
          <a:prstGeom prst="line">
            <a:avLst/>
          </a:prstGeom>
          <a:ln w="19050">
            <a:solidFill>
              <a:srgbClr val="FF0000"/>
            </a:solidFill>
            <a:headEnd type="triangle"/>
          </a:ln>
        </p:spPr>
        <p:style>
          <a:lnRef idx="1">
            <a:schemeClr val="dk1"/>
          </a:lnRef>
          <a:fillRef idx="0">
            <a:schemeClr val="dk1"/>
          </a:fillRef>
          <a:effectRef idx="0">
            <a:schemeClr val="dk1"/>
          </a:effectRef>
          <a:fontRef idx="minor">
            <a:schemeClr val="tx1"/>
          </a:fontRef>
        </p:style>
      </p:cxnSp>
      <p:sp>
        <p:nvSpPr>
          <p:cNvPr id="225" name="矩形 224"/>
          <p:cNvSpPr/>
          <p:nvPr/>
        </p:nvSpPr>
        <p:spPr>
          <a:xfrm>
            <a:off x="6374129" y="4335963"/>
            <a:ext cx="4737735" cy="253519"/>
          </a:xfrm>
          <a:prstGeom prst="rect">
            <a:avLst/>
          </a:prstGeom>
          <a:solidFill>
            <a:schemeClr val="bg1">
              <a:alpha val="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文本框 225"/>
          <p:cNvSpPr txBox="1"/>
          <p:nvPr/>
        </p:nvSpPr>
        <p:spPr>
          <a:xfrm>
            <a:off x="6688192" y="3917772"/>
            <a:ext cx="2410878" cy="418191"/>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0000 1111 2222 3333</a:t>
            </a:r>
            <a:endParaRPr lang="en-US" altLang="zh-CN" sz="1600" dirty="0">
              <a:latin typeface="微软雅黑" panose="020B0503020204020204" pitchFamily="34" charset="-122"/>
              <a:ea typeface="微软雅黑" panose="020B0503020204020204" pitchFamily="34" charset="-122"/>
            </a:endParaRPr>
          </a:p>
        </p:txBody>
      </p:sp>
      <p:sp>
        <p:nvSpPr>
          <p:cNvPr id="227" name="矩形 226"/>
          <p:cNvSpPr/>
          <p:nvPr/>
        </p:nvSpPr>
        <p:spPr>
          <a:xfrm>
            <a:off x="6391563" y="4705845"/>
            <a:ext cx="1151543" cy="285677"/>
          </a:xfrm>
          <a:prstGeom prst="rect">
            <a:avLst/>
          </a:prstGeom>
          <a:solidFill>
            <a:schemeClr val="bg1">
              <a:alpha val="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文本框 227"/>
          <p:cNvSpPr txBox="1"/>
          <p:nvPr/>
        </p:nvSpPr>
        <p:spPr>
          <a:xfrm>
            <a:off x="6192292" y="5349179"/>
            <a:ext cx="1621412" cy="418191"/>
          </a:xfrm>
          <a:prstGeom prst="rect">
            <a:avLst/>
          </a:prstGeom>
          <a:noFill/>
        </p:spPr>
        <p:txBody>
          <a:bodyPr wrap="square">
            <a:spAutoFit/>
          </a:bodyPr>
          <a:lstStyle/>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hack</a:t>
            </a:r>
            <a:r>
              <a:rPr lang="zh-CN" altLang="en-US" sz="1600" b="1" dirty="0">
                <a:solidFill>
                  <a:srgbClr val="FF0000"/>
                </a:solidFill>
                <a:latin typeface="微软雅黑" panose="020B0503020204020204" pitchFamily="34" charset="-122"/>
                <a:ea typeface="微软雅黑" panose="020B0503020204020204" pitchFamily="34" charset="-122"/>
              </a:rPr>
              <a:t>函数地址</a:t>
            </a:r>
            <a:r>
              <a:rPr lang="en-US" altLang="zh-CN"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cxnSp>
        <p:nvCxnSpPr>
          <p:cNvPr id="229" name="直接连接符 228"/>
          <p:cNvCxnSpPr/>
          <p:nvPr/>
        </p:nvCxnSpPr>
        <p:spPr>
          <a:xfrm>
            <a:off x="6967334" y="5036538"/>
            <a:ext cx="0" cy="356110"/>
          </a:xfrm>
          <a:prstGeom prst="line">
            <a:avLst/>
          </a:prstGeom>
          <a:ln w="19050">
            <a:solidFill>
              <a:srgbClr val="FF0000"/>
            </a:solidFill>
            <a:headEnd type="triangle"/>
          </a:ln>
        </p:spPr>
        <p:style>
          <a:lnRef idx="1">
            <a:schemeClr val="dk1"/>
          </a:lnRef>
          <a:fillRef idx="0">
            <a:schemeClr val="dk1"/>
          </a:fillRef>
          <a:effectRef idx="0">
            <a:schemeClr val="dk1"/>
          </a:effectRef>
          <a:fontRef idx="minor">
            <a:schemeClr val="tx1"/>
          </a:fontRef>
        </p:style>
      </p:cxnSp>
      <p:sp>
        <p:nvSpPr>
          <p:cNvPr id="230" name="箭头: 下 229"/>
          <p:cNvSpPr/>
          <p:nvPr/>
        </p:nvSpPr>
        <p:spPr>
          <a:xfrm>
            <a:off x="10019896" y="3389387"/>
            <a:ext cx="276638" cy="741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p:cNvSpPr txBox="1"/>
          <p:nvPr/>
        </p:nvSpPr>
        <p:spPr>
          <a:xfrm>
            <a:off x="10301098" y="3523918"/>
            <a:ext cx="731585" cy="418191"/>
          </a:xfrm>
          <a:prstGeom prst="rect">
            <a:avLst/>
          </a:prstGeom>
          <a:noFill/>
        </p:spPr>
        <p:txBody>
          <a:bodyPr wrap="square">
            <a:spAutoFit/>
          </a:bodyPr>
          <a:lstStyle/>
          <a:p>
            <a:pPr algn="just">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实际</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
        <p:nvSpPr>
          <p:cNvPr id="232" name="文本框 231"/>
          <p:cNvSpPr txBox="1"/>
          <p:nvPr/>
        </p:nvSpPr>
        <p:spPr>
          <a:xfrm>
            <a:off x="5039766" y="1184918"/>
            <a:ext cx="2773937" cy="458908"/>
          </a:xfrm>
          <a:prstGeom prst="rect">
            <a:avLst/>
          </a:prstGeom>
          <a:noFill/>
        </p:spPr>
        <p:txBody>
          <a:bodyPr wrap="square">
            <a:spAutoFit/>
          </a:bodyPr>
          <a:lstStyle/>
          <a:p>
            <a:pPr algn="just">
              <a:lnSpc>
                <a:spcPct val="150000"/>
              </a:lnSpc>
            </a:pPr>
            <a:r>
              <a:rPr lang="en-US" altLang="zh-CN" b="1" dirty="0" err="1">
                <a:solidFill>
                  <a:srgbClr val="002060"/>
                </a:solidFill>
                <a:latin typeface="微软雅黑" panose="020B0503020204020204" pitchFamily="34" charset="-122"/>
                <a:ea typeface="微软雅黑" panose="020B0503020204020204" pitchFamily="34" charset="-122"/>
              </a:rPr>
              <a:t>copyString</a:t>
            </a:r>
            <a:r>
              <a:rPr lang="zh-CN" altLang="en-US" b="1" dirty="0">
                <a:solidFill>
                  <a:srgbClr val="002060"/>
                </a:solidFill>
                <a:latin typeface="微软雅黑" panose="020B0503020204020204" pitchFamily="34" charset="-122"/>
                <a:ea typeface="微软雅黑" panose="020B0503020204020204" pitchFamily="34" charset="-122"/>
              </a:rPr>
              <a:t>函数内存</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500"/>
                                        <p:tgtEl>
                                          <p:spTgt spid="1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7" grpId="0"/>
      <p:bldP spid="199" grpId="0" bldLvl="0" animBg="1"/>
      <p:bldP spid="200" grpId="0"/>
      <p:bldP spid="205" grpId="0" bldLvl="0" animBg="1"/>
      <p:bldP spid="206" grpId="0"/>
      <p:bldP spid="211" grpId="0" bldLvl="0" animBg="1"/>
      <p:bldP spid="212" grpId="0"/>
      <p:bldP spid="225" grpId="0" bldLvl="0" animBg="1"/>
      <p:bldP spid="226" grpId="0"/>
      <p:bldP spid="227" grpId="0" bldLvl="0" animBg="1"/>
      <p:bldP spid="228" grpId="0"/>
      <p:bldP spid="230" grpId="0" bldLvl="0" animBg="1"/>
      <p:bldP spid="231" grpId="0"/>
      <p:bldP spid="2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4.1.3 存储体系的性能参数 </a:t>
            </a:r>
            <a:endParaRPr lang="en-US" altLang="zh-CN" sz="3400" dirty="0">
              <a:solidFill>
                <a:schemeClr val="dk1">
                  <a:lumMod val="50000"/>
                </a:schemeClr>
              </a:solidFill>
              <a:latin typeface="Arial" panose="020B0604020202020204" pitchFamily="34" charset="0"/>
            </a:endParaRPr>
          </a:p>
        </p:txBody>
      </p:sp>
      <p:grpSp>
        <p:nvGrpSpPr>
          <p:cNvPr id="11" name="组合 10"/>
          <p:cNvGrpSpPr/>
          <p:nvPr/>
        </p:nvGrpSpPr>
        <p:grpSpPr>
          <a:xfrm>
            <a:off x="936114" y="1200632"/>
            <a:ext cx="9507857" cy="4761729"/>
            <a:chOff x="1230" y="1626"/>
            <a:chExt cx="15846" cy="7936"/>
          </a:xfrm>
        </p:grpSpPr>
        <p:sp>
          <p:nvSpPr>
            <p:cNvPr id="12" name="圆角矩形 11"/>
            <p:cNvSpPr/>
            <p:nvPr>
              <p:custDataLst>
                <p:tags r:id="rId2"/>
              </p:custDataLst>
            </p:nvPr>
          </p:nvSpPr>
          <p:spPr>
            <a:xfrm>
              <a:off x="1230" y="1672"/>
              <a:ext cx="15846" cy="7890"/>
            </a:xfrm>
            <a:prstGeom prst="roundRect">
              <a:avLst>
                <a:gd name="adj" fmla="val 3466"/>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b="1"/>
            </a:p>
          </p:txBody>
        </p:sp>
        <p:sp>
          <p:nvSpPr>
            <p:cNvPr id="13" name="圆角矩形 12"/>
            <p:cNvSpPr/>
            <p:nvPr>
              <p:custDataLst>
                <p:tags r:id="rId3"/>
              </p:custDataLst>
            </p:nvPr>
          </p:nvSpPr>
          <p:spPr>
            <a:xfrm>
              <a:off x="1928" y="1626"/>
              <a:ext cx="736" cy="1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b="1"/>
            </a:p>
          </p:txBody>
        </p:sp>
      </p:grpSp>
      <p:graphicFrame>
        <p:nvGraphicFramePr>
          <p:cNvPr id="66563" name="Object 3"/>
          <p:cNvGraphicFramePr>
            <a:graphicFrameLocks noChangeAspect="1"/>
          </p:cNvGraphicFramePr>
          <p:nvPr>
            <p:custDataLst>
              <p:tags r:id="rId4"/>
            </p:custDataLst>
          </p:nvPr>
        </p:nvGraphicFramePr>
        <p:xfrm>
          <a:off x="5082826" y="2275861"/>
          <a:ext cx="4630626" cy="2638572"/>
        </p:xfrm>
        <a:graphic>
          <a:graphicData uri="http://schemas.openxmlformats.org/presentationml/2006/ole">
            <mc:AlternateContent xmlns:mc="http://schemas.openxmlformats.org/markup-compatibility/2006">
              <mc:Choice xmlns:v="urn:schemas-microsoft-com:vml" Requires="v">
                <p:oleObj spid="_x0000_s2" name="" r:id="rId5" imgW="2184400" imgH="1244600" progId="Equation.3">
                  <p:embed/>
                </p:oleObj>
              </mc:Choice>
              <mc:Fallback>
                <p:oleObj name="" r:id="rId5" imgW="2184400" imgH="1244600" progId="Equation.3">
                  <p:embed/>
                  <p:pic>
                    <p:nvPicPr>
                      <p:cNvPr id="0" name="Object 3"/>
                      <p:cNvPicPr/>
                      <p:nvPr/>
                    </p:nvPicPr>
                    <p:blipFill>
                      <a:blip r:embed="rId6"/>
                      <a:stretch>
                        <a:fillRect/>
                      </a:stretch>
                    </p:blipFill>
                    <p:spPr>
                      <a:xfrm>
                        <a:off x="5082826" y="2275861"/>
                        <a:ext cx="4630626" cy="2638572"/>
                      </a:xfrm>
                      <a:prstGeom prst="rect">
                        <a:avLst/>
                      </a:prstGeom>
                      <a:noFill/>
                      <a:ln w="38100">
                        <a:noFill/>
                        <a:miter/>
                      </a:ln>
                    </p:spPr>
                  </p:pic>
                </p:oleObj>
              </mc:Fallback>
            </mc:AlternateContent>
          </a:graphicData>
        </a:graphic>
      </p:graphicFrame>
      <p:sp>
        <p:nvSpPr>
          <p:cNvPr id="66564" name="Rectangle 4"/>
          <p:cNvSpPr/>
          <p:nvPr>
            <p:custDataLst>
              <p:tags r:id="rId7"/>
            </p:custDataLst>
          </p:nvPr>
        </p:nvSpPr>
        <p:spPr>
          <a:xfrm>
            <a:off x="2100145" y="3169585"/>
            <a:ext cx="4983135" cy="383182"/>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dirty="0">
                <a:latin typeface="微软雅黑" panose="020B0503020204020204" pitchFamily="34" charset="-122"/>
                <a:ea typeface="微软雅黑" panose="020B0503020204020204" pitchFamily="34" charset="-122"/>
                <a:cs typeface="微软雅黑" panose="020B0503020204020204" pitchFamily="34" charset="-122"/>
              </a:rPr>
              <a:t>存储层次的每位价格</a:t>
            </a:r>
            <a:r>
              <a:rPr lang="en-US" altLang="zh-CN" sz="1890" dirty="0">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sz="189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565" name="Rectangle 5"/>
          <p:cNvSpPr/>
          <p:nvPr>
            <p:custDataLst>
              <p:tags r:id="rId8"/>
            </p:custDataLst>
          </p:nvPr>
        </p:nvSpPr>
        <p:spPr>
          <a:xfrm>
            <a:off x="2109146" y="3568596"/>
            <a:ext cx="4983135" cy="383182"/>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dirty="0">
                <a:latin typeface="微软雅黑" panose="020B0503020204020204" pitchFamily="34" charset="-122"/>
                <a:ea typeface="微软雅黑" panose="020B0503020204020204" pitchFamily="34" charset="-122"/>
                <a:cs typeface="微软雅黑" panose="020B0503020204020204" pitchFamily="34" charset="-122"/>
              </a:rPr>
              <a:t>命中率</a:t>
            </a:r>
            <a:r>
              <a:rPr lang="en-US" altLang="zh-CN" sz="1890" dirty="0">
                <a:latin typeface="微软雅黑" panose="020B0503020204020204" pitchFamily="34" charset="-122"/>
                <a:ea typeface="微软雅黑" panose="020B0503020204020204" pitchFamily="34" charset="-122"/>
                <a:cs typeface="微软雅黑" panose="020B0503020204020204" pitchFamily="34" charset="-122"/>
              </a:rPr>
              <a:t>H</a:t>
            </a:r>
            <a:endParaRPr lang="en-US" altLang="zh-CN" sz="189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566" name="Rectangle 6"/>
          <p:cNvSpPr/>
          <p:nvPr>
            <p:custDataLst>
              <p:tags r:id="rId9"/>
            </p:custDataLst>
          </p:nvPr>
        </p:nvSpPr>
        <p:spPr>
          <a:xfrm>
            <a:off x="2103145" y="3922606"/>
            <a:ext cx="4983135" cy="383182"/>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dirty="0">
                <a:latin typeface="微软雅黑" panose="020B0503020204020204" pitchFamily="34" charset="-122"/>
                <a:ea typeface="微软雅黑" panose="020B0503020204020204" pitchFamily="34" charset="-122"/>
                <a:cs typeface="微软雅黑" panose="020B0503020204020204" pitchFamily="34" charset="-122"/>
              </a:rPr>
              <a:t>存储层次的效率</a:t>
            </a:r>
            <a:r>
              <a:rPr lang="en-US" altLang="zh-CN" sz="1890" dirty="0">
                <a:latin typeface="微软雅黑" panose="020B0503020204020204" pitchFamily="34" charset="-122"/>
                <a:ea typeface="微软雅黑" panose="020B0503020204020204" pitchFamily="34" charset="-122"/>
                <a:cs typeface="微软雅黑" panose="020B0503020204020204" pitchFamily="34" charset="-122"/>
              </a:rPr>
              <a:t>e </a:t>
            </a:r>
            <a:endParaRPr lang="en-US" altLang="zh-CN" sz="189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567" name="Rectangle 7"/>
          <p:cNvSpPr/>
          <p:nvPr>
            <p:custDataLst>
              <p:tags r:id="rId10"/>
            </p:custDataLst>
          </p:nvPr>
        </p:nvSpPr>
        <p:spPr>
          <a:xfrm>
            <a:off x="2077645" y="2706072"/>
            <a:ext cx="4983135" cy="383182"/>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dirty="0">
                <a:solidFill>
                  <a:srgbClr val="FF0000"/>
                </a:solidFill>
                <a:latin typeface="微软雅黑" panose="020B0503020204020204" pitchFamily="34" charset="-122"/>
                <a:ea typeface="微软雅黑" panose="020B0503020204020204" pitchFamily="34" charset="-122"/>
              </a:rPr>
              <a:t>关注的性能参数</a:t>
            </a:r>
            <a:endParaRPr lang="zh-CN" altLang="en-US" sz="1890" dirty="0">
              <a:solidFill>
                <a:srgbClr val="FF0000"/>
              </a:solidFill>
              <a:latin typeface="微软雅黑" panose="020B0503020204020204" pitchFamily="34" charset="-122"/>
              <a:ea typeface="微软雅黑" panose="020B0503020204020204" pitchFamily="34" charset="-122"/>
            </a:endParaRPr>
          </a:p>
        </p:txBody>
      </p:sp>
      <p:pic>
        <p:nvPicPr>
          <p:cNvPr id="42" name="图片 41" descr="微信截图_20240112211134"/>
          <p:cNvPicPr>
            <a:picLocks noChangeAspect="1"/>
          </p:cNvPicPr>
          <p:nvPr>
            <p:custDataLst>
              <p:tags r:id="rId11"/>
            </p:custDataLst>
          </p:nvPr>
        </p:nvPicPr>
        <p:blipFill>
          <a:blip r:embed="rId12"/>
          <a:stretch>
            <a:fillRect/>
          </a:stretch>
        </p:blipFill>
        <p:spPr>
          <a:xfrm>
            <a:off x="9329741" y="190205"/>
            <a:ext cx="1791048" cy="459012"/>
          </a:xfrm>
          <a:prstGeom prst="rect">
            <a:avLst/>
          </a:prstGeom>
        </p:spPr>
      </p:pic>
    </p:spTree>
    <p:custDataLst>
      <p:tags r:id="rId13"/>
    </p:custDataLst>
  </p:cSld>
  <p:clrMapOvr>
    <a:masterClrMapping/>
  </p:clrMapOvr>
  <p:transition spd="med">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存储层次的每位价格 </a:t>
            </a:r>
            <a:endParaRPr lang="zh-CN" altLang="en-US" sz="3400" dirty="0">
              <a:solidFill>
                <a:schemeClr val="dk1">
                  <a:lumMod val="50000"/>
                </a:schemeClr>
              </a:solidFill>
              <a:latin typeface="Arial" panose="020B0604020202020204" pitchFamily="34" charset="0"/>
            </a:endParaRPr>
          </a:p>
        </p:txBody>
      </p:sp>
      <p:graphicFrame>
        <p:nvGraphicFramePr>
          <p:cNvPr id="2" name="Object 4"/>
          <p:cNvGraphicFramePr>
            <a:graphicFrameLocks noChangeAspect="1"/>
          </p:cNvGraphicFramePr>
          <p:nvPr/>
        </p:nvGraphicFramePr>
        <p:xfrm>
          <a:off x="1397527" y="1325436"/>
          <a:ext cx="8596432" cy="3829303"/>
        </p:xfrm>
        <a:graphic>
          <a:graphicData uri="http://schemas.openxmlformats.org/presentationml/2006/ole">
            <mc:AlternateContent xmlns:mc="http://schemas.openxmlformats.org/markup-compatibility/2006">
              <mc:Choice xmlns:v="urn:schemas-microsoft-com:vml" Requires="v">
                <p:oleObj spid="_x0000_s3" name="" r:id="rId2" imgW="1168400" imgH="736600" progId="Equation.3">
                  <p:embed/>
                </p:oleObj>
              </mc:Choice>
              <mc:Fallback>
                <p:oleObj name="" r:id="rId2" imgW="1168400" imgH="736600" progId="Equation.3">
                  <p:embed/>
                  <p:pic>
                    <p:nvPicPr>
                      <p:cNvPr id="0" name="Object 4"/>
                      <p:cNvPicPr/>
                      <p:nvPr/>
                    </p:nvPicPr>
                    <p:blipFill>
                      <a:blip r:embed="rId3"/>
                      <a:stretch>
                        <a:fillRect/>
                      </a:stretch>
                    </p:blipFill>
                    <p:spPr>
                      <a:xfrm>
                        <a:off x="1397527" y="1325436"/>
                        <a:ext cx="8596432" cy="3829303"/>
                      </a:xfrm>
                      <a:prstGeom prst="rect">
                        <a:avLst/>
                      </a:prstGeom>
                      <a:noFill/>
                      <a:ln w="38100">
                        <a:noFill/>
                        <a:miter/>
                      </a:ln>
                    </p:spPr>
                  </p:pic>
                </p:oleObj>
              </mc:Fallback>
            </mc:AlternateContent>
          </a:graphicData>
        </a:graphic>
      </p:graphicFrame>
      <p:pic>
        <p:nvPicPr>
          <p:cNvPr id="42" name="图片 41" descr="微信截图_20240112211134"/>
          <p:cNvPicPr>
            <a:picLocks noChangeAspect="1"/>
          </p:cNvPicPr>
          <p:nvPr>
            <p:custDataLst>
              <p:tags r:id="rId4"/>
            </p:custDataLst>
          </p:nvPr>
        </p:nvPicPr>
        <p:blipFill>
          <a:blip r:embed="rId5"/>
          <a:stretch>
            <a:fillRect/>
          </a:stretch>
        </p:blipFill>
        <p:spPr>
          <a:xfrm>
            <a:off x="9329741" y="190205"/>
            <a:ext cx="1791048" cy="459012"/>
          </a:xfrm>
          <a:prstGeom prst="rect">
            <a:avLst/>
          </a:prstGeom>
        </p:spPr>
      </p:pic>
    </p:spTree>
    <p:custDataLst>
      <p:tags r:id="rId6"/>
    </p:custDataLst>
  </p:cSld>
  <p:clrMapOvr>
    <a:masterClrMapping/>
  </p:clrMapOvr>
  <p:transition spd="med">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5-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9804" y="392733"/>
            <a:ext cx="7329531" cy="5667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8326810" y="1468017"/>
            <a:ext cx="2676408" cy="20955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custDataLst>
              <p:tags r:id="rId2"/>
            </p:custDataLst>
          </p:nvPr>
        </p:nvSpPr>
        <p:spPr>
          <a:xfrm>
            <a:off x="8836252" y="1768367"/>
            <a:ext cx="2251699" cy="1471573"/>
          </a:xfrm>
          <a:prstGeom prst="rect">
            <a:avLst/>
          </a:prstGeom>
          <a:noFill/>
        </p:spPr>
        <p:txBody>
          <a:bodyPr wrap="none" lIns="85042" tIns="44222" rIns="85042" bIns="44222" rtlCol="0" anchor="ctr">
            <a:normAutofit/>
          </a:bodyPr>
          <a:lstStyle/>
          <a:p>
            <a:pPr fontAlgn="ctr">
              <a:lnSpc>
                <a:spcPct val="120000"/>
              </a:lnSpc>
            </a:pPr>
            <a:r>
              <a:rPr lang="en-US" altLang="zh-CN" sz="7560" b="1" dirty="0">
                <a:solidFill>
                  <a:schemeClr val="bg1">
                    <a:alpha val="20000"/>
                  </a:schemeClr>
                </a:solidFill>
                <a:ea typeface="微软雅黑" panose="020B0503020204020204" pitchFamily="34" charset="-122"/>
                <a:cs typeface="Arial" panose="020B0604020202020204" pitchFamily="34" charset="0"/>
                <a:sym typeface="Arial" panose="020B0604020202020204" pitchFamily="34" charset="0"/>
              </a:rPr>
              <a:t>No.1</a:t>
            </a:r>
            <a:endParaRPr lang="en-US" altLang="zh-CN" sz="7560" b="1" dirty="0">
              <a:solidFill>
                <a:schemeClr val="bg1">
                  <a:alpha val="20000"/>
                </a:schemeClr>
              </a:solidFill>
              <a:ea typeface="微软雅黑" panose="020B0503020204020204" pitchFamily="34" charset="-122"/>
              <a:cs typeface="Arial" panose="020B0604020202020204" pitchFamily="34" charset="0"/>
              <a:sym typeface="Arial" panose="020B0604020202020204" pitchFamily="34" charset="0"/>
            </a:endParaRPr>
          </a:p>
        </p:txBody>
      </p:sp>
      <p:sp>
        <p:nvSpPr>
          <p:cNvPr id="53" name="任意多边形: 形状 52"/>
          <p:cNvSpPr/>
          <p:nvPr>
            <p:custDataLst>
              <p:tags r:id="rId3"/>
            </p:custDataLst>
          </p:nvPr>
        </p:nvSpPr>
        <p:spPr>
          <a:xfrm>
            <a:off x="431943" y="1468017"/>
            <a:ext cx="8928097" cy="2095588"/>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42"/>
          <p:cNvSpPr/>
          <p:nvPr>
            <p:custDataLst>
              <p:tags r:id="rId4"/>
            </p:custDataLst>
          </p:nvPr>
        </p:nvSpPr>
        <p:spPr>
          <a:xfrm>
            <a:off x="8326810" y="3781189"/>
            <a:ext cx="2676408" cy="2095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5"/>
            </p:custDataLst>
          </p:nvPr>
        </p:nvSpPr>
        <p:spPr>
          <a:xfrm>
            <a:off x="8836252" y="4093084"/>
            <a:ext cx="2251699" cy="1471573"/>
          </a:xfrm>
          <a:prstGeom prst="rect">
            <a:avLst/>
          </a:prstGeom>
          <a:noFill/>
        </p:spPr>
        <p:txBody>
          <a:bodyPr wrap="none" lIns="85042" tIns="44222" rIns="85042" bIns="44222" rtlCol="0" anchor="ctr">
            <a:normAutofit/>
          </a:bodyPr>
          <a:lstStyle/>
          <a:p>
            <a:pPr fontAlgn="ctr">
              <a:lnSpc>
                <a:spcPct val="120000"/>
              </a:lnSpc>
            </a:pPr>
            <a:r>
              <a:rPr lang="en-US" altLang="zh-CN" sz="7560" b="1" dirty="0">
                <a:solidFill>
                  <a:schemeClr val="bg1">
                    <a:alpha val="20000"/>
                  </a:schemeClr>
                </a:solidFill>
                <a:ea typeface="微软雅黑" panose="020B0503020204020204" pitchFamily="34" charset="-122"/>
                <a:cs typeface="Arial" panose="020B0604020202020204" pitchFamily="34" charset="0"/>
                <a:sym typeface="Arial" panose="020B0604020202020204" pitchFamily="34" charset="0"/>
              </a:rPr>
              <a:t>No.2</a:t>
            </a:r>
            <a:endParaRPr lang="en-US" altLang="zh-CN" sz="7560" b="1" dirty="0">
              <a:solidFill>
                <a:schemeClr val="bg1">
                  <a:alpha val="20000"/>
                </a:schemeClr>
              </a:solidFill>
              <a:ea typeface="微软雅黑" panose="020B0503020204020204" pitchFamily="34" charset="-122"/>
              <a:cs typeface="Arial" panose="020B0604020202020204" pitchFamily="34" charset="0"/>
              <a:sym typeface="Arial" panose="020B0604020202020204" pitchFamily="34" charset="0"/>
            </a:endParaRPr>
          </a:p>
        </p:txBody>
      </p:sp>
      <p:sp>
        <p:nvSpPr>
          <p:cNvPr id="47" name="任意多边形: 形状 46"/>
          <p:cNvSpPr/>
          <p:nvPr>
            <p:custDataLst>
              <p:tags r:id="rId6"/>
            </p:custDataLst>
          </p:nvPr>
        </p:nvSpPr>
        <p:spPr>
          <a:xfrm>
            <a:off x="431943" y="3781189"/>
            <a:ext cx="8928097" cy="2095588"/>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6"/>
          <p:cNvSpPr txBox="1"/>
          <p:nvPr>
            <p:custDataLst>
              <p:tags r:id="rId7"/>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命中率H </a:t>
            </a:r>
            <a:endParaRPr lang="zh-CN" altLang="en-US" sz="3400" dirty="0">
              <a:solidFill>
                <a:schemeClr val="dk1">
                  <a:lumMod val="50000"/>
                </a:schemeClr>
              </a:solidFill>
              <a:latin typeface="Arial" panose="020B0604020202020204" pitchFamily="34" charset="0"/>
            </a:endParaRPr>
          </a:p>
        </p:txBody>
      </p:sp>
      <p:sp>
        <p:nvSpPr>
          <p:cNvPr id="55299" name="Rectangle 3"/>
          <p:cNvSpPr>
            <a:spLocks noGrp="1" noChangeArrowheads="1"/>
          </p:cNvSpPr>
          <p:nvPr>
            <p:ph idx="1"/>
            <p:custDataLst>
              <p:tags r:id="rId8"/>
            </p:custDataLst>
          </p:nvPr>
        </p:nvSpPr>
        <p:spPr>
          <a:xfrm>
            <a:off x="891113" y="1805448"/>
            <a:ext cx="7344198" cy="1045529"/>
          </a:xfrm>
        </p:spPr>
        <p:txBody>
          <a:bodyPr vert="horz" wrap="square" lIns="86402" tIns="43201" rIns="86402" bIns="43201" numCol="1" rtlCol="0" anchor="t" anchorCtr="0" compatLnSpc="1">
            <a:normAutofit/>
          </a:bodyPr>
          <a:lstStyle/>
          <a:p>
            <a:pPr marL="323850" indent="-323850" fontAlgn="base">
              <a:lnSpc>
                <a:spcPct val="100000"/>
              </a:lnSpc>
              <a:spcBef>
                <a:spcPct val="20000"/>
              </a:spcBef>
              <a:spcAft>
                <a:spcPct val="0"/>
              </a:spcAft>
              <a:buClr>
                <a:schemeClr val="tx1"/>
              </a:buClr>
              <a:buFont typeface="Wingdings" panose="05000000000000000000" pitchFamily="2" charset="2"/>
              <a:buChar char="v"/>
              <a:defRPr/>
            </a:pPr>
            <a:r>
              <a:rPr lang="en-US" altLang="zh-CN" sz="1890" b="1" dirty="0">
                <a:solidFill>
                  <a:schemeClr val="accent6">
                    <a:lumMod val="10000"/>
                  </a:schemeClr>
                </a:solidFill>
                <a:cs typeface="微软雅黑" panose="020B0503020204020204" pitchFamily="34" charset="-122"/>
              </a:rPr>
              <a:t>CPU</a:t>
            </a:r>
            <a:r>
              <a:rPr lang="zh-CN" altLang="en-US" sz="1890" b="1" dirty="0">
                <a:solidFill>
                  <a:schemeClr val="accent6">
                    <a:lumMod val="10000"/>
                  </a:schemeClr>
                </a:solidFill>
                <a:cs typeface="微软雅黑" panose="020B0503020204020204" pitchFamily="34" charset="-122"/>
              </a:rPr>
              <a:t>产生的逻辑地址能在</a:t>
            </a:r>
            <a:r>
              <a:rPr lang="en-US" altLang="zh-CN" sz="1890" b="1" dirty="0">
                <a:solidFill>
                  <a:schemeClr val="accent6">
                    <a:lumMod val="10000"/>
                  </a:schemeClr>
                </a:solidFill>
                <a:cs typeface="微软雅黑" panose="020B0503020204020204" pitchFamily="34" charset="-122"/>
              </a:rPr>
              <a:t>M</a:t>
            </a:r>
            <a:r>
              <a:rPr lang="en-US" altLang="zh-CN" sz="1890" b="1" baseline="-25000" dirty="0">
                <a:solidFill>
                  <a:schemeClr val="accent6">
                    <a:lumMod val="10000"/>
                  </a:schemeClr>
                </a:solidFill>
                <a:cs typeface="微软雅黑" panose="020B0503020204020204" pitchFamily="34" charset="-122"/>
              </a:rPr>
              <a:t>1</a:t>
            </a:r>
            <a:r>
              <a:rPr lang="zh-CN" altLang="en-US" sz="1890" b="1" dirty="0">
                <a:solidFill>
                  <a:schemeClr val="accent6">
                    <a:lumMod val="10000"/>
                  </a:schemeClr>
                </a:solidFill>
                <a:cs typeface="微软雅黑" panose="020B0503020204020204" pitchFamily="34" charset="-122"/>
              </a:rPr>
              <a:t>中访问到（命中到）的概率。</a:t>
            </a:r>
            <a:endParaRPr lang="zh-CN" altLang="en-US" sz="1890" b="1" dirty="0">
              <a:solidFill>
                <a:schemeClr val="accent6">
                  <a:lumMod val="10000"/>
                </a:schemeClr>
              </a:solidFill>
              <a:cs typeface="微软雅黑" panose="020B0503020204020204" pitchFamily="34" charset="-122"/>
            </a:endParaRPr>
          </a:p>
        </p:txBody>
      </p:sp>
      <p:graphicFrame>
        <p:nvGraphicFramePr>
          <p:cNvPr id="72708" name="Object 4"/>
          <p:cNvGraphicFramePr>
            <a:graphicFrameLocks noChangeAspect="1"/>
          </p:cNvGraphicFramePr>
          <p:nvPr>
            <p:custDataLst>
              <p:tags r:id="rId9"/>
            </p:custDataLst>
          </p:nvPr>
        </p:nvGraphicFramePr>
        <p:xfrm>
          <a:off x="1504630" y="2246761"/>
          <a:ext cx="5112138" cy="993027"/>
        </p:xfrm>
        <a:graphic>
          <a:graphicData uri="http://schemas.openxmlformats.org/presentationml/2006/ole">
            <mc:AlternateContent xmlns:mc="http://schemas.openxmlformats.org/markup-compatibility/2006">
              <mc:Choice xmlns:v="urn:schemas-microsoft-com:vml" Requires="v">
                <p:oleObj spid="_x0000_s2" name="" r:id="rId10" imgW="2222500" imgH="431800" progId="Equation.3">
                  <p:embed/>
                </p:oleObj>
              </mc:Choice>
              <mc:Fallback>
                <p:oleObj name="" r:id="rId10" imgW="2222500" imgH="431800" progId="Equation.3">
                  <p:embed/>
                  <p:pic>
                    <p:nvPicPr>
                      <p:cNvPr id="0" name="Object 4"/>
                      <p:cNvPicPr/>
                      <p:nvPr/>
                    </p:nvPicPr>
                    <p:blipFill>
                      <a:blip r:embed="rId11"/>
                      <a:stretch>
                        <a:fillRect/>
                      </a:stretch>
                    </p:blipFill>
                    <p:spPr>
                      <a:xfrm>
                        <a:off x="1504630" y="2246761"/>
                        <a:ext cx="5112138" cy="993027"/>
                      </a:xfrm>
                      <a:prstGeom prst="rect">
                        <a:avLst/>
                      </a:prstGeom>
                      <a:noFill/>
                      <a:ln w="38100">
                        <a:noFill/>
                        <a:miter/>
                      </a:ln>
                    </p:spPr>
                  </p:pic>
                </p:oleObj>
              </mc:Fallback>
            </mc:AlternateContent>
          </a:graphicData>
        </a:graphic>
      </p:graphicFrame>
      <p:sp>
        <p:nvSpPr>
          <p:cNvPr id="6" name="文本框 5"/>
          <p:cNvSpPr txBox="1"/>
          <p:nvPr/>
        </p:nvSpPr>
        <p:spPr>
          <a:xfrm>
            <a:off x="1035116" y="4326717"/>
            <a:ext cx="7078991" cy="913007"/>
          </a:xfrm>
          <a:prstGeom prst="rect">
            <a:avLst/>
          </a:prstGeom>
          <a:noFill/>
        </p:spPr>
        <p:txBody>
          <a:bodyPr wrap="square" rtlCol="0" anchor="t">
            <a:spAutoFit/>
          </a:bodyPr>
          <a:lstStyle/>
          <a:p>
            <a:pPr marL="323850" indent="-323850">
              <a:lnSpc>
                <a:spcPct val="150000"/>
              </a:lnSpc>
              <a:buClr>
                <a:schemeClr val="folHlink"/>
              </a:buClr>
              <a:buSzPct val="60000"/>
              <a:buFont typeface="Wingdings" panose="05000000000000000000" pitchFamily="2" charset="2"/>
              <a:buChar char="n"/>
            </a:pPr>
            <a:r>
              <a:rPr lang="en-US" altLang="zh-CN"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a:t>
            </a:r>
            <a:r>
              <a:rPr lang="zh-CN" altLang="en-US"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zh-CN" altLang="en-US" sz="189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程序的地址流、所采用的地址预测算法及</a:t>
            </a:r>
            <a:r>
              <a:rPr lang="en-US" altLang="zh-CN" sz="189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a:t>
            </a:r>
            <a:r>
              <a:rPr lang="en-US" altLang="zh-CN" sz="189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9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的容量有关</a:t>
            </a:r>
            <a:endPar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23850" indent="-323850">
              <a:lnSpc>
                <a:spcPct val="150000"/>
              </a:lnSpc>
              <a:buClr>
                <a:schemeClr val="folHlink"/>
              </a:buClr>
              <a:buSzPct val="60000"/>
              <a:buFont typeface="Wingdings" panose="05000000000000000000" pitchFamily="2" charset="2"/>
              <a:buChar char="n"/>
            </a:pPr>
            <a:r>
              <a:rPr lang="en-US" altLang="zh-CN"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a:t>
            </a:r>
            <a:r>
              <a:rPr lang="en-US" altLang="zh-CN"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altLang="zh-CN"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好  </a:t>
            </a:r>
            <a:endParaRPr lang="zh-CN" altLang="en-US" sz="189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2" name="图片 41" descr="微信截图_20240112211134"/>
          <p:cNvPicPr>
            <a:picLocks noChangeAspect="1"/>
          </p:cNvPicPr>
          <p:nvPr>
            <p:custDataLst>
              <p:tags r:id="rId12"/>
            </p:custDataLst>
          </p:nvPr>
        </p:nvPicPr>
        <p:blipFill>
          <a:blip r:embed="rId13"/>
          <a:stretch>
            <a:fillRect/>
          </a:stretch>
        </p:blipFill>
        <p:spPr>
          <a:xfrm>
            <a:off x="9329741" y="190205"/>
            <a:ext cx="1791048" cy="459012"/>
          </a:xfrm>
          <a:prstGeom prst="rect">
            <a:avLst/>
          </a:prstGeom>
        </p:spPr>
      </p:pic>
    </p:spTree>
    <p:custDataLst>
      <p:tags r:id="rId14"/>
    </p:custDataLst>
  </p:cSld>
  <p:clrMapOvr>
    <a:masterClrMapping/>
  </p:clrMapOvr>
  <p:transition spd="med">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68943" y="-119175"/>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存储层次的访问效率</a:t>
            </a:r>
            <a:endParaRPr lang="zh-CN" altLang="en-US" sz="34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7347" name="Object 3"/>
              <p:cNvSpPr txBox="1"/>
              <p:nvPr/>
            </p:nvSpPr>
            <p:spPr bwMode="auto">
              <a:xfrm>
                <a:off x="1882775" y="1211263"/>
                <a:ext cx="7188200" cy="2316856"/>
              </a:xfrm>
              <a:prstGeom prst="rect">
                <a:avLst/>
              </a:prstGeom>
              <a:noFill/>
              <a:ln>
                <a:noFill/>
              </a:ln>
              <a:effectLst/>
            </p:spPr>
            <p:txBody>
              <a:bodyPr>
                <a:normAutofit/>
              </a:bodyPr>
              <a:lstStyle/>
              <a:p>
                <a:pPr>
                  <a:lnSpc>
                    <a:spcPct val="150000"/>
                  </a:lnSpc>
                </a:pPr>
                <a14:m>
                  <m:oMathPara xmlns:m="http://schemas.openxmlformats.org/officeDocument/2006/math">
                    <m:oMathParaPr>
                      <m:jc m:val="left"/>
                    </m:oMathParaPr>
                    <m:oMath xmlns:m="http://schemas.openxmlformats.org/officeDocument/2006/math">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𝐴</m:t>
                          </m:r>
                        </m:sub>
                      </m:sSub>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𝐻</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1</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𝐻</m:t>
                      </m:r>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2</m:t>
                              </m:r>
                            </m:sub>
                          </m:sSub>
                        </m:sub>
                      </m:sSub>
                    </m:oMath>
                    <m:oMath xmlns:m="http://schemas.openxmlformats.org/officeDocument/2006/math">
                      <m:r>
                        <a:rPr lang="zh-CN" altLang="en-US" sz="2400" b="1">
                          <a:latin typeface="Cambria Math" panose="02040503050406030204" pitchFamily="18" charset="0"/>
                          <a:ea typeface="微软雅黑" panose="020B0503020204020204" pitchFamily="34" charset="-122"/>
                        </a:rPr>
                        <m:t>设：</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𝐵</m:t>
                          </m:r>
                        </m:sub>
                      </m:sSub>
                      <m:r>
                        <a:rPr lang="zh-CN" altLang="en-US" sz="2400" b="1">
                          <a:latin typeface="Cambria Math" panose="02040503050406030204" pitchFamily="18" charset="0"/>
                          <a:ea typeface="微软雅黑" panose="020B0503020204020204" pitchFamily="34" charset="-122"/>
                        </a:rPr>
                        <m:t>为块交换时间。</m:t>
                      </m:r>
                    </m:oMath>
                    <m:oMath xmlns:m="http://schemas.openxmlformats.org/officeDocument/2006/math">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2</m:t>
                              </m:r>
                            </m:sub>
                          </m:sSub>
                        </m:sub>
                      </m:sSub>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𝐵</m:t>
                          </m:r>
                        </m:sub>
                      </m:sSub>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则：</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𝐴</m:t>
                          </m:r>
                        </m:sub>
                      </m:sSub>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1</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𝐻</m:t>
                      </m:r>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𝐵</m:t>
                          </m:r>
                        </m:sub>
                      </m:sSub>
                    </m:oMath>
                  </m:oMathPara>
                </a14:m>
                <a:endParaRPr lang="zh-CN" altLang="en-US" sz="2400" b="1" dirty="0">
                  <a:latin typeface="微软雅黑" panose="020B0503020204020204" pitchFamily="34" charset="-122"/>
                  <a:ea typeface="微软雅黑" panose="020B0503020204020204" pitchFamily="34" charset="-122"/>
                </a:endParaRPr>
              </a:p>
            </p:txBody>
          </p:sp>
        </mc:Choice>
        <mc:Fallback>
          <p:sp>
            <p:nvSpPr>
              <p:cNvPr id="57347" name="Object 3"/>
              <p:cNvSpPr txBox="1">
                <a:spLocks noRot="1" noChangeAspect="1" noMove="1" noResize="1" noEditPoints="1" noAdjustHandles="1" noChangeArrowheads="1" noChangeShapeType="1" noTextEdit="1"/>
              </p:cNvSpPr>
              <p:nvPr/>
            </p:nvSpPr>
            <p:spPr bwMode="auto">
              <a:xfrm>
                <a:off x="1882775" y="1211263"/>
                <a:ext cx="7188200" cy="2316856"/>
              </a:xfrm>
              <a:prstGeom prst="rect">
                <a:avLst/>
              </a:prstGeom>
              <a:blipFill rotWithShape="1">
                <a:blip r:embed="rId1"/>
                <a:stretch>
                  <a:fillRect t="-14" b="3"/>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348" name="Object 8"/>
              <p:cNvSpPr txBox="1">
                <a:spLocks noGrp="1"/>
              </p:cNvSpPr>
              <p:nvPr>
                <p:ph sz="half" idx="2"/>
              </p:nvPr>
            </p:nvSpPr>
            <p:spPr bwMode="auto">
              <a:xfrm>
                <a:off x="1704480" y="3435350"/>
                <a:ext cx="8424936" cy="3095326"/>
              </a:xfrm>
              <a:prstGeom prst="rect">
                <a:avLst/>
              </a:prstGeom>
              <a:noFill/>
              <a:ln>
                <a:noFill/>
              </a:ln>
              <a:effectLst/>
            </p:spPr>
            <p:txBody>
              <a:bodyPr>
                <a:normAutofit/>
              </a:bodyPr>
              <a:lstStyle/>
              <a:p>
                <a:pPr>
                  <a:lnSpc>
                    <a:spcPct val="150000"/>
                  </a:lnSpc>
                  <a:buNone/>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ea typeface="微软雅黑" panose="020B0503020204020204" pitchFamily="34" charset="-122"/>
                        </a:rPr>
                        <m:t>   </m:t>
                      </m:r>
                      <m:r>
                        <a:rPr lang="zh-CN" altLang="en-US" sz="2400" b="1" smtClean="0">
                          <a:latin typeface="Cambria Math" panose="02040503050406030204" pitchFamily="18" charset="0"/>
                          <a:ea typeface="微软雅黑" panose="020B0503020204020204" pitchFamily="34" charset="-122"/>
                        </a:rPr>
                        <m:t>设：</m:t>
                      </m:r>
                      <m:r>
                        <a:rPr lang="zh-CN" altLang="en-US" sz="2400" b="1" smtClean="0">
                          <a:latin typeface="Cambria Math" panose="02040503050406030204" pitchFamily="18" charset="0"/>
                          <a:ea typeface="微软雅黑" panose="020B0503020204020204" pitchFamily="34" charset="-122"/>
                        </a:rPr>
                        <m:t>𝑟</m:t>
                      </m:r>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2</m:t>
                              </m:r>
                            </m:sub>
                          </m:sSub>
                        </m:sub>
                      </m:sSub>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r>
                        <a:rPr lang="zh-CN" altLang="en-US" sz="2400" b="1">
                          <a:latin typeface="Cambria Math" panose="02040503050406030204" pitchFamily="18" charset="0"/>
                          <a:ea typeface="微软雅黑" panose="020B0503020204020204" pitchFamily="34" charset="-122"/>
                        </a:rPr>
                        <m:t>,</m:t>
                      </m:r>
                      <m:r>
                        <m:rPr>
                          <m:nor/>
                        </m:rPr>
                        <a:rPr lang="zh-CN" altLang="en-US" sz="2400">
                          <a:latin typeface="微软雅黑" panose="020B0503020204020204" pitchFamily="34" charset="-122"/>
                          <a:ea typeface="微软雅黑" panose="020B0503020204020204" pitchFamily="34" charset="-122"/>
                        </a:rPr>
                        <m:t>CPU</m:t>
                      </m:r>
                      <m:r>
                        <a:rPr lang="zh-CN" altLang="en-US" sz="2400" b="1">
                          <a:latin typeface="Cambria Math" panose="02040503050406030204" pitchFamily="18" charset="0"/>
                          <a:ea typeface="微软雅黑" panose="020B0503020204020204" pitchFamily="34" charset="-122"/>
                        </a:rPr>
                        <m:t>对存储层次相邻两级的访问时间比</m:t>
                      </m:r>
                    </m:oMath>
                    <m:oMath xmlns:m="http://schemas.openxmlformats.org/officeDocument/2006/math">
                      <m:r>
                        <a:rPr lang="zh-CN" altLang="en-US" sz="2400" b="1">
                          <a:latin typeface="Cambria Math" panose="02040503050406030204" pitchFamily="18" charset="0"/>
                          <a:ea typeface="微软雅黑" panose="020B0503020204020204" pitchFamily="34" charset="-122"/>
                        </a:rPr>
                        <m:t>则</m:t>
                      </m:r>
                      <m:r>
                        <a:rPr lang="en-US" altLang="zh-CN" sz="2400" b="1" i="0" smtClean="0">
                          <a:latin typeface="Cambria Math" panose="02040503050406030204" pitchFamily="18" charset="0"/>
                          <a:ea typeface="微软雅黑" panose="020B0503020204020204" pitchFamily="34" charset="-122"/>
                        </a:rPr>
                        <m:t>  </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𝑒</m:t>
                      </m:r>
                      <m:r>
                        <a:rPr lang="zh-CN" altLang="en-US" sz="2400" b="1">
                          <a:latin typeface="Cambria Math" panose="02040503050406030204" pitchFamily="18" charset="0"/>
                          <a:ea typeface="微软雅黑" panose="020B0503020204020204" pitchFamily="34" charset="-122"/>
                        </a:rPr>
                        <m:t>=</m:t>
                      </m:r>
                      <m:f>
                        <m:fPr>
                          <m:ctrlPr>
                            <a:rPr lang="zh-CN" altLang="en-US" sz="2400" b="1" i="1">
                              <a:latin typeface="Cambria Math" panose="02040503050406030204" pitchFamily="18" charset="0"/>
                              <a:ea typeface="微软雅黑" panose="020B0503020204020204" pitchFamily="34" charset="-122"/>
                            </a:rPr>
                          </m:ctrlPr>
                        </m:fPr>
                        <m:num>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num>
                        <m:den>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r>
                                <a:rPr lang="zh-CN" altLang="en-US" sz="2400" b="1">
                                  <a:latin typeface="Cambria Math" panose="02040503050406030204" pitchFamily="18" charset="0"/>
                                  <a:ea typeface="微软雅黑" panose="020B0503020204020204" pitchFamily="34" charset="-122"/>
                                </a:rPr>
                                <m:t>𝐴</m:t>
                              </m:r>
                            </m:sub>
                          </m:sSub>
                        </m:den>
                      </m:f>
                      <m:r>
                        <a:rPr lang="zh-CN" altLang="en-US" sz="2400" b="1">
                          <a:latin typeface="Cambria Math" panose="02040503050406030204" pitchFamily="18" charset="0"/>
                          <a:ea typeface="微软雅黑" panose="020B0503020204020204" pitchFamily="34" charset="-122"/>
                        </a:rPr>
                        <m:t>=</m:t>
                      </m:r>
                      <m:f>
                        <m:fPr>
                          <m:ctrlPr>
                            <a:rPr lang="zh-CN" altLang="en-US" sz="2400" b="1" i="1">
                              <a:latin typeface="Cambria Math" panose="02040503050406030204" pitchFamily="18" charset="0"/>
                              <a:ea typeface="微软雅黑" panose="020B0503020204020204" pitchFamily="34" charset="-122"/>
                            </a:rPr>
                          </m:ctrlPr>
                        </m:fPr>
                        <m:num>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num>
                        <m:den>
                          <m:r>
                            <a:rPr lang="zh-CN" altLang="en-US" sz="2400" b="1">
                              <a:latin typeface="Cambria Math" panose="02040503050406030204" pitchFamily="18" charset="0"/>
                              <a:ea typeface="微软雅黑" panose="020B0503020204020204" pitchFamily="34" charset="-122"/>
                            </a:rPr>
                            <m:t>𝐻</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1</m:t>
                                  </m:r>
                                </m:sub>
                              </m:sSub>
                            </m:sub>
                          </m:sSub>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1</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𝐻</m:t>
                          </m:r>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𝑇</m:t>
                              </m:r>
                            </m:e>
                            <m:sub>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𝐴</m:t>
                                  </m:r>
                                </m:e>
                                <m:sub>
                                  <m:r>
                                    <a:rPr lang="zh-CN" altLang="en-US" sz="2400" b="1">
                                      <a:latin typeface="Cambria Math" panose="02040503050406030204" pitchFamily="18" charset="0"/>
                                      <a:ea typeface="微软雅黑" panose="020B0503020204020204" pitchFamily="34" charset="-122"/>
                                    </a:rPr>
                                    <m:t>2</m:t>
                                  </m:r>
                                </m:sub>
                              </m:sSub>
                            </m:sub>
                          </m:sSub>
                        </m:den>
                      </m:f>
                      <m:r>
                        <a:rPr lang="zh-CN" altLang="en-US" sz="2400" b="1">
                          <a:latin typeface="Cambria Math" panose="02040503050406030204" pitchFamily="18" charset="0"/>
                          <a:ea typeface="微软雅黑" panose="020B0503020204020204" pitchFamily="34" charset="-122"/>
                        </a:rPr>
                        <m:t>=</m:t>
                      </m:r>
                      <m:f>
                        <m:fPr>
                          <m:ctrlPr>
                            <a:rPr lang="zh-CN" altLang="en-US" sz="2400" b="1" i="1">
                              <a:latin typeface="Cambria Math" panose="02040503050406030204" pitchFamily="18" charset="0"/>
                              <a:ea typeface="微软雅黑" panose="020B0503020204020204" pitchFamily="34" charset="-122"/>
                            </a:rPr>
                          </m:ctrlPr>
                        </m:fPr>
                        <m:num>
                          <m:r>
                            <a:rPr lang="zh-CN" altLang="en-US" sz="2400" b="1">
                              <a:latin typeface="Cambria Math" panose="02040503050406030204" pitchFamily="18" charset="0"/>
                              <a:ea typeface="微软雅黑" panose="020B0503020204020204" pitchFamily="34" charset="-122"/>
                            </a:rPr>
                            <m:t>1</m:t>
                          </m:r>
                        </m:num>
                        <m:den>
                          <m:r>
                            <a:rPr lang="zh-CN" altLang="en-US" sz="2400" b="1">
                              <a:latin typeface="Cambria Math" panose="02040503050406030204" pitchFamily="18" charset="0"/>
                              <a:ea typeface="微软雅黑" panose="020B0503020204020204" pitchFamily="34" charset="-122"/>
                            </a:rPr>
                            <m:t>𝐻</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1</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𝐻</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𝑟</m:t>
                          </m:r>
                        </m:den>
                      </m:f>
                    </m:oMath>
                    <m:oMath xmlns:m="http://schemas.openxmlformats.org/officeDocument/2006/math">
                      <m:r>
                        <a:rPr lang="zh-CN" altLang="en-US" sz="2400" b="1">
                          <a:latin typeface="Cambria Math" panose="02040503050406030204" pitchFamily="18" charset="0"/>
                          <a:ea typeface="微软雅黑" panose="020B0503020204020204" pitchFamily="34" charset="-122"/>
                        </a:rPr>
                        <m:t>𝑒</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存储层次访问效率，越接近于</m:t>
                      </m:r>
                      <m:r>
                        <a:rPr lang="zh-CN" altLang="en-US" sz="2400" b="1">
                          <a:latin typeface="Cambria Math" panose="02040503050406030204" pitchFamily="18" charset="0"/>
                          <a:ea typeface="微软雅黑" panose="020B0503020204020204" pitchFamily="34" charset="-122"/>
                        </a:rPr>
                        <m:t>1</m:t>
                      </m:r>
                      <m:r>
                        <a:rPr lang="zh-CN" altLang="en-US" sz="2400" b="1">
                          <a:latin typeface="Cambria Math" panose="02040503050406030204" pitchFamily="18" charset="0"/>
                          <a:ea typeface="微软雅黑" panose="020B0503020204020204" pitchFamily="34" charset="-122"/>
                        </a:rPr>
                        <m:t>越好</m:t>
                      </m:r>
                    </m:oMath>
                  </m:oMathPara>
                </a14:m>
                <a:endParaRPr lang="zh-CN" altLang="en-US" sz="2400" b="1" dirty="0">
                  <a:latin typeface="微软雅黑" panose="020B0503020204020204" pitchFamily="34" charset="-122"/>
                  <a:ea typeface="微软雅黑" panose="020B0503020204020204" pitchFamily="34" charset="-122"/>
                </a:endParaRPr>
              </a:p>
            </p:txBody>
          </p:sp>
        </mc:Choice>
        <mc:Fallback>
          <p:sp>
            <p:nvSpPr>
              <p:cNvPr id="57348" name="Object 8"/>
              <p:cNvSpPr txBox="1">
                <a:spLocks noRot="1" noChangeAspect="1" noMove="1" noResize="1" noEditPoints="1" noAdjustHandles="1" noChangeArrowheads="1" noChangeShapeType="1" noTextEdit="1"/>
              </p:cNvSpPr>
              <p:nvPr>
                <p:ph sz="half" idx="2"/>
              </p:nvPr>
            </p:nvSpPr>
            <p:spPr bwMode="auto">
              <a:xfrm>
                <a:off x="1704480" y="3435350"/>
                <a:ext cx="8424936" cy="3095326"/>
              </a:xfrm>
              <a:prstGeom prst="rect">
                <a:avLst/>
              </a:prstGeom>
              <a:blipFill rotWithShape="1">
                <a:blip r:embed="rId2"/>
                <a:stretch>
                  <a:fillRect l="-2" r="6" b="11"/>
                </a:stretch>
              </a:blipFill>
              <a:ln>
                <a:noFill/>
              </a:ln>
              <a:effectLst/>
            </p:spPr>
            <p:txBody>
              <a:bodyPr/>
              <a:lstStyle/>
              <a:p>
                <a:r>
                  <a:rPr lang="zh-CN" altLang="en-US">
                    <a:noFill/>
                  </a:rPr>
                  <a:t> </a:t>
                </a:r>
              </a:p>
            </p:txBody>
          </p:sp>
        </mc:Fallback>
      </mc:AlternateContent>
      <p:cxnSp>
        <p:nvCxnSpPr>
          <p:cNvPr id="6" name="直接连接符 5"/>
          <p:cNvCxnSpPr/>
          <p:nvPr>
            <p:custDataLst>
              <p:tags r:id="rId3"/>
            </p:custDataLst>
          </p:nvPr>
        </p:nvCxnSpPr>
        <p:spPr>
          <a:xfrm>
            <a:off x="432010" y="864059"/>
            <a:ext cx="10656242" cy="12000"/>
          </a:xfrm>
          <a:prstGeom prst="line">
            <a:avLst/>
          </a:prstGeom>
          <a:ln w="31750">
            <a:solidFill>
              <a:srgbClr val="1F3743"/>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push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90030" y="-60222"/>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访问效率说明</a:t>
            </a:r>
            <a:endParaRPr lang="zh-CN" altLang="en-US" sz="3400" b="1" dirty="0">
              <a:latin typeface="微软雅黑" panose="020B0503020204020204" pitchFamily="34" charset="-122"/>
              <a:ea typeface="微软雅黑" panose="020B0503020204020204" pitchFamily="34" charset="-122"/>
            </a:endParaRPr>
          </a:p>
        </p:txBody>
      </p:sp>
      <p:sp>
        <p:nvSpPr>
          <p:cNvPr id="50179" name="Rectangle 3"/>
          <p:cNvSpPr>
            <a:spLocks noGrp="1" noChangeArrowheads="1"/>
          </p:cNvSpPr>
          <p:nvPr>
            <p:ph type="body" idx="1"/>
          </p:nvPr>
        </p:nvSpPr>
        <p:spPr>
          <a:xfrm>
            <a:off x="801038" y="1400835"/>
            <a:ext cx="5552277" cy="4845131"/>
          </a:xfrm>
        </p:spPr>
        <p:txBody>
          <a:bodyPr>
            <a:normAutofit lnSpcReduction="10000"/>
          </a:bodyPr>
          <a:lstStyle/>
          <a:p>
            <a:pPr>
              <a:lnSpc>
                <a:spcPct val="150000"/>
              </a:lnSpc>
              <a:spcBef>
                <a:spcPts val="1135"/>
              </a:spcBef>
              <a:buClr>
                <a:schemeClr val="tx1"/>
              </a:buClr>
              <a:buSzPct val="7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e-</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较大时，</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要极高。</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spcBef>
                <a:spcPts val="1135"/>
              </a:spcBef>
              <a:buClr>
                <a:schemeClr val="tx1"/>
              </a:buClr>
              <a:buSzPct val="70000"/>
              <a:buNone/>
              <a:defRP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r=100,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为使</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e &gt; 0.9   H &gt; 0.998</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spcBef>
                <a:spcPts val="1135"/>
              </a:spcBef>
              <a:buClr>
                <a:schemeClr val="tx1"/>
              </a:buClr>
              <a:buSzPct val="70000"/>
              <a:buNone/>
              <a:defRP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r=2,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为使</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e &gt; 0.9       H &gt; 0.889</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ts val="1135"/>
              </a:spcBef>
              <a:buClr>
                <a:schemeClr val="tx1"/>
              </a:buClr>
              <a:buSzPct val="70000"/>
              <a:buFont typeface="Wingdings" panose="05000000000000000000" pitchFamily="2" charset="2"/>
              <a:buChar char="l"/>
              <a:defRPr/>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如两级速度差异很大，    提高</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很难</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spcBef>
                <a:spcPts val="1135"/>
              </a:spcBef>
              <a:buClr>
                <a:schemeClr val="tx1"/>
              </a:buClr>
              <a:buSzPct val="70000"/>
              <a:buNone/>
              <a:defRP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e-</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越好 </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spcBef>
                <a:spcPts val="1135"/>
              </a:spcBef>
              <a:buClr>
                <a:schemeClr val="tx1"/>
              </a:buClr>
              <a:buSzPct val="70000"/>
              <a:buNone/>
              <a:defRP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取决于层次的各级器件和设备特性，容量，命中率和替换算法有关。</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80000"/>
              </a:lnSpc>
              <a:spcBef>
                <a:spcPts val="1135"/>
              </a:spcBef>
              <a:buNone/>
              <a:defRPr/>
            </a:pPr>
            <a:r>
              <a:rPr lang="zh-CN" altLang="en-US" sz="227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27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396" name="Text Box 4"/>
          <p:cNvSpPr txBox="1">
            <a:spLocks noChangeArrowheads="1"/>
          </p:cNvSpPr>
          <p:nvPr/>
        </p:nvSpPr>
        <p:spPr bwMode="auto">
          <a:xfrm>
            <a:off x="6507694" y="1637843"/>
            <a:ext cx="1380037"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zh-CN" altLang="en-US" sz="1325" b="0">
                <a:latin typeface="Times New Roman" panose="02020603050405020304" pitchFamily="18" charset="0"/>
                <a:ea typeface="宋体" panose="02010600030101010101" pitchFamily="2" charset="-122"/>
              </a:rPr>
              <a:t>访问效率</a:t>
            </a:r>
            <a:r>
              <a:rPr kumimoji="1" lang="en-US" altLang="zh-CN" sz="1325" b="0">
                <a:latin typeface="Times New Roman" panose="02020603050405020304" pitchFamily="18" charset="0"/>
                <a:ea typeface="宋体" panose="02010600030101010101" pitchFamily="2" charset="-122"/>
              </a:rPr>
              <a:t>e=T</a:t>
            </a:r>
            <a:r>
              <a:rPr kumimoji="1" lang="en-US" altLang="zh-CN" sz="1325" b="0" baseline="-25000">
                <a:latin typeface="Times New Roman" panose="02020603050405020304" pitchFamily="18" charset="0"/>
                <a:ea typeface="宋体" panose="02010600030101010101" pitchFamily="2" charset="-122"/>
              </a:rPr>
              <a:t>A1</a:t>
            </a:r>
            <a:r>
              <a:rPr kumimoji="1" lang="en-US" altLang="zh-CN" sz="1325" b="0">
                <a:latin typeface="Times New Roman" panose="02020603050405020304" pitchFamily="18" charset="0"/>
                <a:ea typeface="宋体" panose="02010600030101010101" pitchFamily="2" charset="-122"/>
              </a:rPr>
              <a:t>/T</a:t>
            </a:r>
            <a:r>
              <a:rPr kumimoji="1" lang="en-US" altLang="zh-CN" sz="1325" b="0" baseline="-25000">
                <a:latin typeface="Times New Roman" panose="02020603050405020304" pitchFamily="18" charset="0"/>
                <a:ea typeface="宋体" panose="02010600030101010101" pitchFamily="2" charset="-122"/>
              </a:rPr>
              <a:t>A2</a:t>
            </a:r>
            <a:endParaRPr kumimoji="1" lang="zh-CN" altLang="en-US" sz="1325" b="0" baseline="-25000">
              <a:latin typeface="Times New Roman" panose="02020603050405020304" pitchFamily="18" charset="0"/>
              <a:ea typeface="宋体" panose="02010600030101010101" pitchFamily="2" charset="-122"/>
            </a:endParaRPr>
          </a:p>
        </p:txBody>
      </p:sp>
      <p:sp>
        <p:nvSpPr>
          <p:cNvPr id="59397" name="Text Box 5"/>
          <p:cNvSpPr txBox="1">
            <a:spLocks noChangeArrowheads="1"/>
          </p:cNvSpPr>
          <p:nvPr/>
        </p:nvSpPr>
        <p:spPr bwMode="auto">
          <a:xfrm>
            <a:off x="9432773" y="2080354"/>
            <a:ext cx="582211"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m=16</a:t>
            </a:r>
            <a:endParaRPr kumimoji="1" lang="en-US" altLang="zh-CN" sz="1325" b="0">
              <a:latin typeface="Times New Roman" panose="02020603050405020304" pitchFamily="18" charset="0"/>
              <a:ea typeface="宋体" panose="02010600030101010101" pitchFamily="2" charset="-122"/>
            </a:endParaRPr>
          </a:p>
        </p:txBody>
      </p:sp>
      <p:sp>
        <p:nvSpPr>
          <p:cNvPr id="59398" name="Rectangle 7"/>
          <p:cNvSpPr>
            <a:spLocks noChangeArrowheads="1"/>
          </p:cNvSpPr>
          <p:nvPr/>
        </p:nvSpPr>
        <p:spPr bwMode="auto">
          <a:xfrm>
            <a:off x="6882704" y="2167356"/>
            <a:ext cx="3501095" cy="29520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59399" name="Line 8"/>
          <p:cNvSpPr>
            <a:spLocks noChangeShapeType="1"/>
          </p:cNvSpPr>
          <p:nvPr/>
        </p:nvSpPr>
        <p:spPr bwMode="auto">
          <a:xfrm flipV="1">
            <a:off x="7530721" y="5047434"/>
            <a:ext cx="0" cy="72002"/>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0" name="Line 9"/>
          <p:cNvSpPr>
            <a:spLocks noChangeShapeType="1"/>
          </p:cNvSpPr>
          <p:nvPr/>
        </p:nvSpPr>
        <p:spPr bwMode="auto">
          <a:xfrm flipV="1">
            <a:off x="8178739" y="5047434"/>
            <a:ext cx="0" cy="72002"/>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1" name="Line 10"/>
          <p:cNvSpPr>
            <a:spLocks noChangeShapeType="1"/>
          </p:cNvSpPr>
          <p:nvPr/>
        </p:nvSpPr>
        <p:spPr bwMode="auto">
          <a:xfrm flipV="1">
            <a:off x="8826756" y="5047434"/>
            <a:ext cx="0" cy="72002"/>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2" name="Line 11"/>
          <p:cNvSpPr>
            <a:spLocks noChangeShapeType="1"/>
          </p:cNvSpPr>
          <p:nvPr/>
        </p:nvSpPr>
        <p:spPr bwMode="auto">
          <a:xfrm flipV="1">
            <a:off x="9474774" y="5047434"/>
            <a:ext cx="0" cy="72002"/>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3" name="Line 12"/>
          <p:cNvSpPr>
            <a:spLocks noChangeShapeType="1"/>
          </p:cNvSpPr>
          <p:nvPr/>
        </p:nvSpPr>
        <p:spPr bwMode="auto">
          <a:xfrm flipV="1">
            <a:off x="10122791" y="5047434"/>
            <a:ext cx="0" cy="72002"/>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4" name="Text Box 13"/>
          <p:cNvSpPr txBox="1">
            <a:spLocks noChangeArrowheads="1"/>
          </p:cNvSpPr>
          <p:nvPr/>
        </p:nvSpPr>
        <p:spPr bwMode="auto">
          <a:xfrm>
            <a:off x="7314716" y="5119436"/>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0.2</a:t>
            </a:r>
            <a:endParaRPr kumimoji="1" lang="en-US" altLang="zh-CN" sz="1325" b="0">
              <a:latin typeface="Times New Roman" panose="02020603050405020304" pitchFamily="18" charset="0"/>
              <a:ea typeface="宋体" panose="02010600030101010101" pitchFamily="2" charset="-122"/>
            </a:endParaRPr>
          </a:p>
        </p:txBody>
      </p:sp>
      <p:sp>
        <p:nvSpPr>
          <p:cNvPr id="59405" name="Text Box 14"/>
          <p:cNvSpPr txBox="1">
            <a:spLocks noChangeArrowheads="1"/>
          </p:cNvSpPr>
          <p:nvPr/>
        </p:nvSpPr>
        <p:spPr bwMode="auto">
          <a:xfrm>
            <a:off x="7962733" y="5119436"/>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0.4</a:t>
            </a:r>
            <a:endParaRPr kumimoji="1" lang="en-US" altLang="zh-CN" sz="1325" b="0">
              <a:latin typeface="Times New Roman" panose="02020603050405020304" pitchFamily="18" charset="0"/>
              <a:ea typeface="宋体" panose="02010600030101010101" pitchFamily="2" charset="-122"/>
            </a:endParaRPr>
          </a:p>
        </p:txBody>
      </p:sp>
      <p:sp>
        <p:nvSpPr>
          <p:cNvPr id="59406" name="Text Box 15"/>
          <p:cNvSpPr txBox="1">
            <a:spLocks noChangeArrowheads="1"/>
          </p:cNvSpPr>
          <p:nvPr/>
        </p:nvSpPr>
        <p:spPr bwMode="auto">
          <a:xfrm>
            <a:off x="8610751" y="5119436"/>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0.6</a:t>
            </a:r>
            <a:endParaRPr kumimoji="1" lang="en-US" altLang="zh-CN" sz="1325" b="0">
              <a:latin typeface="Times New Roman" panose="02020603050405020304" pitchFamily="18" charset="0"/>
              <a:ea typeface="宋体" panose="02010600030101010101" pitchFamily="2" charset="-122"/>
            </a:endParaRPr>
          </a:p>
        </p:txBody>
      </p:sp>
      <p:sp>
        <p:nvSpPr>
          <p:cNvPr id="59407" name="Text Box 16"/>
          <p:cNvSpPr txBox="1">
            <a:spLocks noChangeArrowheads="1"/>
          </p:cNvSpPr>
          <p:nvPr/>
        </p:nvSpPr>
        <p:spPr bwMode="auto">
          <a:xfrm>
            <a:off x="9258768" y="5119436"/>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0.8</a:t>
            </a:r>
            <a:endParaRPr kumimoji="1" lang="en-US" altLang="zh-CN" sz="1325" b="0">
              <a:latin typeface="Times New Roman" panose="02020603050405020304" pitchFamily="18" charset="0"/>
              <a:ea typeface="宋体" panose="02010600030101010101" pitchFamily="2" charset="-122"/>
            </a:endParaRPr>
          </a:p>
        </p:txBody>
      </p:sp>
      <p:sp>
        <p:nvSpPr>
          <p:cNvPr id="59408" name="Text Box 17"/>
          <p:cNvSpPr txBox="1">
            <a:spLocks noChangeArrowheads="1"/>
          </p:cNvSpPr>
          <p:nvPr/>
        </p:nvSpPr>
        <p:spPr bwMode="auto">
          <a:xfrm>
            <a:off x="10116791" y="5119436"/>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1.0</a:t>
            </a:r>
            <a:endParaRPr kumimoji="1" lang="en-US" altLang="zh-CN" sz="1325" b="0">
              <a:latin typeface="Times New Roman" panose="02020603050405020304" pitchFamily="18" charset="0"/>
              <a:ea typeface="宋体" panose="02010600030101010101" pitchFamily="2" charset="-122"/>
            </a:endParaRPr>
          </a:p>
        </p:txBody>
      </p:sp>
      <p:sp>
        <p:nvSpPr>
          <p:cNvPr id="59409" name="Line 18"/>
          <p:cNvSpPr>
            <a:spLocks noChangeShapeType="1"/>
          </p:cNvSpPr>
          <p:nvPr/>
        </p:nvSpPr>
        <p:spPr bwMode="auto">
          <a:xfrm>
            <a:off x="6882704" y="4543421"/>
            <a:ext cx="7200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0" name="Line 19"/>
          <p:cNvSpPr>
            <a:spLocks noChangeShapeType="1"/>
          </p:cNvSpPr>
          <p:nvPr/>
        </p:nvSpPr>
        <p:spPr bwMode="auto">
          <a:xfrm>
            <a:off x="6882704" y="3967405"/>
            <a:ext cx="7200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1" name="Line 20"/>
          <p:cNvSpPr>
            <a:spLocks noChangeShapeType="1"/>
          </p:cNvSpPr>
          <p:nvPr/>
        </p:nvSpPr>
        <p:spPr bwMode="auto">
          <a:xfrm>
            <a:off x="6882704" y="3391390"/>
            <a:ext cx="7200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2" name="Line 21"/>
          <p:cNvSpPr>
            <a:spLocks noChangeShapeType="1"/>
          </p:cNvSpPr>
          <p:nvPr/>
        </p:nvSpPr>
        <p:spPr bwMode="auto">
          <a:xfrm>
            <a:off x="6882704" y="2815374"/>
            <a:ext cx="7200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3" name="Line 22"/>
          <p:cNvSpPr>
            <a:spLocks noChangeShapeType="1"/>
          </p:cNvSpPr>
          <p:nvPr/>
        </p:nvSpPr>
        <p:spPr bwMode="auto">
          <a:xfrm>
            <a:off x="6882704" y="2239358"/>
            <a:ext cx="7200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4" name="Text Box 23"/>
          <p:cNvSpPr txBox="1">
            <a:spLocks noChangeArrowheads="1"/>
          </p:cNvSpPr>
          <p:nvPr/>
        </p:nvSpPr>
        <p:spPr bwMode="auto">
          <a:xfrm>
            <a:off x="6450692" y="4399417"/>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0.2</a:t>
            </a:r>
            <a:endParaRPr kumimoji="1" lang="en-US" altLang="zh-CN" sz="1325" b="0">
              <a:latin typeface="Times New Roman" panose="02020603050405020304" pitchFamily="18" charset="0"/>
              <a:ea typeface="宋体" panose="02010600030101010101" pitchFamily="2" charset="-122"/>
            </a:endParaRPr>
          </a:p>
        </p:txBody>
      </p:sp>
      <p:sp>
        <p:nvSpPr>
          <p:cNvPr id="59415" name="Text Box 24"/>
          <p:cNvSpPr txBox="1">
            <a:spLocks noChangeArrowheads="1"/>
          </p:cNvSpPr>
          <p:nvPr/>
        </p:nvSpPr>
        <p:spPr bwMode="auto">
          <a:xfrm>
            <a:off x="6450692" y="3823401"/>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0.4</a:t>
            </a:r>
            <a:endParaRPr kumimoji="1" lang="en-US" altLang="zh-CN" sz="1325" b="0">
              <a:latin typeface="Times New Roman" panose="02020603050405020304" pitchFamily="18" charset="0"/>
              <a:ea typeface="宋体" panose="02010600030101010101" pitchFamily="2" charset="-122"/>
            </a:endParaRPr>
          </a:p>
        </p:txBody>
      </p:sp>
      <p:sp>
        <p:nvSpPr>
          <p:cNvPr id="59416" name="Text Box 25"/>
          <p:cNvSpPr txBox="1">
            <a:spLocks noChangeArrowheads="1"/>
          </p:cNvSpPr>
          <p:nvPr/>
        </p:nvSpPr>
        <p:spPr bwMode="auto">
          <a:xfrm>
            <a:off x="6450692" y="3319388"/>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0.6</a:t>
            </a:r>
            <a:endParaRPr kumimoji="1" lang="en-US" altLang="zh-CN" sz="1325" b="0">
              <a:latin typeface="Times New Roman" panose="02020603050405020304" pitchFamily="18" charset="0"/>
              <a:ea typeface="宋体" panose="02010600030101010101" pitchFamily="2" charset="-122"/>
            </a:endParaRPr>
          </a:p>
        </p:txBody>
      </p:sp>
      <p:sp>
        <p:nvSpPr>
          <p:cNvPr id="59417" name="Text Box 26"/>
          <p:cNvSpPr txBox="1">
            <a:spLocks noChangeArrowheads="1"/>
          </p:cNvSpPr>
          <p:nvPr/>
        </p:nvSpPr>
        <p:spPr bwMode="auto">
          <a:xfrm>
            <a:off x="6450692" y="2671370"/>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0.8</a:t>
            </a:r>
            <a:endParaRPr kumimoji="1" lang="en-US" altLang="zh-CN" sz="1325" b="0">
              <a:latin typeface="Times New Roman" panose="02020603050405020304" pitchFamily="18" charset="0"/>
              <a:ea typeface="宋体" panose="02010600030101010101" pitchFamily="2" charset="-122"/>
            </a:endParaRPr>
          </a:p>
        </p:txBody>
      </p:sp>
      <p:sp>
        <p:nvSpPr>
          <p:cNvPr id="59418" name="Text Box 27"/>
          <p:cNvSpPr txBox="1">
            <a:spLocks noChangeArrowheads="1"/>
          </p:cNvSpPr>
          <p:nvPr/>
        </p:nvSpPr>
        <p:spPr bwMode="auto">
          <a:xfrm>
            <a:off x="6450692" y="2095354"/>
            <a:ext cx="396262"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1.0</a:t>
            </a:r>
            <a:endParaRPr kumimoji="1" lang="en-US" altLang="zh-CN" sz="1325" b="0">
              <a:latin typeface="Times New Roman" panose="02020603050405020304" pitchFamily="18" charset="0"/>
              <a:ea typeface="宋体" panose="02010600030101010101" pitchFamily="2" charset="-122"/>
            </a:endParaRPr>
          </a:p>
        </p:txBody>
      </p:sp>
      <p:sp>
        <p:nvSpPr>
          <p:cNvPr id="59419" name="Text Box 28"/>
          <p:cNvSpPr txBox="1">
            <a:spLocks noChangeArrowheads="1"/>
          </p:cNvSpPr>
          <p:nvPr/>
        </p:nvSpPr>
        <p:spPr bwMode="auto">
          <a:xfrm>
            <a:off x="9963787" y="5392444"/>
            <a:ext cx="909025"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zh-CN" altLang="en-US" sz="1325" b="0" dirty="0">
                <a:latin typeface="Times New Roman" panose="02020603050405020304" pitchFamily="18" charset="0"/>
                <a:ea typeface="宋体" panose="02010600030101010101" pitchFamily="2" charset="-122"/>
              </a:rPr>
              <a:t>命中率</a:t>
            </a:r>
            <a:endParaRPr kumimoji="1" lang="zh-CN" altLang="en-US" sz="1325" b="0" dirty="0">
              <a:latin typeface="Times New Roman" panose="02020603050405020304" pitchFamily="18" charset="0"/>
              <a:ea typeface="宋体" panose="02010600030101010101" pitchFamily="2" charset="-122"/>
            </a:endParaRPr>
          </a:p>
        </p:txBody>
      </p:sp>
      <p:sp>
        <p:nvSpPr>
          <p:cNvPr id="59420" name="Freeform 29"/>
          <p:cNvSpPr/>
          <p:nvPr/>
        </p:nvSpPr>
        <p:spPr bwMode="auto">
          <a:xfrm>
            <a:off x="6912705" y="2161356"/>
            <a:ext cx="3456093" cy="1584043"/>
          </a:xfrm>
          <a:custGeom>
            <a:avLst/>
            <a:gdLst>
              <a:gd name="T0" fmla="*/ 2147483646 w 2304"/>
              <a:gd name="T1" fmla="*/ 0 h 1056"/>
              <a:gd name="T2" fmla="*/ 2147483646 w 2304"/>
              <a:gd name="T3" fmla="*/ 2147483646 h 1056"/>
              <a:gd name="T4" fmla="*/ 0 w 2304"/>
              <a:gd name="T5" fmla="*/ 2147483646 h 1056"/>
              <a:gd name="T6" fmla="*/ 0 60000 65536"/>
              <a:gd name="T7" fmla="*/ 0 60000 65536"/>
              <a:gd name="T8" fmla="*/ 0 60000 65536"/>
            </a:gdLst>
            <a:ahLst/>
            <a:cxnLst>
              <a:cxn ang="T6">
                <a:pos x="T0" y="T1"/>
              </a:cxn>
              <a:cxn ang="T7">
                <a:pos x="T2" y="T3"/>
              </a:cxn>
              <a:cxn ang="T8">
                <a:pos x="T4" y="T5"/>
              </a:cxn>
            </a:cxnLst>
            <a:rect l="0" t="0" r="r" b="b"/>
            <a:pathLst>
              <a:path w="2304" h="1056">
                <a:moveTo>
                  <a:pt x="2304" y="0"/>
                </a:moveTo>
                <a:cubicBezTo>
                  <a:pt x="1944" y="344"/>
                  <a:pt x="1584" y="688"/>
                  <a:pt x="1200" y="864"/>
                </a:cubicBezTo>
                <a:cubicBezTo>
                  <a:pt x="816" y="1040"/>
                  <a:pt x="408" y="1048"/>
                  <a:pt x="0" y="1056"/>
                </a:cubicBezTo>
              </a:path>
            </a:pathLst>
          </a:custGeom>
          <a:noFill/>
          <a:ln w="349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1" name="Freeform 30"/>
          <p:cNvSpPr/>
          <p:nvPr/>
        </p:nvSpPr>
        <p:spPr bwMode="auto">
          <a:xfrm>
            <a:off x="6912705" y="2161356"/>
            <a:ext cx="3456093" cy="2664072"/>
          </a:xfrm>
          <a:custGeom>
            <a:avLst/>
            <a:gdLst>
              <a:gd name="T0" fmla="*/ 2147483646 w 2304"/>
              <a:gd name="T1" fmla="*/ 0 h 1776"/>
              <a:gd name="T2" fmla="*/ 2147483646 w 2304"/>
              <a:gd name="T3" fmla="*/ 2147483646 h 1776"/>
              <a:gd name="T4" fmla="*/ 2147483646 w 2304"/>
              <a:gd name="T5" fmla="*/ 2147483646 h 1776"/>
              <a:gd name="T6" fmla="*/ 0 w 2304"/>
              <a:gd name="T7" fmla="*/ 2147483646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04" h="1776">
                <a:moveTo>
                  <a:pt x="2304" y="0"/>
                </a:moveTo>
                <a:cubicBezTo>
                  <a:pt x="2236" y="484"/>
                  <a:pt x="2168" y="968"/>
                  <a:pt x="1968" y="1248"/>
                </a:cubicBezTo>
                <a:cubicBezTo>
                  <a:pt x="1768" y="1528"/>
                  <a:pt x="1432" y="1592"/>
                  <a:pt x="1104" y="1680"/>
                </a:cubicBezTo>
                <a:cubicBezTo>
                  <a:pt x="776" y="1768"/>
                  <a:pt x="388" y="1772"/>
                  <a:pt x="0" y="1776"/>
                </a:cubicBezTo>
              </a:path>
            </a:pathLst>
          </a:custGeom>
          <a:noFill/>
          <a:ln w="349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2" name="Freeform 31"/>
          <p:cNvSpPr/>
          <p:nvPr/>
        </p:nvSpPr>
        <p:spPr bwMode="auto">
          <a:xfrm>
            <a:off x="6912705" y="2152356"/>
            <a:ext cx="3528095" cy="2916079"/>
          </a:xfrm>
          <a:custGeom>
            <a:avLst/>
            <a:gdLst>
              <a:gd name="T0" fmla="*/ 2147483646 w 2400"/>
              <a:gd name="T1" fmla="*/ 0 h 1944"/>
              <a:gd name="T2" fmla="*/ 2147483646 w 2400"/>
              <a:gd name="T3" fmla="*/ 2147483646 h 1944"/>
              <a:gd name="T4" fmla="*/ 2147483646 w 2400"/>
              <a:gd name="T5" fmla="*/ 2147483646 h 1944"/>
              <a:gd name="T6" fmla="*/ 0 w 2400"/>
              <a:gd name="T7" fmla="*/ 2147483646 h 19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944">
                <a:moveTo>
                  <a:pt x="2304" y="0"/>
                </a:moveTo>
                <a:cubicBezTo>
                  <a:pt x="2352" y="588"/>
                  <a:pt x="2400" y="1176"/>
                  <a:pt x="2304" y="1488"/>
                </a:cubicBezTo>
                <a:cubicBezTo>
                  <a:pt x="2208" y="1800"/>
                  <a:pt x="2112" y="1800"/>
                  <a:pt x="1728" y="1872"/>
                </a:cubicBezTo>
                <a:cubicBezTo>
                  <a:pt x="1344" y="1944"/>
                  <a:pt x="288" y="1912"/>
                  <a:pt x="0" y="1920"/>
                </a:cubicBezTo>
              </a:path>
            </a:pathLst>
          </a:custGeom>
          <a:noFill/>
          <a:ln w="349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3" name="Text Box 32"/>
          <p:cNvSpPr txBox="1">
            <a:spLocks noChangeArrowheads="1"/>
          </p:cNvSpPr>
          <p:nvPr/>
        </p:nvSpPr>
        <p:spPr bwMode="auto">
          <a:xfrm>
            <a:off x="9000761" y="3160383"/>
            <a:ext cx="909025"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r=2</a:t>
            </a:r>
            <a:endParaRPr kumimoji="1" lang="en-US" altLang="zh-CN" sz="1325" b="0">
              <a:latin typeface="Times New Roman" panose="02020603050405020304" pitchFamily="18" charset="0"/>
              <a:ea typeface="宋体" panose="02010600030101010101" pitchFamily="2" charset="-122"/>
            </a:endParaRPr>
          </a:p>
        </p:txBody>
      </p:sp>
      <p:sp>
        <p:nvSpPr>
          <p:cNvPr id="59424" name="Text Box 33"/>
          <p:cNvSpPr txBox="1">
            <a:spLocks noChangeArrowheads="1"/>
          </p:cNvSpPr>
          <p:nvPr/>
        </p:nvSpPr>
        <p:spPr bwMode="auto">
          <a:xfrm>
            <a:off x="9216767" y="4240412"/>
            <a:ext cx="909025"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r=10</a:t>
            </a:r>
            <a:endParaRPr kumimoji="1" lang="en-US" altLang="zh-CN" sz="1325" b="0">
              <a:latin typeface="Times New Roman" panose="02020603050405020304" pitchFamily="18" charset="0"/>
              <a:ea typeface="宋体" panose="02010600030101010101" pitchFamily="2" charset="-122"/>
            </a:endParaRPr>
          </a:p>
        </p:txBody>
      </p:sp>
      <p:sp>
        <p:nvSpPr>
          <p:cNvPr id="59425" name="Text Box 34"/>
          <p:cNvSpPr txBox="1">
            <a:spLocks noChangeArrowheads="1"/>
          </p:cNvSpPr>
          <p:nvPr/>
        </p:nvSpPr>
        <p:spPr bwMode="auto">
          <a:xfrm>
            <a:off x="8568750" y="4672424"/>
            <a:ext cx="909025"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r=100</a:t>
            </a:r>
            <a:endParaRPr kumimoji="1" lang="en-US" altLang="zh-CN" sz="1325" b="0">
              <a:latin typeface="Times New Roman" panose="02020603050405020304" pitchFamily="18" charset="0"/>
              <a:ea typeface="宋体" panose="02010600030101010101" pitchFamily="2" charset="-122"/>
            </a:endParaRPr>
          </a:p>
        </p:txBody>
      </p:sp>
      <p:sp>
        <p:nvSpPr>
          <p:cNvPr id="59426" name="Line 35"/>
          <p:cNvSpPr>
            <a:spLocks noChangeShapeType="1"/>
          </p:cNvSpPr>
          <p:nvPr/>
        </p:nvSpPr>
        <p:spPr bwMode="auto">
          <a:xfrm>
            <a:off x="6912705" y="2440364"/>
            <a:ext cx="3456093" cy="0"/>
          </a:xfrm>
          <a:prstGeom prst="line">
            <a:avLst/>
          </a:prstGeom>
          <a:noFill/>
          <a:ln w="38100">
            <a:solidFill>
              <a:schemeClr val="tx1"/>
            </a:solidFill>
            <a:prstDash val="lg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7" name="Text Box 36"/>
          <p:cNvSpPr txBox="1">
            <a:spLocks noChangeArrowheads="1"/>
          </p:cNvSpPr>
          <p:nvPr/>
        </p:nvSpPr>
        <p:spPr bwMode="auto">
          <a:xfrm>
            <a:off x="7992734" y="2512366"/>
            <a:ext cx="909025"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en-US" altLang="zh-CN" sz="1325" b="0">
                <a:latin typeface="Times New Roman" panose="02020603050405020304" pitchFamily="18" charset="0"/>
                <a:ea typeface="宋体" panose="02010600030101010101" pitchFamily="2" charset="-122"/>
              </a:rPr>
              <a:t>r=1</a:t>
            </a:r>
            <a:endParaRPr kumimoji="1" lang="en-US" altLang="zh-CN" sz="1325" b="0">
              <a:latin typeface="Times New Roman" panose="02020603050405020304" pitchFamily="18" charset="0"/>
              <a:ea typeface="宋体" panose="02010600030101010101" pitchFamily="2" charset="-122"/>
            </a:endParaRPr>
          </a:p>
        </p:txBody>
      </p:sp>
    </p:spTree>
  </p:cSld>
  <p:clrMapOvr>
    <a:masterClrMapping/>
  </p:clrMapOvr>
  <p:transition spd="med">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7681" y="46041"/>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程序的装入和链接</a:t>
            </a:r>
            <a:endParaRPr lang="zh-CN" altLang="en-US" sz="3400" b="1" dirty="0">
              <a:latin typeface="微软雅黑" panose="020B0503020204020204" pitchFamily="34" charset="-122"/>
              <a:ea typeface="微软雅黑" panose="020B0503020204020204" pitchFamily="34" charset="-122"/>
            </a:endParaRPr>
          </a:p>
        </p:txBody>
      </p:sp>
      <p:sp>
        <p:nvSpPr>
          <p:cNvPr id="63491" name="Rectangle 3"/>
          <p:cNvSpPr>
            <a:spLocks noGrp="1" noChangeArrowheads="1"/>
          </p:cNvSpPr>
          <p:nvPr>
            <p:ph type="body" idx="1"/>
          </p:nvPr>
        </p:nvSpPr>
        <p:spPr/>
        <p:txBody>
          <a:bodyPr>
            <a:normAutofit/>
          </a:bodyPr>
          <a:lstStyle/>
          <a:p>
            <a:pPr eaLnBrk="1" hangingPunct="1">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编译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链接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装入 </a:t>
            </a:r>
            <a:endParaRPr lang="zh-CN" altLang="en-US" sz="2400" dirty="0">
              <a:latin typeface="微软雅黑" panose="020B0503020204020204" pitchFamily="34" charset="-122"/>
              <a:ea typeface="微软雅黑" panose="020B0503020204020204" pitchFamily="34" charset="-122"/>
            </a:endParaRPr>
          </a:p>
        </p:txBody>
      </p:sp>
      <p:graphicFrame>
        <p:nvGraphicFramePr>
          <p:cNvPr id="63492" name="Object 5"/>
          <p:cNvGraphicFramePr>
            <a:graphicFrameLocks noChangeAspect="1"/>
          </p:cNvGraphicFramePr>
          <p:nvPr/>
        </p:nvGraphicFramePr>
        <p:xfrm>
          <a:off x="1799804" y="1725046"/>
          <a:ext cx="8269287" cy="3917950"/>
        </p:xfrm>
        <a:graphic>
          <a:graphicData uri="http://schemas.openxmlformats.org/presentationml/2006/ole">
            <mc:AlternateContent xmlns:mc="http://schemas.openxmlformats.org/markup-compatibility/2006">
              <mc:Choice xmlns:v="urn:schemas-microsoft-com:vml" Requires="v">
                <p:oleObj spid="_x0000_s2" name="Visio" r:id="rId1" imgW="5518150" imgH="2627630" progId="Visio.Drawing.11">
                  <p:embed/>
                </p:oleObj>
              </mc:Choice>
              <mc:Fallback>
                <p:oleObj name="Visio" r:id="rId1" imgW="5518150" imgH="262763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804" y="1725046"/>
                        <a:ext cx="8269287" cy="3917950"/>
                      </a:xfrm>
                      <a:prstGeom prst="rect">
                        <a:avLst/>
                      </a:prstGeom>
                      <a:noFill/>
                      <a:ln>
                        <a:noFill/>
                      </a:ln>
                      <a:effectLst/>
                    </p:spPr>
                  </p:pic>
                </p:oleObj>
              </mc:Fallback>
            </mc:AlternateContent>
          </a:graphicData>
        </a:graphic>
      </p:graphicFrame>
    </p:spTree>
  </p:cSld>
  <p:clrMapOvr>
    <a:masterClrMapping/>
  </p:clrMapOvr>
  <p:transition spd="med">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935708" y="874524"/>
            <a:ext cx="8838644" cy="4680126"/>
          </a:xfrm>
        </p:spPr>
        <p:txBody>
          <a:bodyPr>
            <a:noAutofit/>
          </a:bodyPr>
          <a:lstStyle/>
          <a:p>
            <a:pPr algn="just" eaLnBrk="1" hangingPunct="1">
              <a:lnSpc>
                <a:spcPct val="150000"/>
              </a:lnSpc>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计算机刚出现时，一个系统中只能运行一个程序</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单道程序，如果程序超出内存大小就不能运行，内存的使用由程序员自己控制；</a:t>
            </a:r>
            <a:endParaRPr lang="zh-CN" altLang="en-US" sz="2200" dirty="0">
              <a:latin typeface="微软雅黑" panose="020B0503020204020204" pitchFamily="34" charset="-122"/>
              <a:ea typeface="微软雅黑" panose="020B0503020204020204" pitchFamily="34" charset="-122"/>
            </a:endParaRPr>
          </a:p>
          <a:p>
            <a:pPr algn="just">
              <a:lnSpc>
                <a:spcPct val="150000"/>
              </a:lnSpc>
              <a:spcBef>
                <a:spcPts val="1700"/>
              </a:spcBef>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后来，出现了</a:t>
            </a:r>
            <a:r>
              <a:rPr lang="zh-CN" altLang="en-US" sz="2200" dirty="0">
                <a:solidFill>
                  <a:srgbClr val="FF0000"/>
                </a:solidFill>
                <a:latin typeface="微软雅黑" panose="020B0503020204020204" pitchFamily="34" charset="-122"/>
                <a:ea typeface="微软雅黑" panose="020B0503020204020204" pitchFamily="34" charset="-122"/>
              </a:rPr>
              <a:t>监控程序</a:t>
            </a:r>
            <a:r>
              <a:rPr lang="zh-CN" altLang="en-US" sz="2200" dirty="0">
                <a:latin typeface="微软雅黑" panose="020B0503020204020204" pitchFamily="34" charset="-122"/>
                <a:ea typeface="微软雅黑" panose="020B0503020204020204" pitchFamily="34" charset="-122"/>
              </a:rPr>
              <a:t>，系统启动时，监控程序首先会被装入到内存中，操作员把要运行的程序成批的交给监控程序，有监控程序负责指导程序是否运行，如果程序大于用户空间的大小，程序被拒绝，这个阶段称为</a:t>
            </a:r>
            <a:r>
              <a:rPr lang="zh-CN" altLang="en-US" sz="2200" dirty="0">
                <a:solidFill>
                  <a:srgbClr val="0000CC"/>
                </a:solidFill>
                <a:latin typeface="微软雅黑" panose="020B0503020204020204" pitchFamily="34" charset="-122"/>
                <a:ea typeface="微软雅黑" panose="020B0503020204020204" pitchFamily="34" charset="-122"/>
              </a:rPr>
              <a:t>批处理阶段；</a:t>
            </a:r>
            <a:endParaRPr lang="zh-CN" altLang="en-US" sz="2200" dirty="0">
              <a:solidFill>
                <a:srgbClr val="0000CC"/>
              </a:solidFill>
              <a:latin typeface="微软雅黑" panose="020B0503020204020204" pitchFamily="34" charset="-122"/>
              <a:ea typeface="微软雅黑" panose="020B0503020204020204" pitchFamily="34" charset="-122"/>
            </a:endParaRPr>
          </a:p>
          <a:p>
            <a:pPr algn="just">
              <a:lnSpc>
                <a:spcPct val="150000"/>
              </a:lnSpc>
              <a:spcBef>
                <a:spcPts val="1700"/>
              </a:spcBef>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此时，无论是单道程序还是批处理程序，用户程序需要的空间大于可以使用的内存时，程序都无法运行。</a:t>
            </a:r>
            <a:endParaRPr lang="zh-CN" altLang="en-US" sz="2200" dirty="0">
              <a:latin typeface="微软雅黑" panose="020B0503020204020204" pitchFamily="34" charset="-122"/>
              <a:ea typeface="微软雅黑" panose="020B0503020204020204" pitchFamily="34" charset="-122"/>
            </a:endParaRPr>
          </a:p>
        </p:txBody>
      </p:sp>
      <p:sp>
        <p:nvSpPr>
          <p:cNvPr id="782340" name="AutoShape 4"/>
          <p:cNvSpPr>
            <a:spLocks noChangeArrowheads="1"/>
          </p:cNvSpPr>
          <p:nvPr/>
        </p:nvSpPr>
        <p:spPr bwMode="auto">
          <a:xfrm>
            <a:off x="4092199" y="5554650"/>
            <a:ext cx="1459540" cy="297008"/>
          </a:xfrm>
          <a:prstGeom prst="rightArrow">
            <a:avLst>
              <a:gd name="adj1" fmla="val 50000"/>
              <a:gd name="adj2" fmla="val 122854"/>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82341" name="Text Box 5"/>
          <p:cNvSpPr txBox="1">
            <a:spLocks noChangeArrowheads="1"/>
          </p:cNvSpPr>
          <p:nvPr/>
        </p:nvSpPr>
        <p:spPr bwMode="auto">
          <a:xfrm>
            <a:off x="5653607" y="5407646"/>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2400" dirty="0">
                <a:solidFill>
                  <a:srgbClr val="FF0000"/>
                </a:solidFill>
                <a:latin typeface="微软雅黑" panose="020B0503020204020204" pitchFamily="34" charset="-122"/>
                <a:ea typeface="微软雅黑" panose="020B0503020204020204" pitchFamily="34" charset="-122"/>
              </a:rPr>
              <a:t>内存扩充技术</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82340"/>
                                        </p:tgtEl>
                                        <p:attrNameLst>
                                          <p:attrName>style.visibility</p:attrName>
                                        </p:attrNameLst>
                                      </p:cBhvr>
                                      <p:to>
                                        <p:strVal val="visible"/>
                                      </p:to>
                                    </p:set>
                                    <p:animEffect transition="in" filter="slide(fromLeft)">
                                      <p:cBhvr>
                                        <p:cTn id="7" dur="500"/>
                                        <p:tgtEl>
                                          <p:spTgt spid="78234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82341"/>
                                        </p:tgtEl>
                                        <p:attrNameLst>
                                          <p:attrName>style.visibility</p:attrName>
                                        </p:attrNameLst>
                                      </p:cBhvr>
                                      <p:to>
                                        <p:strVal val="visible"/>
                                      </p:to>
                                    </p:set>
                                    <p:animEffect transition="in" filter="blinds(horizontal)">
                                      <p:cBhvr>
                                        <p:cTn id="11" dur="500"/>
                                        <p:tgtEl>
                                          <p:spTgt spid="78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4.1 </a:t>
            </a:r>
            <a:r>
              <a:rPr lang="zh-CN" altLang="en-US" b="1" dirty="0">
                <a:solidFill>
                  <a:schemeClr val="bg1"/>
                </a:solidFill>
                <a:latin typeface="微软雅黑" panose="020B0503020204020204" pitchFamily="34" charset="-122"/>
                <a:ea typeface="微软雅黑" panose="020B0503020204020204" pitchFamily="34" charset="-122"/>
                <a:sym typeface="+mn-ea"/>
              </a:rPr>
              <a:t>存储体系概念</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4.1.1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4.2 </a:t>
            </a:r>
            <a:r>
              <a:rPr lang="zh-CN" altLang="en-US" b="1" dirty="0">
                <a:solidFill>
                  <a:srgbClr val="FF0000"/>
                </a:solidFill>
                <a:latin typeface="微软雅黑" panose="020B0503020204020204" pitchFamily="34" charset="-122"/>
                <a:ea typeface="微软雅黑" panose="020B0503020204020204" pitchFamily="34" charset="-122"/>
                <a:sym typeface="+mn-ea"/>
              </a:rPr>
              <a:t>虚拟存储器</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988695"/>
            <a:ext cx="11520805" cy="4604385"/>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cs typeface="微软雅黑" panose="020B0503020204020204" pitchFamily="34" charset="-122"/>
              </a:rPr>
              <a:t>         </a:t>
            </a:r>
            <a:endParaRPr lang="en-US" altLang="zh-CN" sz="1800">
              <a:cs typeface="微软雅黑" panose="020B0503020204020204" pitchFamily="34" charset="-122"/>
            </a:endParaRPr>
          </a:p>
        </p:txBody>
      </p:sp>
      <p:grpSp>
        <p:nvGrpSpPr>
          <p:cNvPr id="5" name="组合 10"/>
          <p:cNvGrpSpPr/>
          <p:nvPr/>
        </p:nvGrpSpPr>
        <p:grpSpPr>
          <a:xfrm>
            <a:off x="2859152" y="1284038"/>
            <a:ext cx="2563608" cy="724727"/>
            <a:chOff x="1409700" y="1155700"/>
            <a:chExt cx="2714463" cy="767269"/>
          </a:xfrm>
        </p:grpSpPr>
        <p:sp>
          <p:nvSpPr>
            <p:cNvPr id="31" name="文本框 30"/>
            <p:cNvSpPr txBox="1"/>
            <p:nvPr/>
          </p:nvSpPr>
          <p:spPr>
            <a:xfrm>
              <a:off x="1409700" y="1155700"/>
              <a:ext cx="1220721" cy="713122"/>
            </a:xfrm>
            <a:prstGeom prst="rect">
              <a:avLst/>
            </a:prstGeom>
            <a:noFill/>
          </p:spPr>
          <p:txBody>
            <a:bodyPr wrap="none" rtlCol="0">
              <a:spAutoFit/>
            </a:bodyPr>
            <a:lstStyle/>
            <a:p>
              <a:pPr defTabSz="863600"/>
              <a:r>
                <a:rPr lang="zh-CN" altLang="en-US" sz="37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7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2747288" y="1520685"/>
              <a:ext cx="1376875" cy="391012"/>
            </a:xfrm>
            <a:prstGeom prst="rect">
              <a:avLst/>
            </a:prstGeom>
            <a:noFill/>
          </p:spPr>
          <p:txBody>
            <a:bodyPr wrap="none" rtlCol="0">
              <a:spAutoFit/>
            </a:bodyPr>
            <a:lstStyle/>
            <a:p>
              <a:pPr defTabSz="863600"/>
              <a:r>
                <a:rPr lang="en-US" altLang="zh-CN"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CONTENT</a:t>
              </a:r>
              <a:endParaRPr lang="en-US" altLang="zh-CN"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4" name="直接连接符 33"/>
            <p:cNvCxnSpPr/>
            <p:nvPr/>
          </p:nvCxnSpPr>
          <p:spPr>
            <a:xfrm flipH="1">
              <a:off x="2451765" y="1461463"/>
              <a:ext cx="413246" cy="461506"/>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898775" y="2203450"/>
            <a:ext cx="4369435" cy="39878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4.1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存储体系概念</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2898775" y="2847975"/>
            <a:ext cx="4024630" cy="40011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虚拟存储器</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2898775" y="3532505"/>
            <a:ext cx="4024630" cy="40011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4.3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高速缓冲存储器</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文本框 46"/>
          <p:cNvSpPr txBox="1"/>
          <p:nvPr/>
        </p:nvSpPr>
        <p:spPr>
          <a:xfrm>
            <a:off x="2898775" y="4175760"/>
            <a:ext cx="5307330" cy="39878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4.4 Cache-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主存</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辅存三级层次</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2"/>
            </p:custDataLst>
          </p:nvPr>
        </p:nvSpPr>
        <p:spPr>
          <a:xfrm>
            <a:off x="2898775" y="4752340"/>
            <a:ext cx="5498465" cy="40011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4.5 </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主存保护</a:t>
            </a:r>
            <a:endPar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31752" y="249007"/>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 </a:t>
            </a:r>
            <a:r>
              <a:rPr lang="zh-CN" altLang="en-US" sz="3400" b="1" dirty="0">
                <a:latin typeface="微软雅黑" panose="020B0503020204020204" pitchFamily="34" charset="-122"/>
                <a:ea typeface="微软雅黑" panose="020B0503020204020204" pitchFamily="34" charset="-122"/>
              </a:rPr>
              <a:t>虚拟存储器</a:t>
            </a:r>
            <a:endParaRPr lang="zh-CN" altLang="en-US" sz="3400" b="1" dirty="0">
              <a:latin typeface="微软雅黑" panose="020B0503020204020204" pitchFamily="34" charset="-122"/>
              <a:ea typeface="微软雅黑" panose="020B0503020204020204" pitchFamily="34" charset="-122"/>
            </a:endParaRPr>
          </a:p>
        </p:txBody>
      </p:sp>
      <p:sp>
        <p:nvSpPr>
          <p:cNvPr id="65539" name="Rectangle 3"/>
          <p:cNvSpPr>
            <a:spLocks noGrp="1" noChangeArrowheads="1"/>
          </p:cNvSpPr>
          <p:nvPr>
            <p:ph type="body" idx="1"/>
          </p:nvPr>
        </p:nvSpPr>
        <p:spPr>
          <a:xfrm>
            <a:off x="1493307" y="1727919"/>
            <a:ext cx="4086110" cy="2190059"/>
          </a:xfrm>
        </p:spPr>
        <p:txBody>
          <a:bodyPr>
            <a:normAutofit/>
          </a:bodyPr>
          <a:lstStyle/>
          <a:p>
            <a:pPr eaLnBrk="1" hangingPunct="1">
              <a:lnSpc>
                <a:spcPct val="150000"/>
              </a:lnSpc>
              <a:buSzPct val="70000"/>
              <a:buFont typeface="Wingdings" panose="05000000000000000000" pitchFamily="2" charset="2"/>
              <a:buChar char="l"/>
            </a:pPr>
            <a:r>
              <a:rPr lang="en-US" altLang="zh-CN" sz="2200" dirty="0">
                <a:latin typeface="微软雅黑" panose="020B0503020204020204" pitchFamily="34" charset="-122"/>
                <a:ea typeface="微软雅黑" panose="020B0503020204020204" pitchFamily="34" charset="-122"/>
              </a:rPr>
              <a:t>1961</a:t>
            </a:r>
            <a:r>
              <a:rPr lang="zh-CN" altLang="en-US" sz="2200" dirty="0">
                <a:latin typeface="微软雅黑" panose="020B0503020204020204" pitchFamily="34" charset="-122"/>
                <a:ea typeface="微软雅黑" panose="020B0503020204020204" pitchFamily="34" charset="-122"/>
              </a:rPr>
              <a:t>年英国曼彻斯特大学</a:t>
            </a:r>
            <a:r>
              <a:rPr lang="en-US" altLang="zh-CN" sz="2200" dirty="0" err="1">
                <a:latin typeface="微软雅黑" panose="020B0503020204020204" pitchFamily="34" charset="-122"/>
                <a:ea typeface="微软雅黑" panose="020B0503020204020204" pitchFamily="34" charset="-122"/>
              </a:rPr>
              <a:t>Kilbrn</a:t>
            </a:r>
            <a:r>
              <a:rPr lang="zh-CN" altLang="en-US" sz="2200" dirty="0">
                <a:latin typeface="微软雅黑" panose="020B0503020204020204" pitchFamily="34" charset="-122"/>
                <a:ea typeface="微软雅黑" panose="020B0503020204020204" pitchFamily="34" charset="-122"/>
              </a:rPr>
              <a:t>等人提出</a:t>
            </a:r>
            <a:r>
              <a:rPr lang="zh-CN" altLang="en-US" sz="2200" dirty="0">
                <a:solidFill>
                  <a:srgbClr val="FF0000"/>
                </a:solidFill>
                <a:latin typeface="微软雅黑" panose="020B0503020204020204" pitchFamily="34" charset="-122"/>
                <a:ea typeface="微软雅黑" panose="020B0503020204020204" pitchFamily="34" charset="-122"/>
              </a:rPr>
              <a:t>虚拟存储器</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65540"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41073" y="1543190"/>
            <a:ext cx="3592585" cy="23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3"/>
          <p:cNvSpPr txBox="1">
            <a:spLocks noChangeArrowheads="1"/>
          </p:cNvSpPr>
          <p:nvPr/>
        </p:nvSpPr>
        <p:spPr bwMode="auto">
          <a:xfrm>
            <a:off x="1469961" y="4024785"/>
            <a:ext cx="7851212" cy="260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lnSpc>
                <a:spcPct val="150000"/>
              </a:lnSpc>
              <a:buSzPct val="70000"/>
              <a:buFont typeface="Wingdings" panose="05000000000000000000" pitchFamily="2" charset="2"/>
              <a:buChar char="l"/>
            </a:pPr>
            <a:r>
              <a:rPr lang="en-US" altLang="zh-CN" sz="2200" b="0" dirty="0">
                <a:latin typeface="微软雅黑" panose="020B0503020204020204" pitchFamily="34" charset="-122"/>
                <a:ea typeface="微软雅黑" panose="020B0503020204020204" pitchFamily="34" charset="-122"/>
              </a:rPr>
              <a:t>70</a:t>
            </a:r>
            <a:r>
              <a:rPr lang="zh-CN" altLang="en-US" sz="2200" b="0" dirty="0">
                <a:latin typeface="微软雅黑" panose="020B0503020204020204" pitchFamily="34" charset="-122"/>
                <a:ea typeface="微软雅黑" panose="020B0503020204020204" pitchFamily="34" charset="-122"/>
              </a:rPr>
              <a:t>年代广泛地应用于大、中型计算机系统中，目前许多微型机也开始使用虚拟存储器；</a:t>
            </a:r>
            <a:endParaRPr lang="zh-CN" altLang="en-US" sz="2200" b="0" dirty="0">
              <a:latin typeface="微软雅黑" panose="020B0503020204020204" pitchFamily="34" charset="-122"/>
              <a:ea typeface="微软雅黑" panose="020B0503020204020204" pitchFamily="34" charset="-122"/>
            </a:endParaRPr>
          </a:p>
          <a:p>
            <a:pPr eaLnBrk="1" hangingPunct="1">
              <a:lnSpc>
                <a:spcPct val="150000"/>
              </a:lnSpc>
              <a:buSzPct val="700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rPr>
              <a:t>虚拟存储器进一步完善主存</a:t>
            </a:r>
            <a:r>
              <a:rPr lang="en-US" altLang="zh-CN" sz="2200" b="0" dirty="0">
                <a:latin typeface="微软雅黑" panose="020B0503020204020204" pitchFamily="34" charset="-122"/>
                <a:ea typeface="微软雅黑" panose="020B0503020204020204" pitchFamily="34" charset="-122"/>
              </a:rPr>
              <a:t>-</a:t>
            </a:r>
            <a:r>
              <a:rPr lang="zh-CN" altLang="en-US" sz="2200" b="0" dirty="0">
                <a:latin typeface="微软雅黑" panose="020B0503020204020204" pitchFamily="34" charset="-122"/>
                <a:ea typeface="微软雅黑" panose="020B0503020204020204" pitchFamily="34" charset="-122"/>
              </a:rPr>
              <a:t>辅存存储层次，解决</a:t>
            </a:r>
            <a:r>
              <a:rPr lang="zh-CN" altLang="en-US" sz="2200" b="0" dirty="0">
                <a:solidFill>
                  <a:schemeClr val="hlink"/>
                </a:solidFill>
                <a:latin typeface="微软雅黑" panose="020B0503020204020204" pitchFamily="34" charset="-122"/>
                <a:ea typeface="微软雅黑" panose="020B0503020204020204" pitchFamily="34" charset="-122"/>
              </a:rPr>
              <a:t>主存容量</a:t>
            </a:r>
            <a:r>
              <a:rPr lang="zh-CN" altLang="en-US" sz="2200" b="0" dirty="0">
                <a:latin typeface="微软雅黑" panose="020B0503020204020204" pitchFamily="34" charset="-122"/>
                <a:ea typeface="微软雅黑" panose="020B0503020204020204" pitchFamily="34" charset="-122"/>
              </a:rPr>
              <a:t>问题。</a:t>
            </a:r>
            <a:endParaRPr lang="zh-CN" altLang="en-US" sz="2200" b="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idx="1"/>
          </p:nvPr>
        </p:nvSpPr>
        <p:spPr>
          <a:xfrm>
            <a:off x="541135" y="1184281"/>
            <a:ext cx="9936421" cy="4111612"/>
          </a:xfrm>
        </p:spPr>
        <p:txBody>
          <a:bodyPr>
            <a:normAutofit/>
          </a:bodyPr>
          <a:lstStyle/>
          <a:p>
            <a:pPr algn="just" eaLnBrk="1" hangingPunct="1">
              <a:lnSpc>
                <a:spcPct val="150000"/>
              </a:lnSpc>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如果处理器没有</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，或者有</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但没有启用，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执行单元发出的内存地址将直接传到芯片引脚上，被内存芯片（以下称为物理内存，以便与虚拟内存区分）接收，这称为</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物理地址</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Physical Address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，以下简称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7587" name="Picture 5" descr="arch_pa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3860" y="2806811"/>
            <a:ext cx="6891174" cy="338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2"/>
          <p:cNvSpPr>
            <a:spLocks noGrp="1" noChangeArrowheads="1"/>
          </p:cNvSpPr>
          <p:nvPr>
            <p:ph type="title"/>
          </p:nvPr>
        </p:nvSpPr>
        <p:spPr>
          <a:xfrm>
            <a:off x="827534" y="219006"/>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 </a:t>
            </a:r>
            <a:r>
              <a:rPr lang="zh-CN" altLang="en-US" sz="3400" b="1" dirty="0">
                <a:latin typeface="微软雅黑" panose="020B0503020204020204" pitchFamily="34" charset="-122"/>
                <a:ea typeface="微软雅黑" panose="020B0503020204020204" pitchFamily="34" charset="-122"/>
              </a:rPr>
              <a:t>虚拟存储器</a:t>
            </a:r>
            <a:endParaRPr lang="zh-CN" altLang="en-US" sz="3400" b="1" dirty="0">
              <a:latin typeface="微软雅黑" panose="020B0503020204020204" pitchFamily="34" charset="-122"/>
              <a:ea typeface="微软雅黑" panose="020B0503020204020204" pitchFamily="34" charset="-122"/>
            </a:endParaRPr>
          </a:p>
        </p:txBody>
      </p:sp>
      <p:sp>
        <p:nvSpPr>
          <p:cNvPr id="67589" name="矩形 4"/>
          <p:cNvSpPr>
            <a:spLocks noChangeArrowheads="1"/>
          </p:cNvSpPr>
          <p:nvPr/>
        </p:nvSpPr>
        <p:spPr bwMode="auto">
          <a:xfrm>
            <a:off x="7357788" y="4938133"/>
            <a:ext cx="966026" cy="987027"/>
          </a:xfrm>
          <a:prstGeom prst="rect">
            <a:avLst/>
          </a:prstGeom>
          <a:noFill/>
          <a:ln w="38100" algn="ctr">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Tree>
  </p:cSld>
  <p:clrMapOvr>
    <a:masterClrMapping/>
  </p:clrMapOvr>
  <p:transition spd="med">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575527" y="1184281"/>
            <a:ext cx="9936421" cy="4111612"/>
          </a:xfrm>
        </p:spPr>
        <p:txBody>
          <a:bodyPr>
            <a:normAutofit/>
          </a:bodyPr>
          <a:lstStyle/>
          <a:p>
            <a:pPr algn="just" eaLnBrk="1" hangingPunct="1">
              <a:lnSpc>
                <a:spcPct val="150000"/>
              </a:lnSpc>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如果处理器启用了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执行单元发出的内存地址将被</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截获，从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的地址称为</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虚拟地址</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Virtual Address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，以下简称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VA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MMU</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将这个地址翻译成另一个地址发到</a:t>
            </a:r>
            <a:r>
              <a:rPr lang="en-US" altLang="zh-CN"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芯片的外部地址引脚上</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即将</a:t>
            </a:r>
            <a:r>
              <a:rPr lang="en-US" altLang="zh-CN"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VA</a:t>
            </a:r>
            <a:r>
              <a:rPr lang="zh-CN" altLang="en-US"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映射成</a:t>
            </a:r>
            <a:r>
              <a:rPr lang="en-US" altLang="zh-CN" sz="20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PA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8611" name="Picture 4" descr="arch_va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6657" y="2968580"/>
            <a:ext cx="6588178" cy="32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2"/>
          <p:cNvSpPr>
            <a:spLocks noGrp="1" noChangeArrowheads="1"/>
          </p:cNvSpPr>
          <p:nvPr>
            <p:ph type="title"/>
          </p:nvPr>
        </p:nvSpPr>
        <p:spPr>
          <a:xfrm>
            <a:off x="896363" y="302204"/>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 </a:t>
            </a:r>
            <a:r>
              <a:rPr lang="zh-CN" altLang="en-US" sz="3400" b="1" dirty="0">
                <a:latin typeface="微软雅黑" panose="020B0503020204020204" pitchFamily="34" charset="-122"/>
                <a:ea typeface="微软雅黑" panose="020B0503020204020204" pitchFamily="34" charset="-122"/>
              </a:rPr>
              <a:t>虚拟存储器</a:t>
            </a:r>
            <a:endParaRPr lang="zh-CN" altLang="en-US" sz="3400" b="1" dirty="0">
              <a:latin typeface="微软雅黑" panose="020B0503020204020204" pitchFamily="34" charset="-122"/>
              <a:ea typeface="微软雅黑" panose="020B0503020204020204" pitchFamily="34" charset="-122"/>
            </a:endParaRPr>
          </a:p>
        </p:txBody>
      </p:sp>
      <p:sp>
        <p:nvSpPr>
          <p:cNvPr id="68613" name="矩形 1"/>
          <p:cNvSpPr>
            <a:spLocks noChangeArrowheads="1"/>
          </p:cNvSpPr>
          <p:nvPr/>
        </p:nvSpPr>
        <p:spPr bwMode="auto">
          <a:xfrm>
            <a:off x="4257204" y="4686127"/>
            <a:ext cx="694519" cy="1341036"/>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68614" name="矩形 5"/>
          <p:cNvSpPr>
            <a:spLocks noChangeArrowheads="1"/>
          </p:cNvSpPr>
          <p:nvPr/>
        </p:nvSpPr>
        <p:spPr bwMode="auto">
          <a:xfrm>
            <a:off x="7288786" y="4938133"/>
            <a:ext cx="964526" cy="987027"/>
          </a:xfrm>
          <a:prstGeom prst="rect">
            <a:avLst/>
          </a:prstGeom>
          <a:noFill/>
          <a:ln w="38100" algn="ctr">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Tree>
  </p:cSld>
  <p:clrMapOvr>
    <a:masterClrMapping/>
  </p:clrMapOvr>
  <p:transition spd="med">
    <p:push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xfrm>
            <a:off x="1043720" y="1007839"/>
            <a:ext cx="9433048" cy="5299644"/>
          </a:xfrm>
        </p:spPr>
        <p:txBody>
          <a:bodyPr/>
          <a:lstStyle/>
          <a:p>
            <a:pPr>
              <a:lnSpc>
                <a:spcPct val="150000"/>
              </a:lnSpc>
              <a:spcBef>
                <a:spcPts val="1700"/>
              </a:spcBef>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虚拟存储系统是在存储层次结构(辅存一内存一高速缓存)基础上，通过存储器管理部件</a:t>
            </a:r>
            <a:r>
              <a:rPr lang="en-US" altLang="zh-CN" sz="2200" dirty="0">
                <a:latin typeface="微软雅黑" panose="020B0503020204020204" pitchFamily="34" charset="-122"/>
                <a:ea typeface="微软雅黑" panose="020B0503020204020204" pitchFamily="34" charset="-122"/>
              </a:rPr>
              <a:t>MMU，</a:t>
            </a:r>
            <a:r>
              <a:rPr lang="zh-CN" altLang="en-US" sz="2200" dirty="0">
                <a:latin typeface="微软雅黑" panose="020B0503020204020204" pitchFamily="34" charset="-122"/>
                <a:ea typeface="微软雅黑" panose="020B0503020204020204" pitchFamily="34" charset="-122"/>
              </a:rPr>
              <a:t>进行虚拟地址和实际地址自动变换而实现的，对每个编程者是透明的，编址空间很大。</a:t>
            </a:r>
            <a:endParaRPr lang="en-US" altLang="zh-CN" sz="2200" dirty="0">
              <a:latin typeface="微软雅黑" panose="020B0503020204020204" pitchFamily="34" charset="-122"/>
              <a:ea typeface="微软雅黑" panose="020B0503020204020204" pitchFamily="34" charset="-122"/>
            </a:endParaRPr>
          </a:p>
          <a:p>
            <a:pPr algn="just">
              <a:lnSpc>
                <a:spcPct val="150000"/>
              </a:lnSpc>
              <a:spcBef>
                <a:spcPts val="2270"/>
              </a:spcBef>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80386和80486的存储器管理部件</a:t>
            </a:r>
            <a:r>
              <a:rPr lang="en-US" altLang="zh-CN" sz="2200" dirty="0">
                <a:latin typeface="微软雅黑" panose="020B0503020204020204" pitchFamily="34" charset="-122"/>
                <a:ea typeface="微软雅黑" panose="020B0503020204020204" pitchFamily="34" charset="-122"/>
              </a:rPr>
              <a:t>MMU</a:t>
            </a:r>
            <a:r>
              <a:rPr lang="zh-CN" altLang="en-US" sz="2200" dirty="0">
                <a:latin typeface="微软雅黑" panose="020B0503020204020204" pitchFamily="34" charset="-122"/>
                <a:ea typeface="微软雅黑" panose="020B0503020204020204" pitchFamily="34" charset="-122"/>
              </a:rPr>
              <a:t>的组成和功能大致相同，都是</a:t>
            </a:r>
            <a:r>
              <a:rPr lang="zh-CN" altLang="en-US" sz="2200" dirty="0">
                <a:solidFill>
                  <a:srgbClr val="FF0000"/>
                </a:solidFill>
                <a:latin typeface="微软雅黑" panose="020B0503020204020204" pitchFamily="34" charset="-122"/>
                <a:ea typeface="微软雅黑" panose="020B0503020204020204" pitchFamily="34" charset="-122"/>
              </a:rPr>
              <a:t>采用分段分页管理</a:t>
            </a:r>
            <a:r>
              <a:rPr lang="zh-CN" altLang="en-US" sz="2200" dirty="0">
                <a:latin typeface="微软雅黑" panose="020B0503020204020204" pitchFamily="34" charset="-122"/>
                <a:ea typeface="微软雅黑" panose="020B0503020204020204" pitchFamily="34" charset="-122"/>
              </a:rPr>
              <a:t>方式。</a:t>
            </a:r>
            <a:endParaRPr lang="en-US" altLang="zh-CN" sz="2200" dirty="0">
              <a:latin typeface="微软雅黑" panose="020B0503020204020204" pitchFamily="34" charset="-122"/>
              <a:ea typeface="微软雅黑" panose="020B0503020204020204" pitchFamily="34" charset="-122"/>
            </a:endParaRPr>
          </a:p>
          <a:p>
            <a:pPr>
              <a:lnSpc>
                <a:spcPct val="150000"/>
              </a:lnSpc>
              <a:spcBef>
                <a:spcPts val="1700"/>
              </a:spcBef>
              <a:buClr>
                <a:schemeClr val="tx1"/>
              </a:buClr>
              <a:buSzPct val="7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特点</a:t>
            </a:r>
            <a:endParaRPr lang="en-US" altLang="zh-CN" sz="2200" dirty="0">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多个进程可以共享主存空间</a:t>
            </a:r>
            <a:endParaRPr lang="zh-CN" altLang="en-US" sz="2000" dirty="0">
              <a:solidFill>
                <a:srgbClr val="333399"/>
              </a:solidFill>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程序员不必做存储管理工作</a:t>
            </a:r>
            <a:endParaRPr lang="zh-CN" altLang="en-US" sz="2000" dirty="0">
              <a:solidFill>
                <a:srgbClr val="333399"/>
              </a:solidFill>
              <a:latin typeface="微软雅黑" panose="020B0503020204020204" pitchFamily="34" charset="-122"/>
              <a:ea typeface="微软雅黑" panose="020B0503020204020204" pitchFamily="34" charset="-122"/>
            </a:endParaRPr>
          </a:p>
          <a:p>
            <a:pPr lvl="1">
              <a:spcBef>
                <a:spcPts val="1700"/>
              </a:spcBef>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采用动态再定位，简化程序装入</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69635" name="Rectangle 2"/>
          <p:cNvSpPr>
            <a:spLocks noGrp="1" noChangeArrowheads="1"/>
          </p:cNvSpPr>
          <p:nvPr>
            <p:ph type="title"/>
          </p:nvPr>
        </p:nvSpPr>
        <p:spPr>
          <a:xfrm>
            <a:off x="668943" y="257425"/>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 </a:t>
            </a:r>
            <a:r>
              <a:rPr lang="zh-CN" altLang="en-US" sz="3400" b="1" dirty="0">
                <a:latin typeface="微软雅黑" panose="020B0503020204020204" pitchFamily="34" charset="-122"/>
                <a:ea typeface="微软雅黑" panose="020B0503020204020204" pitchFamily="34" charset="-122"/>
              </a:rPr>
              <a:t>虚拟存储器</a:t>
            </a:r>
            <a:endParaRPr lang="zh-CN" altLang="en-US" sz="3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76268" y="3744143"/>
            <a:ext cx="4790327" cy="2299357"/>
          </a:xfrm>
          <a:prstGeom prst="rect">
            <a:avLst/>
          </a:prstGeom>
        </p:spPr>
      </p:pic>
    </p:spTree>
  </p:cSld>
  <p:clrMapOvr>
    <a:masterClrMapping/>
  </p:clrMapOvr>
  <p:transition spd="med">
    <p:push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Arial" panose="020B0604020202020204" pitchFamily="34" charset="0"/>
              </a:rPr>
              <a:t>4.2  </a:t>
            </a:r>
            <a:r>
              <a:rPr lang="zh-CN" altLang="en-US" sz="3400" dirty="0">
                <a:solidFill>
                  <a:schemeClr val="dk1">
                    <a:lumMod val="75000"/>
                  </a:schemeClr>
                </a:solidFill>
                <a:latin typeface="Arial" panose="020B0604020202020204" pitchFamily="34" charset="0"/>
              </a:rPr>
              <a:t>虚拟存储器</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53740" y="1166560"/>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文本框 42"/>
          <p:cNvSpPr txBox="1"/>
          <p:nvPr/>
        </p:nvSpPr>
        <p:spPr>
          <a:xfrm>
            <a:off x="960722" y="1166561"/>
            <a:ext cx="5765800" cy="1393779"/>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4.2.1 </a:t>
            </a:r>
            <a:r>
              <a:rPr lang="zh-CN" altLang="en-US" b="1" dirty="0">
                <a:solidFill>
                  <a:srgbClr val="FF0000"/>
                </a:solidFill>
                <a:latin typeface="微软雅黑" panose="020B0503020204020204" pitchFamily="34" charset="-122"/>
                <a:ea typeface="微软雅黑" panose="020B0503020204020204" pitchFamily="34" charset="-122"/>
                <a:sym typeface="+mn-ea"/>
              </a:rPr>
              <a:t>虚拟存储管理方式</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段式管理</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6"/>
            </p:custDataLst>
          </p:nvPr>
        </p:nvSpPr>
        <p:spPr>
          <a:xfrm flipH="1">
            <a:off x="467206" y="2616102"/>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文本框 7"/>
          <p:cNvSpPr txBox="1"/>
          <p:nvPr/>
        </p:nvSpPr>
        <p:spPr>
          <a:xfrm>
            <a:off x="974188" y="2616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4.2.2 </a:t>
            </a:r>
            <a:r>
              <a:rPr lang="zh-CN" altLang="en-US"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地址的映像和变换</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页面替换算法</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虚拟存储器工作全过程</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9" name="矩形 8"/>
          <p:cNvSpPr/>
          <p:nvPr>
            <p:custDataLst>
              <p:tags r:id="rId7"/>
            </p:custDataLst>
          </p:nvPr>
        </p:nvSpPr>
        <p:spPr>
          <a:xfrm flipH="1">
            <a:off x="467206" y="4078555"/>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p:cNvSpPr txBox="1"/>
          <p:nvPr/>
        </p:nvSpPr>
        <p:spPr>
          <a:xfrm>
            <a:off x="974188" y="4078556"/>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4.2.3 </a:t>
            </a:r>
            <a:r>
              <a:rPr lang="zh-CN" altLang="en-US" b="1" dirty="0">
                <a:solidFill>
                  <a:srgbClr val="FFFFFF"/>
                </a:solidFill>
                <a:latin typeface="微软雅黑" panose="020B0503020204020204" pitchFamily="34" charset="-122"/>
                <a:ea typeface="微软雅黑" panose="020B0503020204020204" pitchFamily="34" charset="-122"/>
                <a:sym typeface="+mn-ea"/>
              </a:rPr>
              <a:t>页式虚拟存储器实现中的问题</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页面失效的处理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提高虚拟存储器等效访问速度的措施</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映像主存命中率和</a:t>
            </a:r>
            <a:r>
              <a:rPr lang="en-US" altLang="zh-CN" b="1" dirty="0">
                <a:solidFill>
                  <a:srgbClr val="FFFFFF"/>
                </a:solidFill>
                <a:latin typeface="微软雅黑" panose="020B0503020204020204" pitchFamily="34" charset="-122"/>
                <a:ea typeface="微软雅黑" panose="020B0503020204020204" pitchFamily="34" charset="-122"/>
                <a:sym typeface="+mn-ea"/>
              </a:rPr>
              <a:t>CPU</a:t>
            </a:r>
            <a:r>
              <a:rPr lang="zh-CN" altLang="en-US" b="1" dirty="0">
                <a:solidFill>
                  <a:srgbClr val="FFFFFF"/>
                </a:solidFill>
                <a:latin typeface="微软雅黑" panose="020B0503020204020204" pitchFamily="34" charset="-122"/>
                <a:ea typeface="微软雅黑" panose="020B0503020204020204" pitchFamily="34" charset="-122"/>
                <a:sym typeface="+mn-ea"/>
              </a:rPr>
              <a:t>效率的某些因素</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8"/>
    </p:custDataLst>
  </p:cSld>
  <p:clrMapOvr>
    <a:masterClrMapping/>
  </p:clrMapOvr>
  <p:transition spd="med">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57739" y="1800272"/>
            <a:ext cx="2160058" cy="4104111"/>
          </a:xfrm>
          <a:prstGeom prst="rect">
            <a:avLst/>
          </a:prstGeom>
          <a:solidFill>
            <a:srgbClr val="4472C4"/>
          </a:solidFill>
          <a:ln w="9525">
            <a:solidFill>
              <a:schemeClr val="tx1"/>
            </a:solidFill>
            <a:miter lim="800000"/>
          </a:ln>
          <a:effec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2707" name="Text Box 3"/>
          <p:cNvSpPr txBox="1">
            <a:spLocks noChangeArrowheads="1"/>
          </p:cNvSpPr>
          <p:nvPr/>
        </p:nvSpPr>
        <p:spPr bwMode="auto">
          <a:xfrm>
            <a:off x="5760131" y="115362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fontAlgn="ctr">
              <a:spcBef>
                <a:spcPct val="50000"/>
              </a:spcBef>
              <a:buClrTx/>
              <a:buNone/>
            </a:pPr>
            <a:r>
              <a:rPr kumimoji="1" lang="zh-CN" altLang="en-US" sz="2000" b="0" dirty="0">
                <a:latin typeface="微软雅黑" panose="020B0503020204020204" pitchFamily="34" charset="-122"/>
                <a:ea typeface="微软雅黑" panose="020B0503020204020204" pitchFamily="34" charset="-122"/>
              </a:rPr>
              <a:t>虚拟地址空间</a:t>
            </a:r>
            <a:endParaRPr kumimoji="1" lang="zh-CN" altLang="en-US" sz="2000" b="0" dirty="0">
              <a:latin typeface="微软雅黑" panose="020B0503020204020204" pitchFamily="34" charset="-122"/>
              <a:ea typeface="微软雅黑" panose="020B0503020204020204" pitchFamily="34" charset="-122"/>
            </a:endParaRPr>
          </a:p>
        </p:txBody>
      </p:sp>
      <p:sp>
        <p:nvSpPr>
          <p:cNvPr id="72708" name="Rectangle 4"/>
          <p:cNvSpPr>
            <a:spLocks noChangeArrowheads="1"/>
          </p:cNvSpPr>
          <p:nvPr/>
        </p:nvSpPr>
        <p:spPr bwMode="auto">
          <a:xfrm>
            <a:off x="2029644" y="3096307"/>
            <a:ext cx="1152031" cy="1368037"/>
          </a:xfrm>
          <a:prstGeom prst="rect">
            <a:avLst/>
          </a:prstGeom>
          <a:solidFill>
            <a:srgbClr val="333399"/>
          </a:solidFill>
          <a:ln w="9525">
            <a:solidFill>
              <a:schemeClr val="tx1"/>
            </a:solidFill>
            <a:miter lim="800000"/>
          </a:ln>
          <a:effec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72709" name="Text Box 5"/>
          <p:cNvSpPr txBox="1">
            <a:spLocks noChangeArrowheads="1"/>
          </p:cNvSpPr>
          <p:nvPr/>
        </p:nvSpPr>
        <p:spPr bwMode="auto">
          <a:xfrm>
            <a:off x="2029644" y="2592294"/>
            <a:ext cx="2016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rPr>
              <a:t>实际地址空间</a:t>
            </a:r>
            <a:endParaRPr kumimoji="1" lang="zh-CN" altLang="en-US" sz="2000" b="0" dirty="0">
              <a:latin typeface="微软雅黑" panose="020B0503020204020204" pitchFamily="34" charset="-122"/>
              <a:ea typeface="微软雅黑" panose="020B0503020204020204" pitchFamily="34" charset="-122"/>
            </a:endParaRPr>
          </a:p>
        </p:txBody>
      </p:sp>
      <p:sp>
        <p:nvSpPr>
          <p:cNvPr id="72710" name="Line 6"/>
          <p:cNvSpPr>
            <a:spLocks noChangeShapeType="1"/>
          </p:cNvSpPr>
          <p:nvPr/>
        </p:nvSpPr>
        <p:spPr bwMode="auto">
          <a:xfrm flipH="1">
            <a:off x="3613687" y="3816327"/>
            <a:ext cx="1296035" cy="0"/>
          </a:xfrm>
          <a:prstGeom prst="line">
            <a:avLst/>
          </a:prstGeom>
          <a:noFill/>
          <a:ln w="76200" cmpd="tri">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11" name="Text Box 7"/>
          <p:cNvSpPr txBox="1">
            <a:spLocks noChangeArrowheads="1"/>
          </p:cNvSpPr>
          <p:nvPr/>
        </p:nvSpPr>
        <p:spPr bwMode="auto">
          <a:xfrm>
            <a:off x="3871694" y="403233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50000"/>
              </a:spcBef>
              <a:buClrTx/>
              <a:buNone/>
            </a:pPr>
            <a:r>
              <a:rPr kumimoji="1" lang="zh-CN" altLang="en-US" sz="2000" b="0" dirty="0">
                <a:latin typeface="微软雅黑" panose="020B0503020204020204" pitchFamily="34" charset="-122"/>
                <a:ea typeface="微软雅黑" panose="020B0503020204020204" pitchFamily="34" charset="-122"/>
              </a:rPr>
              <a:t>映射</a:t>
            </a:r>
            <a:endParaRPr kumimoji="1" lang="zh-CN" altLang="en-US" sz="2000" b="0" dirty="0">
              <a:latin typeface="微软雅黑" panose="020B0503020204020204" pitchFamily="34" charset="-122"/>
              <a:ea typeface="微软雅黑" panose="020B0503020204020204" pitchFamily="34" charset="-122"/>
            </a:endParaRPr>
          </a:p>
        </p:txBody>
      </p:sp>
      <p:sp>
        <p:nvSpPr>
          <p:cNvPr id="72712" name="Text Box 8"/>
          <p:cNvSpPr txBox="1">
            <a:spLocks noChangeArrowheads="1"/>
          </p:cNvSpPr>
          <p:nvPr/>
        </p:nvSpPr>
        <p:spPr bwMode="auto">
          <a:xfrm>
            <a:off x="3871693" y="312143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fontAlgn="ctr">
              <a:spcBef>
                <a:spcPct val="50000"/>
              </a:spcBef>
              <a:buClrTx/>
              <a:buNone/>
            </a:pPr>
            <a:r>
              <a:rPr kumimoji="1" lang="zh-CN" altLang="en-US" sz="2000" b="0" dirty="0">
                <a:latin typeface="微软雅黑" panose="020B0503020204020204" pitchFamily="34" charset="-122"/>
                <a:ea typeface="微软雅黑" panose="020B0503020204020204" pitchFamily="34" charset="-122"/>
              </a:rPr>
              <a:t>压缩</a:t>
            </a:r>
            <a:endParaRPr kumimoji="1" lang="zh-CN" altLang="en-US" sz="2000" b="0" dirty="0">
              <a:latin typeface="微软雅黑" panose="020B0503020204020204" pitchFamily="34" charset="-122"/>
              <a:ea typeface="微软雅黑" panose="020B0503020204020204" pitchFamily="34" charset="-122"/>
            </a:endParaRPr>
          </a:p>
        </p:txBody>
      </p:sp>
      <p:sp>
        <p:nvSpPr>
          <p:cNvPr id="72713" name="Text Box 9"/>
          <p:cNvSpPr txBox="1">
            <a:spLocks noChangeArrowheads="1"/>
          </p:cNvSpPr>
          <p:nvPr/>
        </p:nvSpPr>
        <p:spPr bwMode="auto">
          <a:xfrm>
            <a:off x="8272945" y="2028279"/>
            <a:ext cx="1217900" cy="132343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fontAlgn="ctr">
              <a:spcBef>
                <a:spcPct val="50000"/>
              </a:spcBef>
              <a:buClrTx/>
              <a:buNone/>
            </a:pPr>
            <a:r>
              <a:rPr kumimoji="1" lang="zh-CN" altLang="en-US" sz="2000" b="0" dirty="0">
                <a:latin typeface="微软雅黑" panose="020B0503020204020204" pitchFamily="34" charset="-122"/>
                <a:ea typeface="微软雅黑" panose="020B0503020204020204" pitchFamily="34" charset="-122"/>
              </a:rPr>
              <a:t>地址变换</a:t>
            </a:r>
            <a:endParaRPr kumimoji="1" lang="zh-CN" altLang="en-US" sz="2000" b="0" dirty="0">
              <a:latin typeface="微软雅黑" panose="020B0503020204020204" pitchFamily="34" charset="-122"/>
              <a:ea typeface="微软雅黑" panose="020B0503020204020204" pitchFamily="34" charset="-122"/>
            </a:endParaRPr>
          </a:p>
          <a:p>
            <a:pPr fontAlgn="ctr">
              <a:spcBef>
                <a:spcPct val="50000"/>
              </a:spcBef>
              <a:buClrTx/>
              <a:buNone/>
            </a:pPr>
            <a:r>
              <a:rPr kumimoji="1" lang="zh-CN" altLang="en-US" sz="2000" b="0" dirty="0">
                <a:latin typeface="微软雅黑" panose="020B0503020204020204" pitchFamily="34" charset="-122"/>
                <a:ea typeface="微软雅黑" panose="020B0503020204020204" pitchFamily="34" charset="-122"/>
              </a:rPr>
              <a:t>地址映像</a:t>
            </a:r>
            <a:endParaRPr kumimoji="1" lang="zh-CN" altLang="en-US" sz="2000" b="0" dirty="0">
              <a:latin typeface="微软雅黑" panose="020B0503020204020204" pitchFamily="34" charset="-122"/>
              <a:ea typeface="微软雅黑" panose="020B0503020204020204" pitchFamily="34" charset="-122"/>
            </a:endParaRPr>
          </a:p>
          <a:p>
            <a:pPr fontAlgn="ctr">
              <a:spcBef>
                <a:spcPct val="50000"/>
              </a:spcBef>
              <a:buClrTx/>
              <a:buNone/>
            </a:pPr>
            <a:r>
              <a:rPr kumimoji="1" lang="zh-CN" altLang="en-US" sz="2000" b="0" dirty="0">
                <a:latin typeface="微软雅黑" panose="020B0503020204020204" pitchFamily="34" charset="-122"/>
                <a:ea typeface="微软雅黑" panose="020B0503020204020204" pitchFamily="34" charset="-122"/>
              </a:rPr>
              <a:t>替换算法</a:t>
            </a:r>
            <a:endParaRPr kumimoji="1" lang="zh-CN" altLang="en-US" sz="2000" b="0" dirty="0">
              <a:latin typeface="微软雅黑" panose="020B0503020204020204" pitchFamily="34" charset="-122"/>
              <a:ea typeface="微软雅黑" panose="020B0503020204020204" pitchFamily="34" charset="-122"/>
            </a:endParaRPr>
          </a:p>
        </p:txBody>
      </p:sp>
      <p:sp>
        <p:nvSpPr>
          <p:cNvPr id="72714" name="Rectangle 2"/>
          <p:cNvSpPr txBox="1">
            <a:spLocks noChangeArrowheads="1"/>
          </p:cNvSpPr>
          <p:nvPr/>
        </p:nvSpPr>
        <p:spPr bwMode="auto">
          <a:xfrm>
            <a:off x="792625" y="260124"/>
            <a:ext cx="7416200" cy="57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0"/>
              </a:spcBef>
              <a:buClrTx/>
              <a:buFontTx/>
              <a:buNone/>
            </a:pPr>
            <a:r>
              <a:rPr lang="en-US" altLang="zh-CN" sz="3400"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dirty="0">
                <a:latin typeface="微软雅黑" panose="020B0503020204020204" pitchFamily="34" charset="-122"/>
                <a:ea typeface="微软雅黑" panose="020B0503020204020204" pitchFamily="34" charset="-122"/>
                <a:cs typeface="Times New Roman" panose="02020603050405020304" pitchFamily="18" charset="0"/>
              </a:rPr>
              <a:t>虚拟存储器管理方式</a:t>
            </a:r>
            <a:endParaRPr lang="zh-CN" altLang="en-US" sz="34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p:cNvCxnSpPr/>
          <p:nvPr>
            <p:custDataLst>
              <p:tags r:id="rId1"/>
            </p:custDataLst>
          </p:nvPr>
        </p:nvCxnSpPr>
        <p:spPr>
          <a:xfrm>
            <a:off x="432010" y="864059"/>
            <a:ext cx="10656242" cy="12000"/>
          </a:xfrm>
          <a:prstGeom prst="line">
            <a:avLst/>
          </a:prstGeom>
          <a:ln w="31750">
            <a:solidFill>
              <a:srgbClr val="1F3743"/>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push dir="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a:xfrm>
            <a:off x="1007716" y="1439887"/>
            <a:ext cx="9936421" cy="4111612"/>
          </a:xfrm>
        </p:spPr>
        <p:txBody>
          <a:bodyPr/>
          <a:lstStyle/>
          <a:p>
            <a:pPr eaLnBrk="1" hangingPunct="1">
              <a:lnSpc>
                <a:spcPct val="150000"/>
              </a:lnSpc>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通过</a:t>
            </a:r>
            <a:r>
              <a:rPr lang="zh-CN" altLang="en-US" sz="2400" dirty="0">
                <a:solidFill>
                  <a:srgbClr val="FF0000"/>
                </a:solidFill>
                <a:latin typeface="微软雅黑" panose="020B0503020204020204" pitchFamily="34" charset="-122"/>
                <a:ea typeface="微软雅黑" panose="020B0503020204020204" pitchFamily="34" charset="-122"/>
              </a:rPr>
              <a:t>增设地址映像表</a:t>
            </a:r>
            <a:r>
              <a:rPr lang="zh-CN" altLang="en-US" sz="2400" dirty="0">
                <a:latin typeface="微软雅黑" panose="020B0503020204020204" pitchFamily="34" charset="-122"/>
                <a:ea typeface="微软雅黑" panose="020B0503020204020204" pitchFamily="34" charset="-122"/>
              </a:rPr>
              <a:t>机构来实现程序在主存中的定位；</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这种定位技术是将程序分割成若干较小的段或页，用相应的映像表机构来指明程序的某段或某页是否已装入内存。</a:t>
            </a:r>
            <a:endParaRPr lang="zh-CN" altLang="en-US" dirty="0">
              <a:latin typeface="+mj-ea"/>
              <a:ea typeface="+mj-ea"/>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段式管理 </a:t>
            </a:r>
            <a:endParaRPr lang="zh-CN" altLang="en-US" sz="2000" dirty="0">
              <a:solidFill>
                <a:srgbClr val="333399"/>
              </a:solidFill>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页式管理</a:t>
            </a:r>
            <a:endParaRPr lang="zh-CN" altLang="en-US" sz="2000" dirty="0">
              <a:solidFill>
                <a:srgbClr val="333399"/>
              </a:solidFill>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000" dirty="0">
                <a:solidFill>
                  <a:srgbClr val="333399"/>
                </a:solidFill>
                <a:latin typeface="微软雅黑" panose="020B0503020204020204" pitchFamily="34" charset="-122"/>
                <a:ea typeface="微软雅黑" panose="020B0503020204020204" pitchFamily="34" charset="-122"/>
              </a:rPr>
              <a:t>段页式管理</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74755" name="Rectangle 2"/>
          <p:cNvSpPr txBox="1">
            <a:spLocks noChangeArrowheads="1"/>
          </p:cNvSpPr>
          <p:nvPr/>
        </p:nvSpPr>
        <p:spPr bwMode="auto">
          <a:xfrm>
            <a:off x="820965" y="270756"/>
            <a:ext cx="7416200" cy="57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0"/>
              </a:spcBef>
              <a:buClrTx/>
              <a:buFontTx/>
              <a:buNone/>
            </a:pPr>
            <a:r>
              <a:rPr lang="en-US" altLang="zh-CN" sz="3400"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dirty="0">
                <a:latin typeface="微软雅黑" panose="020B0503020204020204" pitchFamily="34" charset="-122"/>
                <a:ea typeface="微软雅黑" panose="020B0503020204020204" pitchFamily="34" charset="-122"/>
                <a:cs typeface="Times New Roman" panose="02020603050405020304" pitchFamily="18" charset="0"/>
              </a:rPr>
              <a:t>虚拟存储器管理方式</a:t>
            </a:r>
            <a:endParaRPr lang="zh-CN" altLang="en-US" sz="3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push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6"/>
          <p:cNvSpPr txBox="1"/>
          <p:nvPr>
            <p:custDataLst>
              <p:tags r:id="rId1"/>
            </p:custDataLst>
          </p:nvPr>
        </p:nvSpPr>
        <p:spPr>
          <a:xfrm>
            <a:off x="1391755" y="1305171"/>
            <a:ext cx="4267911" cy="223463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rPr>
              <a:t>一个复杂的大程序总可以分解成多个在逻辑上相对独立的模块。这些模块可以是主程序、子程序或过程，也可以是数据块，模块大小各不相同。</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2"/>
            </p:custDataLst>
          </p:nvPr>
        </p:nvSpPr>
        <p:spPr>
          <a:xfrm>
            <a:off x="551366" y="1305171"/>
            <a:ext cx="651539" cy="492916"/>
          </a:xfrm>
          <a:prstGeom prst="rect">
            <a:avLst/>
          </a:prstGeom>
          <a:noFill/>
        </p:spPr>
        <p:txBody>
          <a:bodyPr wrap="square" rtlCol="0">
            <a:normAutofit/>
          </a:bodyPr>
          <a:lstStyle/>
          <a:p>
            <a:r>
              <a:rPr lang="en-US" altLang="zh-CN" sz="2270" b="1" dirty="0">
                <a:solidFill>
                  <a:schemeClr val="dk1">
                    <a:lumMod val="50000"/>
                  </a:schemeClr>
                </a:solidFill>
                <a:cs typeface="Arial" panose="020B0604020202020204" pitchFamily="34" charset="0"/>
              </a:rPr>
              <a:t>01</a:t>
            </a:r>
            <a:endParaRPr lang="en-US" altLang="zh-CN" sz="2270" b="1" dirty="0">
              <a:solidFill>
                <a:schemeClr val="dk1">
                  <a:lumMod val="50000"/>
                </a:schemeClr>
              </a:solidFill>
              <a:cs typeface="Arial" panose="020B0604020202020204" pitchFamily="34" charset="0"/>
            </a:endParaRPr>
          </a:p>
        </p:txBody>
      </p:sp>
      <p:sp>
        <p:nvSpPr>
          <p:cNvPr id="16" name="Freeform 54"/>
          <p:cNvSpPr/>
          <p:nvPr>
            <p:custDataLst>
              <p:tags r:id="rId3"/>
            </p:custDataLst>
          </p:nvPr>
        </p:nvSpPr>
        <p:spPr bwMode="auto">
          <a:xfrm>
            <a:off x="750982" y="1747123"/>
            <a:ext cx="160117" cy="192926"/>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17" name="Freeform 55"/>
          <p:cNvSpPr/>
          <p:nvPr>
            <p:custDataLst>
              <p:tags r:id="rId4"/>
            </p:custDataLst>
          </p:nvPr>
        </p:nvSpPr>
        <p:spPr bwMode="auto">
          <a:xfrm>
            <a:off x="665778" y="1753175"/>
            <a:ext cx="137479" cy="208943"/>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18" name="Freeform 56"/>
          <p:cNvSpPr/>
          <p:nvPr>
            <p:custDataLst>
              <p:tags r:id="rId5"/>
            </p:custDataLst>
          </p:nvPr>
        </p:nvSpPr>
        <p:spPr bwMode="auto">
          <a:xfrm>
            <a:off x="869939" y="1734309"/>
            <a:ext cx="149828" cy="183671"/>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19" name="Freeform 57"/>
          <p:cNvSpPr/>
          <p:nvPr>
            <p:custDataLst>
              <p:tags r:id="rId6"/>
            </p:custDataLst>
          </p:nvPr>
        </p:nvSpPr>
        <p:spPr bwMode="auto">
          <a:xfrm>
            <a:off x="973665" y="1726834"/>
            <a:ext cx="156824" cy="156262"/>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0" name="Freeform 58"/>
          <p:cNvSpPr/>
          <p:nvPr>
            <p:custDataLst>
              <p:tags r:id="rId7"/>
            </p:custDataLst>
          </p:nvPr>
        </p:nvSpPr>
        <p:spPr bwMode="auto">
          <a:xfrm>
            <a:off x="1055990" y="1731106"/>
            <a:ext cx="117721" cy="7795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1" name="Freeform 59"/>
          <p:cNvSpPr/>
          <p:nvPr>
            <p:custDataLst>
              <p:tags r:id="rId8"/>
            </p:custDataLst>
          </p:nvPr>
        </p:nvSpPr>
        <p:spPr bwMode="auto">
          <a:xfrm>
            <a:off x="639435" y="1793042"/>
            <a:ext cx="39103" cy="36662"/>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2" name="Freeform 60"/>
          <p:cNvSpPr/>
          <p:nvPr>
            <p:custDataLst>
              <p:tags r:id="rId9"/>
            </p:custDataLst>
          </p:nvPr>
        </p:nvSpPr>
        <p:spPr bwMode="auto">
          <a:xfrm>
            <a:off x="830423" y="1944321"/>
            <a:ext cx="20581" cy="18865"/>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3" name="Freeform 61"/>
          <p:cNvSpPr/>
          <p:nvPr>
            <p:custDataLst>
              <p:tags r:id="rId10"/>
            </p:custDataLst>
          </p:nvPr>
        </p:nvSpPr>
        <p:spPr bwMode="auto">
          <a:xfrm>
            <a:off x="1117731" y="1808347"/>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4" name="Freeform 62"/>
          <p:cNvSpPr/>
          <p:nvPr>
            <p:custDataLst>
              <p:tags r:id="rId11"/>
            </p:custDataLst>
          </p:nvPr>
        </p:nvSpPr>
        <p:spPr bwMode="auto">
          <a:xfrm>
            <a:off x="1039523" y="1894132"/>
            <a:ext cx="41162" cy="3239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5" name="Freeform 63"/>
          <p:cNvSpPr/>
          <p:nvPr>
            <p:custDataLst>
              <p:tags r:id="rId12"/>
            </p:custDataLst>
          </p:nvPr>
        </p:nvSpPr>
        <p:spPr bwMode="auto">
          <a:xfrm>
            <a:off x="919743" y="1710461"/>
            <a:ext cx="34164" cy="29900"/>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6" name="Freeform 64"/>
          <p:cNvSpPr/>
          <p:nvPr>
            <p:custDataLst>
              <p:tags r:id="rId13"/>
            </p:custDataLst>
          </p:nvPr>
        </p:nvSpPr>
        <p:spPr bwMode="auto">
          <a:xfrm>
            <a:off x="1087272" y="1709750"/>
            <a:ext cx="21815" cy="16017"/>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7" name="Freeform 65"/>
          <p:cNvSpPr/>
          <p:nvPr>
            <p:custDataLst>
              <p:tags r:id="rId14"/>
            </p:custDataLst>
          </p:nvPr>
        </p:nvSpPr>
        <p:spPr bwMode="auto">
          <a:xfrm>
            <a:off x="632438" y="1801585"/>
            <a:ext cx="437545" cy="61223"/>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10" name="Freeform 61"/>
          <p:cNvSpPr/>
          <p:nvPr>
            <p:custDataLst>
              <p:tags r:id="rId15"/>
            </p:custDataLst>
          </p:nvPr>
        </p:nvSpPr>
        <p:spPr bwMode="auto">
          <a:xfrm>
            <a:off x="1172606" y="1561715"/>
            <a:ext cx="30297"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2" tIns="43201" rIns="86402" bIns="43201" numCol="1" anchor="t" anchorCtr="0" compatLnSpc="1"/>
          <a:lstStyle/>
          <a:p>
            <a:endParaRPr lang="zh-CN" altLang="en-US" sz="1700"/>
          </a:p>
        </p:txBody>
      </p:sp>
      <p:sp>
        <p:nvSpPr>
          <p:cNvPr id="11" name="Freeform 61"/>
          <p:cNvSpPr/>
          <p:nvPr>
            <p:custDataLst>
              <p:tags r:id="rId16"/>
            </p:custDataLst>
          </p:nvPr>
        </p:nvSpPr>
        <p:spPr bwMode="auto">
          <a:xfrm>
            <a:off x="550409" y="1613773"/>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2" tIns="43201" rIns="86402" bIns="43201" numCol="1" anchor="t" anchorCtr="0" compatLnSpc="1"/>
          <a:lstStyle/>
          <a:p>
            <a:endParaRPr lang="zh-CN" altLang="en-US" sz="1700"/>
          </a:p>
        </p:txBody>
      </p:sp>
      <p:sp>
        <p:nvSpPr>
          <p:cNvPr id="12" name="Freeform 61"/>
          <p:cNvSpPr/>
          <p:nvPr>
            <p:custDataLst>
              <p:tags r:id="rId17"/>
            </p:custDataLst>
          </p:nvPr>
        </p:nvSpPr>
        <p:spPr bwMode="auto">
          <a:xfrm>
            <a:off x="1134920" y="1470270"/>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13" name="Freeform 61"/>
          <p:cNvSpPr/>
          <p:nvPr>
            <p:custDataLst>
              <p:tags r:id="rId18"/>
            </p:custDataLst>
          </p:nvPr>
        </p:nvSpPr>
        <p:spPr bwMode="auto">
          <a:xfrm>
            <a:off x="1133465" y="1638498"/>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14" name="Freeform 61"/>
          <p:cNvSpPr/>
          <p:nvPr>
            <p:custDataLst>
              <p:tags r:id="rId19"/>
            </p:custDataLst>
          </p:nvPr>
        </p:nvSpPr>
        <p:spPr bwMode="auto">
          <a:xfrm>
            <a:off x="610538" y="1692349"/>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15" name="Freeform 61"/>
          <p:cNvSpPr/>
          <p:nvPr>
            <p:custDataLst>
              <p:tags r:id="rId20"/>
            </p:custDataLst>
          </p:nvPr>
        </p:nvSpPr>
        <p:spPr bwMode="auto">
          <a:xfrm>
            <a:off x="550862" y="1524246"/>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4" name="文本框 16"/>
          <p:cNvSpPr txBox="1"/>
          <p:nvPr>
            <p:custDataLst>
              <p:tags r:id="rId21"/>
            </p:custDataLst>
          </p:nvPr>
        </p:nvSpPr>
        <p:spPr>
          <a:xfrm>
            <a:off x="6711839" y="1305171"/>
            <a:ext cx="4267911" cy="223463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每个模块都是一个单独的段，都以该段的起点为0相对编址。</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22"/>
            </p:custDataLst>
          </p:nvPr>
        </p:nvSpPr>
        <p:spPr>
          <a:xfrm>
            <a:off x="5871448" y="1305171"/>
            <a:ext cx="651539" cy="492916"/>
          </a:xfrm>
          <a:prstGeom prst="rect">
            <a:avLst/>
          </a:prstGeom>
          <a:noFill/>
        </p:spPr>
        <p:txBody>
          <a:bodyPr wrap="square" rtlCol="0">
            <a:normAutofit/>
          </a:bodyPr>
          <a:lstStyle/>
          <a:p>
            <a:r>
              <a:rPr lang="en-US" altLang="zh-CN" sz="2270" b="1" dirty="0">
                <a:solidFill>
                  <a:schemeClr val="dk1">
                    <a:lumMod val="50000"/>
                  </a:schemeClr>
                </a:solidFill>
                <a:cs typeface="Arial" panose="020B0604020202020204" pitchFamily="34" charset="0"/>
              </a:rPr>
              <a:t>02</a:t>
            </a:r>
            <a:endParaRPr lang="en-US" altLang="zh-CN" sz="2270" b="1" dirty="0">
              <a:solidFill>
                <a:schemeClr val="dk1">
                  <a:lumMod val="50000"/>
                </a:schemeClr>
              </a:solidFill>
              <a:cs typeface="Arial" panose="020B0604020202020204" pitchFamily="34" charset="0"/>
            </a:endParaRPr>
          </a:p>
        </p:txBody>
      </p:sp>
      <p:sp>
        <p:nvSpPr>
          <p:cNvPr id="6" name="Freeform 54"/>
          <p:cNvSpPr/>
          <p:nvPr>
            <p:custDataLst>
              <p:tags r:id="rId23"/>
            </p:custDataLst>
          </p:nvPr>
        </p:nvSpPr>
        <p:spPr bwMode="auto">
          <a:xfrm>
            <a:off x="6071066" y="1747123"/>
            <a:ext cx="160117" cy="192926"/>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8" name="Freeform 55"/>
          <p:cNvSpPr/>
          <p:nvPr>
            <p:custDataLst>
              <p:tags r:id="rId24"/>
            </p:custDataLst>
          </p:nvPr>
        </p:nvSpPr>
        <p:spPr bwMode="auto">
          <a:xfrm>
            <a:off x="5985862" y="1753175"/>
            <a:ext cx="137479" cy="208943"/>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8" name="Freeform 56"/>
          <p:cNvSpPr/>
          <p:nvPr>
            <p:custDataLst>
              <p:tags r:id="rId25"/>
            </p:custDataLst>
          </p:nvPr>
        </p:nvSpPr>
        <p:spPr bwMode="auto">
          <a:xfrm>
            <a:off x="6190022" y="1734309"/>
            <a:ext cx="149828" cy="183671"/>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29" name="Freeform 57"/>
          <p:cNvSpPr/>
          <p:nvPr>
            <p:custDataLst>
              <p:tags r:id="rId26"/>
            </p:custDataLst>
          </p:nvPr>
        </p:nvSpPr>
        <p:spPr bwMode="auto">
          <a:xfrm>
            <a:off x="6293748" y="1726834"/>
            <a:ext cx="156824" cy="156262"/>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0" name="Freeform 58"/>
          <p:cNvSpPr/>
          <p:nvPr>
            <p:custDataLst>
              <p:tags r:id="rId27"/>
            </p:custDataLst>
          </p:nvPr>
        </p:nvSpPr>
        <p:spPr bwMode="auto">
          <a:xfrm>
            <a:off x="6376074" y="1731106"/>
            <a:ext cx="117721" cy="7795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1" name="Freeform 59"/>
          <p:cNvSpPr/>
          <p:nvPr>
            <p:custDataLst>
              <p:tags r:id="rId28"/>
            </p:custDataLst>
          </p:nvPr>
        </p:nvSpPr>
        <p:spPr bwMode="auto">
          <a:xfrm>
            <a:off x="5959519" y="1793042"/>
            <a:ext cx="39103" cy="36662"/>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2" name="Freeform 60"/>
          <p:cNvSpPr/>
          <p:nvPr>
            <p:custDataLst>
              <p:tags r:id="rId29"/>
            </p:custDataLst>
          </p:nvPr>
        </p:nvSpPr>
        <p:spPr bwMode="auto">
          <a:xfrm>
            <a:off x="6150507" y="1944321"/>
            <a:ext cx="20581" cy="18865"/>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3" name="Freeform 61"/>
          <p:cNvSpPr/>
          <p:nvPr>
            <p:custDataLst>
              <p:tags r:id="rId30"/>
            </p:custDataLst>
          </p:nvPr>
        </p:nvSpPr>
        <p:spPr bwMode="auto">
          <a:xfrm>
            <a:off x="6437814" y="1808347"/>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4" name="Freeform 62"/>
          <p:cNvSpPr/>
          <p:nvPr>
            <p:custDataLst>
              <p:tags r:id="rId31"/>
            </p:custDataLst>
          </p:nvPr>
        </p:nvSpPr>
        <p:spPr bwMode="auto">
          <a:xfrm>
            <a:off x="6359607" y="1894132"/>
            <a:ext cx="41162" cy="3239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5" name="Freeform 63"/>
          <p:cNvSpPr/>
          <p:nvPr>
            <p:custDataLst>
              <p:tags r:id="rId32"/>
            </p:custDataLst>
          </p:nvPr>
        </p:nvSpPr>
        <p:spPr bwMode="auto">
          <a:xfrm>
            <a:off x="6239827" y="1710461"/>
            <a:ext cx="34164" cy="29900"/>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6" name="Freeform 64"/>
          <p:cNvSpPr/>
          <p:nvPr>
            <p:custDataLst>
              <p:tags r:id="rId33"/>
            </p:custDataLst>
          </p:nvPr>
        </p:nvSpPr>
        <p:spPr bwMode="auto">
          <a:xfrm>
            <a:off x="6407356" y="1709750"/>
            <a:ext cx="21815" cy="16017"/>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7" name="Freeform 65"/>
          <p:cNvSpPr/>
          <p:nvPr>
            <p:custDataLst>
              <p:tags r:id="rId34"/>
            </p:custDataLst>
          </p:nvPr>
        </p:nvSpPr>
        <p:spPr bwMode="auto">
          <a:xfrm>
            <a:off x="5952520" y="1801585"/>
            <a:ext cx="437545" cy="61223"/>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38" name="Freeform 61"/>
          <p:cNvSpPr/>
          <p:nvPr>
            <p:custDataLst>
              <p:tags r:id="rId35"/>
            </p:custDataLst>
          </p:nvPr>
        </p:nvSpPr>
        <p:spPr bwMode="auto">
          <a:xfrm>
            <a:off x="6492690" y="1561715"/>
            <a:ext cx="30297"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2" tIns="43201" rIns="86402" bIns="43201" numCol="1" anchor="t" anchorCtr="0" compatLnSpc="1"/>
          <a:lstStyle/>
          <a:p>
            <a:endParaRPr lang="zh-CN" altLang="en-US" sz="1700"/>
          </a:p>
        </p:txBody>
      </p:sp>
      <p:sp>
        <p:nvSpPr>
          <p:cNvPr id="39" name="Freeform 61"/>
          <p:cNvSpPr/>
          <p:nvPr>
            <p:custDataLst>
              <p:tags r:id="rId36"/>
            </p:custDataLst>
          </p:nvPr>
        </p:nvSpPr>
        <p:spPr bwMode="auto">
          <a:xfrm>
            <a:off x="5870493" y="1613773"/>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2" tIns="43201" rIns="86402" bIns="43201" numCol="1" anchor="t" anchorCtr="0" compatLnSpc="1"/>
          <a:lstStyle/>
          <a:p>
            <a:endParaRPr lang="zh-CN" altLang="en-US" sz="1700"/>
          </a:p>
        </p:txBody>
      </p:sp>
      <p:sp>
        <p:nvSpPr>
          <p:cNvPr id="40" name="Freeform 61"/>
          <p:cNvSpPr/>
          <p:nvPr>
            <p:custDataLst>
              <p:tags r:id="rId37"/>
            </p:custDataLst>
          </p:nvPr>
        </p:nvSpPr>
        <p:spPr bwMode="auto">
          <a:xfrm>
            <a:off x="6455004" y="1470270"/>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41" name="Freeform 61"/>
          <p:cNvSpPr/>
          <p:nvPr>
            <p:custDataLst>
              <p:tags r:id="rId38"/>
            </p:custDataLst>
          </p:nvPr>
        </p:nvSpPr>
        <p:spPr bwMode="auto">
          <a:xfrm>
            <a:off x="6453549" y="1638498"/>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42" name="Freeform 61"/>
          <p:cNvSpPr/>
          <p:nvPr>
            <p:custDataLst>
              <p:tags r:id="rId39"/>
            </p:custDataLst>
          </p:nvPr>
        </p:nvSpPr>
        <p:spPr bwMode="auto">
          <a:xfrm>
            <a:off x="5930622" y="1692349"/>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43" name="Freeform 61"/>
          <p:cNvSpPr/>
          <p:nvPr>
            <p:custDataLst>
              <p:tags r:id="rId40"/>
            </p:custDataLst>
          </p:nvPr>
        </p:nvSpPr>
        <p:spPr bwMode="auto">
          <a:xfrm>
            <a:off x="5870946" y="1524246"/>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44" name="文本框 16"/>
          <p:cNvSpPr txBox="1"/>
          <p:nvPr>
            <p:custDataLst>
              <p:tags r:id="rId41"/>
            </p:custDataLst>
          </p:nvPr>
        </p:nvSpPr>
        <p:spPr>
          <a:xfrm>
            <a:off x="1391755" y="3930394"/>
            <a:ext cx="4267911" cy="223463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rPr>
              <a:t>当某个段由辅存调入主存时，只要系统赋予该段一个基址（即该段存放在主存中的起始地址），就可以由此基址和在段内的相对单元（偏移）形成在主存中的实际地址。</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custDataLst>
              <p:tags r:id="rId42"/>
            </p:custDataLst>
          </p:nvPr>
        </p:nvSpPr>
        <p:spPr>
          <a:xfrm>
            <a:off x="551366" y="3930394"/>
            <a:ext cx="651539" cy="492916"/>
          </a:xfrm>
          <a:prstGeom prst="rect">
            <a:avLst/>
          </a:prstGeom>
          <a:noFill/>
        </p:spPr>
        <p:txBody>
          <a:bodyPr wrap="square" rtlCol="0">
            <a:normAutofit/>
          </a:bodyPr>
          <a:lstStyle/>
          <a:p>
            <a:r>
              <a:rPr lang="en-US" altLang="zh-CN" sz="2270" b="1" dirty="0">
                <a:solidFill>
                  <a:schemeClr val="dk1">
                    <a:lumMod val="50000"/>
                  </a:schemeClr>
                </a:solidFill>
                <a:cs typeface="Arial" panose="020B0604020202020204" pitchFamily="34" charset="0"/>
              </a:rPr>
              <a:t>03</a:t>
            </a:r>
            <a:endParaRPr lang="en-US" altLang="zh-CN" sz="2270" b="1" dirty="0">
              <a:solidFill>
                <a:schemeClr val="dk1">
                  <a:lumMod val="50000"/>
                </a:schemeClr>
              </a:solidFill>
              <a:cs typeface="Arial" panose="020B0604020202020204" pitchFamily="34" charset="0"/>
            </a:endParaRPr>
          </a:p>
        </p:txBody>
      </p:sp>
      <p:sp>
        <p:nvSpPr>
          <p:cNvPr id="46" name="Freeform 54"/>
          <p:cNvSpPr/>
          <p:nvPr>
            <p:custDataLst>
              <p:tags r:id="rId43"/>
            </p:custDataLst>
          </p:nvPr>
        </p:nvSpPr>
        <p:spPr bwMode="auto">
          <a:xfrm>
            <a:off x="750982" y="4372347"/>
            <a:ext cx="160117" cy="192926"/>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47" name="Freeform 55"/>
          <p:cNvSpPr/>
          <p:nvPr>
            <p:custDataLst>
              <p:tags r:id="rId44"/>
            </p:custDataLst>
          </p:nvPr>
        </p:nvSpPr>
        <p:spPr bwMode="auto">
          <a:xfrm>
            <a:off x="665778" y="4378398"/>
            <a:ext cx="137479" cy="208943"/>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48" name="Freeform 56"/>
          <p:cNvSpPr/>
          <p:nvPr>
            <p:custDataLst>
              <p:tags r:id="rId45"/>
            </p:custDataLst>
          </p:nvPr>
        </p:nvSpPr>
        <p:spPr bwMode="auto">
          <a:xfrm>
            <a:off x="869939" y="4359532"/>
            <a:ext cx="149828" cy="183671"/>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49" name="Freeform 57"/>
          <p:cNvSpPr/>
          <p:nvPr>
            <p:custDataLst>
              <p:tags r:id="rId46"/>
            </p:custDataLst>
          </p:nvPr>
        </p:nvSpPr>
        <p:spPr bwMode="auto">
          <a:xfrm>
            <a:off x="973665" y="4352058"/>
            <a:ext cx="156824" cy="156262"/>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0" name="Freeform 58"/>
          <p:cNvSpPr/>
          <p:nvPr>
            <p:custDataLst>
              <p:tags r:id="rId47"/>
            </p:custDataLst>
          </p:nvPr>
        </p:nvSpPr>
        <p:spPr bwMode="auto">
          <a:xfrm>
            <a:off x="1055990" y="4356329"/>
            <a:ext cx="117721" cy="7795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1" name="Freeform 59"/>
          <p:cNvSpPr/>
          <p:nvPr>
            <p:custDataLst>
              <p:tags r:id="rId48"/>
            </p:custDataLst>
          </p:nvPr>
        </p:nvSpPr>
        <p:spPr bwMode="auto">
          <a:xfrm>
            <a:off x="639435" y="4418265"/>
            <a:ext cx="39103" cy="36662"/>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2" name="Freeform 60"/>
          <p:cNvSpPr/>
          <p:nvPr>
            <p:custDataLst>
              <p:tags r:id="rId49"/>
            </p:custDataLst>
          </p:nvPr>
        </p:nvSpPr>
        <p:spPr bwMode="auto">
          <a:xfrm>
            <a:off x="830423" y="4569545"/>
            <a:ext cx="20581" cy="18865"/>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3" name="Freeform 61"/>
          <p:cNvSpPr/>
          <p:nvPr>
            <p:custDataLst>
              <p:tags r:id="rId50"/>
            </p:custDataLst>
          </p:nvPr>
        </p:nvSpPr>
        <p:spPr bwMode="auto">
          <a:xfrm>
            <a:off x="1117731" y="4433570"/>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4" name="Freeform 62"/>
          <p:cNvSpPr/>
          <p:nvPr>
            <p:custDataLst>
              <p:tags r:id="rId51"/>
            </p:custDataLst>
          </p:nvPr>
        </p:nvSpPr>
        <p:spPr bwMode="auto">
          <a:xfrm>
            <a:off x="1039523" y="4519356"/>
            <a:ext cx="41162" cy="3239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5" name="Freeform 63"/>
          <p:cNvSpPr/>
          <p:nvPr>
            <p:custDataLst>
              <p:tags r:id="rId52"/>
            </p:custDataLst>
          </p:nvPr>
        </p:nvSpPr>
        <p:spPr bwMode="auto">
          <a:xfrm>
            <a:off x="919743" y="4335685"/>
            <a:ext cx="34164" cy="29900"/>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6" name="Freeform 64"/>
          <p:cNvSpPr/>
          <p:nvPr>
            <p:custDataLst>
              <p:tags r:id="rId53"/>
            </p:custDataLst>
          </p:nvPr>
        </p:nvSpPr>
        <p:spPr bwMode="auto">
          <a:xfrm>
            <a:off x="1087272" y="4334973"/>
            <a:ext cx="21815" cy="16017"/>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7" name="Freeform 65"/>
          <p:cNvSpPr/>
          <p:nvPr>
            <p:custDataLst>
              <p:tags r:id="rId54"/>
            </p:custDataLst>
          </p:nvPr>
        </p:nvSpPr>
        <p:spPr bwMode="auto">
          <a:xfrm>
            <a:off x="632438" y="4426808"/>
            <a:ext cx="437545" cy="61223"/>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58" name="Freeform 61"/>
          <p:cNvSpPr/>
          <p:nvPr>
            <p:custDataLst>
              <p:tags r:id="rId55"/>
            </p:custDataLst>
          </p:nvPr>
        </p:nvSpPr>
        <p:spPr bwMode="auto">
          <a:xfrm>
            <a:off x="1172606" y="4186939"/>
            <a:ext cx="30297"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2" tIns="43201" rIns="86402" bIns="43201" numCol="1" anchor="t" anchorCtr="0" compatLnSpc="1"/>
          <a:lstStyle/>
          <a:p>
            <a:endParaRPr lang="zh-CN" altLang="en-US" sz="1700"/>
          </a:p>
        </p:txBody>
      </p:sp>
      <p:sp>
        <p:nvSpPr>
          <p:cNvPr id="59" name="Freeform 61"/>
          <p:cNvSpPr/>
          <p:nvPr>
            <p:custDataLst>
              <p:tags r:id="rId56"/>
            </p:custDataLst>
          </p:nvPr>
        </p:nvSpPr>
        <p:spPr bwMode="auto">
          <a:xfrm>
            <a:off x="550409" y="4238996"/>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2" tIns="43201" rIns="86402" bIns="43201" numCol="1" anchor="t" anchorCtr="0" compatLnSpc="1"/>
          <a:lstStyle/>
          <a:p>
            <a:endParaRPr lang="zh-CN" altLang="en-US" sz="1700"/>
          </a:p>
        </p:txBody>
      </p:sp>
      <p:sp>
        <p:nvSpPr>
          <p:cNvPr id="60" name="Freeform 61"/>
          <p:cNvSpPr/>
          <p:nvPr>
            <p:custDataLst>
              <p:tags r:id="rId57"/>
            </p:custDataLst>
          </p:nvPr>
        </p:nvSpPr>
        <p:spPr bwMode="auto">
          <a:xfrm>
            <a:off x="1134920" y="4095493"/>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61" name="Freeform 61"/>
          <p:cNvSpPr/>
          <p:nvPr>
            <p:custDataLst>
              <p:tags r:id="rId58"/>
            </p:custDataLst>
          </p:nvPr>
        </p:nvSpPr>
        <p:spPr bwMode="auto">
          <a:xfrm>
            <a:off x="1133465" y="4263722"/>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62" name="Freeform 61"/>
          <p:cNvSpPr/>
          <p:nvPr>
            <p:custDataLst>
              <p:tags r:id="rId59"/>
            </p:custDataLst>
          </p:nvPr>
        </p:nvSpPr>
        <p:spPr bwMode="auto">
          <a:xfrm>
            <a:off x="610538" y="4317572"/>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63" name="Freeform 61"/>
          <p:cNvSpPr/>
          <p:nvPr>
            <p:custDataLst>
              <p:tags r:id="rId60"/>
            </p:custDataLst>
          </p:nvPr>
        </p:nvSpPr>
        <p:spPr bwMode="auto">
          <a:xfrm>
            <a:off x="550862" y="4149470"/>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64" name="文本框 16"/>
          <p:cNvSpPr txBox="1"/>
          <p:nvPr>
            <p:custDataLst>
              <p:tags r:id="rId61"/>
            </p:custDataLst>
          </p:nvPr>
        </p:nvSpPr>
        <p:spPr>
          <a:xfrm>
            <a:off x="6711839" y="3930394"/>
            <a:ext cx="4267911" cy="223463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rPr>
              <a:t>将主存按段分配的存储管理方式称为</a:t>
            </a:r>
            <a:r>
              <a:rPr lang="zh-CN" altLang="en-US" sz="1700" spc="142" dirty="0">
                <a:solidFill>
                  <a:srgbClr val="FF0000"/>
                </a:solidFill>
                <a:latin typeface="微软雅黑" panose="020B0503020204020204" pitchFamily="34" charset="-122"/>
                <a:ea typeface="微软雅黑" panose="020B0503020204020204" pitchFamily="34" charset="-122"/>
              </a:rPr>
              <a:t>段式管理。</a:t>
            </a:r>
            <a:endParaRPr lang="zh-CN" altLang="en-US" sz="1700" spc="142" dirty="0">
              <a:solidFill>
                <a:srgbClr val="FF0000"/>
              </a:solidFill>
              <a:latin typeface="微软雅黑" panose="020B0503020204020204" pitchFamily="34" charset="-122"/>
              <a:ea typeface="微软雅黑" panose="020B0503020204020204" pitchFamily="34" charset="-122"/>
            </a:endParaRPr>
          </a:p>
        </p:txBody>
      </p:sp>
      <p:sp>
        <p:nvSpPr>
          <p:cNvPr id="65" name="文本框 64"/>
          <p:cNvSpPr txBox="1"/>
          <p:nvPr>
            <p:custDataLst>
              <p:tags r:id="rId62"/>
            </p:custDataLst>
          </p:nvPr>
        </p:nvSpPr>
        <p:spPr>
          <a:xfrm>
            <a:off x="5871448" y="3930394"/>
            <a:ext cx="651539" cy="492916"/>
          </a:xfrm>
          <a:prstGeom prst="rect">
            <a:avLst/>
          </a:prstGeom>
          <a:noFill/>
        </p:spPr>
        <p:txBody>
          <a:bodyPr wrap="square" rtlCol="0">
            <a:normAutofit/>
          </a:bodyPr>
          <a:lstStyle/>
          <a:p>
            <a:r>
              <a:rPr lang="en-US" altLang="zh-CN" sz="2270" b="1" dirty="0">
                <a:solidFill>
                  <a:schemeClr val="dk1">
                    <a:lumMod val="50000"/>
                  </a:schemeClr>
                </a:solidFill>
                <a:cs typeface="Arial" panose="020B0604020202020204" pitchFamily="34" charset="0"/>
              </a:rPr>
              <a:t>04</a:t>
            </a:r>
            <a:endParaRPr lang="en-US" altLang="zh-CN" sz="2270" b="1" dirty="0">
              <a:solidFill>
                <a:schemeClr val="dk1">
                  <a:lumMod val="50000"/>
                </a:schemeClr>
              </a:solidFill>
              <a:cs typeface="Arial" panose="020B0604020202020204" pitchFamily="34" charset="0"/>
            </a:endParaRPr>
          </a:p>
        </p:txBody>
      </p:sp>
      <p:sp>
        <p:nvSpPr>
          <p:cNvPr id="66" name="Freeform 54"/>
          <p:cNvSpPr/>
          <p:nvPr>
            <p:custDataLst>
              <p:tags r:id="rId63"/>
            </p:custDataLst>
          </p:nvPr>
        </p:nvSpPr>
        <p:spPr bwMode="auto">
          <a:xfrm>
            <a:off x="6071066" y="4372347"/>
            <a:ext cx="160117" cy="192926"/>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67" name="Freeform 55"/>
          <p:cNvSpPr/>
          <p:nvPr>
            <p:custDataLst>
              <p:tags r:id="rId64"/>
            </p:custDataLst>
          </p:nvPr>
        </p:nvSpPr>
        <p:spPr bwMode="auto">
          <a:xfrm>
            <a:off x="5985862" y="4378398"/>
            <a:ext cx="137479" cy="208943"/>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68" name="Freeform 56"/>
          <p:cNvSpPr/>
          <p:nvPr>
            <p:custDataLst>
              <p:tags r:id="rId65"/>
            </p:custDataLst>
          </p:nvPr>
        </p:nvSpPr>
        <p:spPr bwMode="auto">
          <a:xfrm>
            <a:off x="6190022" y="4359532"/>
            <a:ext cx="149828" cy="183671"/>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69" name="Freeform 57"/>
          <p:cNvSpPr/>
          <p:nvPr>
            <p:custDataLst>
              <p:tags r:id="rId66"/>
            </p:custDataLst>
          </p:nvPr>
        </p:nvSpPr>
        <p:spPr bwMode="auto">
          <a:xfrm>
            <a:off x="6293748" y="4352058"/>
            <a:ext cx="156824" cy="156262"/>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0" name="Freeform 58"/>
          <p:cNvSpPr/>
          <p:nvPr>
            <p:custDataLst>
              <p:tags r:id="rId67"/>
            </p:custDataLst>
          </p:nvPr>
        </p:nvSpPr>
        <p:spPr bwMode="auto">
          <a:xfrm>
            <a:off x="6376074" y="4356329"/>
            <a:ext cx="117721" cy="7795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1" name="Freeform 59"/>
          <p:cNvSpPr/>
          <p:nvPr>
            <p:custDataLst>
              <p:tags r:id="rId68"/>
            </p:custDataLst>
          </p:nvPr>
        </p:nvSpPr>
        <p:spPr bwMode="auto">
          <a:xfrm>
            <a:off x="5959519" y="4418265"/>
            <a:ext cx="39103" cy="36662"/>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2" name="Freeform 60"/>
          <p:cNvSpPr/>
          <p:nvPr>
            <p:custDataLst>
              <p:tags r:id="rId69"/>
            </p:custDataLst>
          </p:nvPr>
        </p:nvSpPr>
        <p:spPr bwMode="auto">
          <a:xfrm>
            <a:off x="6150507" y="4569545"/>
            <a:ext cx="20581" cy="18865"/>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3" name="Freeform 61"/>
          <p:cNvSpPr/>
          <p:nvPr>
            <p:custDataLst>
              <p:tags r:id="rId70"/>
            </p:custDataLst>
          </p:nvPr>
        </p:nvSpPr>
        <p:spPr bwMode="auto">
          <a:xfrm>
            <a:off x="6437814" y="4433570"/>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4" name="Freeform 62"/>
          <p:cNvSpPr/>
          <p:nvPr>
            <p:custDataLst>
              <p:tags r:id="rId71"/>
            </p:custDataLst>
          </p:nvPr>
        </p:nvSpPr>
        <p:spPr bwMode="auto">
          <a:xfrm>
            <a:off x="6359607" y="4519356"/>
            <a:ext cx="41162" cy="3239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5" name="Freeform 63"/>
          <p:cNvSpPr/>
          <p:nvPr>
            <p:custDataLst>
              <p:tags r:id="rId72"/>
            </p:custDataLst>
          </p:nvPr>
        </p:nvSpPr>
        <p:spPr bwMode="auto">
          <a:xfrm>
            <a:off x="6239827" y="4335685"/>
            <a:ext cx="34164" cy="29900"/>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6" name="Freeform 64"/>
          <p:cNvSpPr/>
          <p:nvPr>
            <p:custDataLst>
              <p:tags r:id="rId73"/>
            </p:custDataLst>
          </p:nvPr>
        </p:nvSpPr>
        <p:spPr bwMode="auto">
          <a:xfrm>
            <a:off x="6407356" y="4334973"/>
            <a:ext cx="21815" cy="16017"/>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7" name="Freeform 65"/>
          <p:cNvSpPr/>
          <p:nvPr>
            <p:custDataLst>
              <p:tags r:id="rId74"/>
            </p:custDataLst>
          </p:nvPr>
        </p:nvSpPr>
        <p:spPr bwMode="auto">
          <a:xfrm>
            <a:off x="5952520" y="4426808"/>
            <a:ext cx="437545" cy="61223"/>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78" name="Freeform 61"/>
          <p:cNvSpPr/>
          <p:nvPr>
            <p:custDataLst>
              <p:tags r:id="rId75"/>
            </p:custDataLst>
          </p:nvPr>
        </p:nvSpPr>
        <p:spPr bwMode="auto">
          <a:xfrm>
            <a:off x="6492690" y="4186939"/>
            <a:ext cx="30297"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2" tIns="43201" rIns="86402" bIns="43201" numCol="1" anchor="t" anchorCtr="0" compatLnSpc="1"/>
          <a:lstStyle/>
          <a:p>
            <a:endParaRPr lang="zh-CN" altLang="en-US" sz="1700"/>
          </a:p>
        </p:txBody>
      </p:sp>
      <p:sp>
        <p:nvSpPr>
          <p:cNvPr id="79" name="Freeform 61"/>
          <p:cNvSpPr/>
          <p:nvPr>
            <p:custDataLst>
              <p:tags r:id="rId76"/>
            </p:custDataLst>
          </p:nvPr>
        </p:nvSpPr>
        <p:spPr bwMode="auto">
          <a:xfrm>
            <a:off x="5870493" y="4238996"/>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2" tIns="43201" rIns="86402" bIns="43201" numCol="1" anchor="t" anchorCtr="0" compatLnSpc="1"/>
          <a:lstStyle/>
          <a:p>
            <a:endParaRPr lang="zh-CN" altLang="en-US" sz="1700"/>
          </a:p>
        </p:txBody>
      </p:sp>
      <p:sp>
        <p:nvSpPr>
          <p:cNvPr id="80" name="Freeform 61"/>
          <p:cNvSpPr/>
          <p:nvPr>
            <p:custDataLst>
              <p:tags r:id="rId77"/>
            </p:custDataLst>
          </p:nvPr>
        </p:nvSpPr>
        <p:spPr bwMode="auto">
          <a:xfrm>
            <a:off x="6455004" y="4095493"/>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81" name="Freeform 61"/>
          <p:cNvSpPr/>
          <p:nvPr>
            <p:custDataLst>
              <p:tags r:id="rId78"/>
            </p:custDataLst>
          </p:nvPr>
        </p:nvSpPr>
        <p:spPr bwMode="auto">
          <a:xfrm>
            <a:off x="6453549" y="4263722"/>
            <a:ext cx="40338" cy="3239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82" name="Freeform 61"/>
          <p:cNvSpPr/>
          <p:nvPr>
            <p:custDataLst>
              <p:tags r:id="rId79"/>
            </p:custDataLst>
          </p:nvPr>
        </p:nvSpPr>
        <p:spPr bwMode="auto">
          <a:xfrm>
            <a:off x="5930622" y="4317572"/>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2" tIns="43201" rIns="86402" bIns="43201" numCol="1" anchor="t" anchorCtr="0" compatLnSpc="1"/>
          <a:lstStyle/>
          <a:p>
            <a:endParaRPr lang="zh-CN" altLang="en-US" sz="1700"/>
          </a:p>
        </p:txBody>
      </p:sp>
      <p:sp>
        <p:nvSpPr>
          <p:cNvPr id="83" name="Freeform 61"/>
          <p:cNvSpPr/>
          <p:nvPr>
            <p:custDataLst>
              <p:tags r:id="rId80"/>
            </p:custDataLst>
          </p:nvPr>
        </p:nvSpPr>
        <p:spPr bwMode="auto">
          <a:xfrm>
            <a:off x="5870946" y="4149470"/>
            <a:ext cx="28133" cy="24329"/>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2" tIns="43201" rIns="86402" bIns="43201" numCol="1" anchor="t" anchorCtr="0" compatLnSpc="1"/>
          <a:lstStyle/>
          <a:p>
            <a:endParaRPr lang="zh-CN" altLang="en-US" sz="1700"/>
          </a:p>
        </p:txBody>
      </p:sp>
      <p:sp>
        <p:nvSpPr>
          <p:cNvPr id="9" name="文本框 6"/>
          <p:cNvSpPr txBox="1"/>
          <p:nvPr>
            <p:custDataLst>
              <p:tags r:id="rId8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4.2.1 虚拟存储器管理方式—段式管理 </a:t>
            </a:r>
            <a:endParaRPr lang="en-US" altLang="zh-CN" sz="3400" dirty="0">
              <a:solidFill>
                <a:schemeClr val="dk1">
                  <a:lumMod val="50000"/>
                </a:schemeClr>
              </a:solidFill>
              <a:latin typeface="Arial" panose="020B0604020202020204" pitchFamily="34" charset="0"/>
            </a:endParaRPr>
          </a:p>
        </p:txBody>
      </p:sp>
      <p:pic>
        <p:nvPicPr>
          <p:cNvPr id="3" name="图片 2" descr="微信截图_20240112211134"/>
          <p:cNvPicPr>
            <a:picLocks noChangeAspect="1"/>
          </p:cNvPicPr>
          <p:nvPr>
            <p:custDataLst>
              <p:tags r:id="rId82"/>
            </p:custDataLst>
          </p:nvPr>
        </p:nvPicPr>
        <p:blipFill>
          <a:blip r:embed="rId83"/>
          <a:stretch>
            <a:fillRect/>
          </a:stretch>
        </p:blipFill>
        <p:spPr>
          <a:xfrm>
            <a:off x="9329741" y="190205"/>
            <a:ext cx="1791048" cy="459012"/>
          </a:xfrm>
          <a:prstGeom prst="rect">
            <a:avLst/>
          </a:prstGeom>
        </p:spPr>
      </p:pic>
    </p:spTree>
    <p:custDataLst>
      <p:tags r:id="rId84"/>
    </p:custDataLst>
  </p:cSld>
  <p:clrMapOvr>
    <a:masterClrMapping/>
  </p:clrMapOvr>
  <p:transition spd="med">
    <p:push dir="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29922" y="257425"/>
            <a:ext cx="8602730" cy="576016"/>
          </a:xfrm>
        </p:spPr>
        <p:txBody>
          <a:bodyPr>
            <a:no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b="1" dirty="0">
                <a:latin typeface="微软雅黑" panose="020B0503020204020204" pitchFamily="34" charset="-122"/>
                <a:ea typeface="微软雅黑" panose="020B0503020204020204" pitchFamily="34" charset="-122"/>
              </a:rPr>
              <a:t>虚拟存储器管理方式</a:t>
            </a:r>
            <a:r>
              <a:rPr lang="en-US" altLang="zh-CN" sz="3400" b="1" dirty="0">
                <a:latin typeface="微软雅黑" panose="020B0503020204020204" pitchFamily="34" charset="-122"/>
                <a:ea typeface="微软雅黑" panose="020B0503020204020204" pitchFamily="34" charset="-122"/>
              </a:rPr>
              <a:t>—</a:t>
            </a:r>
            <a:r>
              <a:rPr lang="zh-CN" altLang="en-US" sz="3400" b="1" dirty="0">
                <a:solidFill>
                  <a:srgbClr val="FF0000"/>
                </a:solidFill>
                <a:latin typeface="微软雅黑" panose="020B0503020204020204" pitchFamily="34" charset="-122"/>
                <a:ea typeface="微软雅黑" panose="020B0503020204020204" pitchFamily="34" charset="-122"/>
              </a:rPr>
              <a:t>段式管理 </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sp>
        <p:nvSpPr>
          <p:cNvPr id="78851" name="Rectangle 3"/>
          <p:cNvSpPr>
            <a:spLocks noGrp="1" noChangeArrowheads="1"/>
          </p:cNvSpPr>
          <p:nvPr>
            <p:ph type="body" idx="1"/>
          </p:nvPr>
        </p:nvSpPr>
        <p:spPr>
          <a:xfrm>
            <a:off x="1151732" y="1078361"/>
            <a:ext cx="9024729" cy="2193059"/>
          </a:xfrm>
        </p:spPr>
        <p:txBody>
          <a:bodyPr>
            <a:noAutofit/>
          </a:bodyPr>
          <a:lstStyle/>
          <a:p>
            <a:pPr algn="just" eaLnBrk="1" hangingPunct="1">
              <a:lnSpc>
                <a:spcPct val="150000"/>
              </a:lnSpc>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为了段式管理，每道程序在系统中都有一个</a:t>
            </a:r>
            <a:r>
              <a:rPr lang="zh-CN" altLang="en-US" sz="2000" dirty="0">
                <a:solidFill>
                  <a:srgbClr val="FF0000"/>
                </a:solidFill>
                <a:latin typeface="微软雅黑" panose="020B0503020204020204" pitchFamily="34" charset="-122"/>
                <a:ea typeface="微软雅黑" panose="020B0503020204020204" pitchFamily="34" charset="-122"/>
              </a:rPr>
              <a:t>段</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映像</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表</a:t>
            </a:r>
            <a:r>
              <a:rPr lang="zh-CN" altLang="en-US" sz="2000" dirty="0">
                <a:latin typeface="微软雅黑" panose="020B0503020204020204" pitchFamily="34" charset="-122"/>
                <a:ea typeface="微软雅黑" panose="020B0503020204020204" pitchFamily="34" charset="-122"/>
              </a:rPr>
              <a:t>存放该道程序每个段的基础状况；</a:t>
            </a:r>
            <a:endParaRPr lang="en-US" altLang="zh-CN" sz="2000" dirty="0">
              <a:latin typeface="微软雅黑" panose="020B0503020204020204" pitchFamily="34" charset="-122"/>
              <a:ea typeface="微软雅黑" panose="020B0503020204020204" pitchFamily="34" charset="-122"/>
            </a:endParaRPr>
          </a:p>
          <a:p>
            <a:pPr lvl="1" algn="just" eaLnBrk="1" hangingPunct="1">
              <a:lnSpc>
                <a:spcPct val="150000"/>
              </a:lnSpc>
              <a:buClr>
                <a:schemeClr val="tx1"/>
              </a:buClr>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rPr>
              <a:t>段表结构： 段名、地址、装入位、段长、访问方式</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spcBef>
                <a:spcPts val="1135"/>
              </a:spcBef>
              <a:buClr>
                <a:schemeClr val="tx1"/>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段表</a:t>
            </a:r>
            <a:r>
              <a:rPr lang="zh-CN" altLang="en-US" sz="2000" dirty="0">
                <a:latin typeface="微软雅黑" panose="020B0503020204020204" pitchFamily="34" charset="-122"/>
                <a:ea typeface="微软雅黑" panose="020B0503020204020204" pitchFamily="34" charset="-122"/>
              </a:rPr>
              <a:t>，本身也是段，常驻内存，也可以在辅存，需要时调入主存。</a:t>
            </a:r>
            <a:endParaRPr lang="zh-CN" altLang="en-US" sz="2000" dirty="0">
              <a:latin typeface="微软雅黑" panose="020B0503020204020204" pitchFamily="34" charset="-122"/>
              <a:ea typeface="微软雅黑" panose="020B0503020204020204" pitchFamily="34" charset="-122"/>
            </a:endParaRPr>
          </a:p>
          <a:p>
            <a:pPr algn="just">
              <a:lnSpc>
                <a:spcPct val="150000"/>
              </a:lnSpc>
              <a:spcBef>
                <a:spcPts val="1135"/>
              </a:spcBef>
              <a:buClr>
                <a:schemeClr val="tx1"/>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段为程序的逻辑单位，有</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道程序，可以有</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个段表基址寄存器，</a:t>
            </a:r>
            <a:r>
              <a:rPr lang="zh-CN" altLang="en-US" sz="2000" dirty="0">
                <a:solidFill>
                  <a:srgbClr val="FF0000"/>
                </a:solidFill>
                <a:latin typeface="微软雅黑" panose="020B0503020204020204" pitchFamily="34" charset="-122"/>
                <a:ea typeface="微软雅黑" panose="020B0503020204020204" pitchFamily="34" charset="-122"/>
              </a:rPr>
              <a:t>段表基址寄存器</a:t>
            </a:r>
            <a:r>
              <a:rPr lang="zh-CN" altLang="en-US" sz="2000" dirty="0">
                <a:solidFill>
                  <a:srgbClr val="0000CC"/>
                </a:solidFill>
                <a:latin typeface="微软雅黑" panose="020B0503020204020204" pitchFamily="34" charset="-122"/>
                <a:ea typeface="微软雅黑" panose="020B0503020204020204" pitchFamily="34" charset="-122"/>
              </a:rPr>
              <a:t>指明段表的在主存的起始地址</a:t>
            </a:r>
            <a:r>
              <a:rPr lang="zh-CN" altLang="en-US" sz="2400" dirty="0">
                <a:solidFill>
                  <a:srgbClr val="0000CC"/>
                </a:solidFill>
                <a:latin typeface="微软雅黑" panose="020B0503020204020204" pitchFamily="34" charset="-122"/>
                <a:ea typeface="微软雅黑" panose="020B0503020204020204" pitchFamily="34" charset="-122"/>
              </a:rPr>
              <a:t>。</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6783338" y="5154386"/>
            <a:ext cx="2262061" cy="1225534"/>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6" name="矩形 5"/>
          <p:cNvSpPr>
            <a:spLocks noChangeArrowheads="1"/>
          </p:cNvSpPr>
          <p:nvPr/>
        </p:nvSpPr>
        <p:spPr bwMode="auto">
          <a:xfrm>
            <a:off x="6552332" y="4132173"/>
            <a:ext cx="1362037" cy="934526"/>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pic>
        <p:nvPicPr>
          <p:cNvPr id="1025" name="图片 1024" descr="ppt/media/image34.png"/>
          <p:cNvPicPr preferRelativeResize="0"/>
          <p:nvPr/>
        </p:nvPicPr>
        <p:blipFill>
          <a:blip r:embed="rId1"/>
          <a:stretch>
            <a:fillRect/>
          </a:stretch>
        </p:blipFill>
        <p:spPr>
          <a:xfrm>
            <a:off x="4606810" y="3857041"/>
            <a:ext cx="5569651" cy="2571069"/>
          </a:xfrm>
          <a:prstGeom prst="rect">
            <a:avLst/>
          </a:prstGeom>
          <a:noFill/>
          <a:ln w="9525">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448"/>
          <p:cNvSpPr>
            <a:spLocks noChangeArrowheads="1"/>
          </p:cNvSpPr>
          <p:nvPr>
            <p:custDataLst>
              <p:tags r:id="rId1"/>
            </p:custDataLst>
          </p:nvPr>
        </p:nvSpPr>
        <p:spPr bwMode="auto">
          <a:xfrm rot="18000000">
            <a:off x="4866111" y="3165336"/>
            <a:ext cx="1698544" cy="1470402"/>
          </a:xfrm>
          <a:prstGeom prst="hexagon">
            <a:avLst>
              <a:gd name="adj" fmla="val 28879"/>
              <a:gd name="vf" fmla="val 115470"/>
            </a:avLst>
          </a:prstGeom>
          <a:solidFill>
            <a:schemeClr val="bg1">
              <a:lumMod val="95000"/>
            </a:schemeClr>
          </a:solidFill>
          <a:ln w="12700" cap="flat" cmpd="sng" algn="ctr">
            <a:noFill/>
            <a:prstDash val="solid"/>
          </a:ln>
          <a:effectLst/>
        </p:spPr>
        <p:txBody>
          <a:bodyPr anchor="ctr" anchorCtr="0"/>
          <a:lstStyle/>
          <a:p>
            <a:pPr algn="ctr" eaLnBrk="1" hangingPunct="1">
              <a:lnSpc>
                <a:spcPct val="120000"/>
              </a:lnSpc>
            </a:pPr>
            <a:endParaRPr lang="zh-CN" altLang="en-US" sz="1700" kern="0" dirty="0">
              <a:solidFill>
                <a:srgbClr val="4D4D4D"/>
              </a:solidFill>
              <a:ea typeface="微软雅黑" panose="020B0503020204020204" pitchFamily="34" charset="-122"/>
              <a:sym typeface="Arial" panose="020B0604020202020204" pitchFamily="34" charset="0"/>
            </a:endParaRPr>
          </a:p>
        </p:txBody>
      </p:sp>
      <p:sp>
        <p:nvSpPr>
          <p:cNvPr id="6" name="梯形 5"/>
          <p:cNvSpPr/>
          <p:nvPr>
            <p:custDataLst>
              <p:tags r:id="rId2"/>
            </p:custDataLst>
          </p:nvPr>
        </p:nvSpPr>
        <p:spPr>
          <a:xfrm rot="3600000">
            <a:off x="4255669" y="4171543"/>
            <a:ext cx="1144273" cy="494423"/>
          </a:xfrm>
          <a:prstGeom prst="trapezoid">
            <a:avLst>
              <a:gd name="adj" fmla="val 302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6" name="梯形 55"/>
          <p:cNvSpPr/>
          <p:nvPr>
            <p:custDataLst>
              <p:tags r:id="rId3"/>
            </p:custDataLst>
          </p:nvPr>
        </p:nvSpPr>
        <p:spPr>
          <a:xfrm rot="7200000" flipH="1" flipV="1">
            <a:off x="6036933" y="4165633"/>
            <a:ext cx="1144274" cy="494422"/>
          </a:xfrm>
          <a:prstGeom prst="trapezoid">
            <a:avLst>
              <a:gd name="adj" fmla="val 30266"/>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1" name="梯形 70"/>
          <p:cNvSpPr/>
          <p:nvPr>
            <p:custDataLst>
              <p:tags r:id="rId4"/>
            </p:custDataLst>
          </p:nvPr>
        </p:nvSpPr>
        <p:spPr>
          <a:xfrm rot="10800000">
            <a:off x="5145335" y="2621335"/>
            <a:ext cx="1144274" cy="494422"/>
          </a:xfrm>
          <a:prstGeom prst="trapezoid">
            <a:avLst>
              <a:gd name="adj" fmla="val 302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5"/>
            </p:custDataLst>
          </p:nvPr>
        </p:nvSpPr>
        <p:spPr>
          <a:xfrm>
            <a:off x="7907511" y="4131086"/>
            <a:ext cx="2969752" cy="981712"/>
          </a:xfrm>
          <a:prstGeom prst="rect">
            <a:avLst/>
          </a:prstGeom>
          <a:noFill/>
        </p:spPr>
        <p:txBody>
          <a:bodyPr wrap="square" rtlCol="0" anchor="ctr">
            <a:normAutofit lnSpcReduction="10000"/>
          </a:bodyPr>
          <a:lstStyle/>
          <a:p>
            <a:pPr>
              <a:lnSpc>
                <a:spcPct val="12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各段是按其逻辑特点组合的，容易以段为单位实现存储保护，人工建立。 </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28"/>
          <p:cNvSpPr txBox="1"/>
          <p:nvPr>
            <p:custDataLst>
              <p:tags r:id="rId6"/>
            </p:custDataLst>
          </p:nvPr>
        </p:nvSpPr>
        <p:spPr>
          <a:xfrm>
            <a:off x="4592504" y="1345811"/>
            <a:ext cx="2969752" cy="981712"/>
          </a:xfrm>
          <a:prstGeom prst="rect">
            <a:avLst/>
          </a:prstGeom>
          <a:noFill/>
        </p:spPr>
        <p:txBody>
          <a:bodyPr wrap="square" rtlCol="0" anchor="ctr">
            <a:normAutofit/>
          </a:bodyPr>
          <a:lstStyle/>
          <a:p>
            <a:pPr>
              <a:lnSpc>
                <a:spcPct val="120000"/>
              </a:lnSpc>
              <a:spcBef>
                <a:spcPts val="0"/>
              </a:spcBef>
              <a:spcAft>
                <a:spcPts val="0"/>
              </a:spcAft>
              <a:buSzPct val="100000"/>
            </a:pPr>
            <a:r>
              <a:rPr lang="en-US" altLang="zh-CN"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能使大程序分模块编制，并行编程，缩短时间；</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custDataLst>
              <p:tags r:id="rId7"/>
            </p:custDataLst>
          </p:nvPr>
        </p:nvSpPr>
        <p:spPr>
          <a:xfrm>
            <a:off x="1824138" y="4131111"/>
            <a:ext cx="2430066" cy="981627"/>
          </a:xfrm>
          <a:prstGeom prst="rect">
            <a:avLst/>
          </a:prstGeom>
          <a:noFill/>
        </p:spPr>
        <p:txBody>
          <a:bodyPr wrap="square" rtlCol="0" anchor="ctr">
            <a:noAutofit/>
          </a:bodyPr>
          <a:lstStyle/>
          <a:p>
            <a:pPr>
              <a:lnSpc>
                <a:spcPct val="120000"/>
              </a:lnSpc>
              <a:spcBef>
                <a:spcPts val="0"/>
              </a:spcBef>
              <a:spcAft>
                <a:spcPts val="0"/>
              </a:spcAft>
              <a:buSzPct val="100000"/>
            </a:pPr>
            <a:r>
              <a:rPr lang="zh-CN" altLang="en-US" sz="1700" spc="142" dirty="0">
                <a:solidFill>
                  <a:schemeClr val="dk1">
                    <a:lumMod val="50000"/>
                  </a:schemeClr>
                </a:solidFill>
                <a:latin typeface="微软雅黑" panose="020B0503020204020204" pitchFamily="34" charset="-122"/>
                <a:ea typeface="微软雅黑" panose="020B0503020204020204" pitchFamily="34" charset="-122"/>
              </a:rPr>
              <a:t>便于几道程序共用已在内存内的程序和数据；</a:t>
            </a:r>
            <a:endParaRPr lang="zh-CN" altLang="en-US" sz="1700" spc="142"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31" name="椭圆 30"/>
          <p:cNvSpPr/>
          <p:nvPr>
            <p:custDataLst>
              <p:tags r:id="rId8"/>
            </p:custDataLst>
          </p:nvPr>
        </p:nvSpPr>
        <p:spPr>
          <a:xfrm>
            <a:off x="4020128" y="1591446"/>
            <a:ext cx="490443" cy="4904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r>
              <a:rPr lang="en-US" altLang="zh-CN" sz="1700" b="1" spc="142" dirty="0">
                <a:latin typeface="Arial" panose="020B0604020202020204" pitchFamily="34" charset="0"/>
                <a:ea typeface="微软雅黑" panose="020B0503020204020204" pitchFamily="34" charset="-122"/>
                <a:sym typeface="Arial" panose="020B0604020202020204" pitchFamily="34" charset="0"/>
              </a:rPr>
              <a:t>1</a:t>
            </a:r>
            <a:endParaRPr lang="en-US" altLang="zh-CN" sz="1700" b="1" spc="142"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custDataLst>
              <p:tags r:id="rId9"/>
            </p:custDataLst>
          </p:nvPr>
        </p:nvSpPr>
        <p:spPr>
          <a:xfrm>
            <a:off x="7354066" y="4376721"/>
            <a:ext cx="490443" cy="490443"/>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r>
              <a:rPr lang="en-US" altLang="zh-CN" sz="1700" b="1" spc="142"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1700" b="1" spc="14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custDataLst>
              <p:tags r:id="rId10"/>
            </p:custDataLst>
          </p:nvPr>
        </p:nvSpPr>
        <p:spPr>
          <a:xfrm>
            <a:off x="1251653" y="4376720"/>
            <a:ext cx="490443" cy="4904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r>
              <a:rPr lang="en-US" altLang="zh-CN" sz="1700" b="1" spc="142"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altLang="zh-CN" sz="1700" b="1" spc="14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custDataLst>
              <p:tags r:id="rId11"/>
            </p:custDataLst>
          </p:nvPr>
        </p:nvSpPr>
        <p:spPr>
          <a:xfrm>
            <a:off x="5209110" y="3401976"/>
            <a:ext cx="1012543" cy="997120"/>
          </a:xfrm>
          <a:prstGeom prst="rect">
            <a:avLst/>
          </a:prstGeom>
        </p:spPr>
        <p:txBody>
          <a:bodyPr wrap="square" anchor="ctr" anchorCtr="0">
            <a:normAutofit/>
          </a:bodyPr>
          <a:lstStyle/>
          <a:p>
            <a:pPr algn="ctr">
              <a:lnSpc>
                <a:spcPct val="120000"/>
              </a:lnSpc>
              <a:spcBef>
                <a:spcPts val="0"/>
              </a:spcBef>
              <a:spcAft>
                <a:spcPts val="0"/>
              </a:spcAft>
              <a:buSzPct val="100000"/>
            </a:pPr>
            <a:r>
              <a:rPr lang="zh-CN" altLang="en-US" sz="2080" b="1" kern="0" spc="283" dirty="0">
                <a:solidFill>
                  <a:srgbClr val="FF0000"/>
                </a:solidFill>
                <a:ea typeface="微软雅黑" panose="020B0503020204020204" pitchFamily="34" charset="-122"/>
                <a:cs typeface="+mj-cs"/>
              </a:rPr>
              <a:t>特点</a:t>
            </a:r>
            <a:endParaRPr lang="zh-CN" altLang="en-US" sz="2080" b="1" kern="0" spc="283" dirty="0">
              <a:solidFill>
                <a:srgbClr val="FF0000"/>
              </a:solidFill>
              <a:ea typeface="微软雅黑" panose="020B0503020204020204" pitchFamily="34" charset="-122"/>
              <a:cs typeface="+mj-cs"/>
            </a:endParaRPr>
          </a:p>
        </p:txBody>
      </p:sp>
      <p:sp>
        <p:nvSpPr>
          <p:cNvPr id="9" name="文本框 6"/>
          <p:cNvSpPr txBox="1"/>
          <p:nvPr>
            <p:custDataLst>
              <p:tags r:id="rId12"/>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4.2.1 虚拟存储器管理方式—段式管理 </a:t>
            </a:r>
            <a:endParaRPr lang="en-US" altLang="zh-CN"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13"/>
            </p:custDataLst>
          </p:nvPr>
        </p:nvPicPr>
        <p:blipFill>
          <a:blip r:embed="rId14"/>
          <a:stretch>
            <a:fillRect/>
          </a:stretch>
        </p:blipFill>
        <p:spPr>
          <a:xfrm>
            <a:off x="9329741" y="190205"/>
            <a:ext cx="1791048" cy="459012"/>
          </a:xfrm>
          <a:prstGeom prst="rect">
            <a:avLst/>
          </a:prstGeom>
        </p:spPr>
      </p:pic>
    </p:spTree>
    <p:custDataLst>
      <p:tags r:id="rId15"/>
    </p:custDataLst>
  </p:cSld>
  <p:clrMapOvr>
    <a:masterClrMapping/>
  </p:clrMapOvr>
  <p:transition spd="med">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321662"/>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6"/>
            <a:ext cx="10562590" cy="133065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1581587"/>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4.1</a:t>
            </a:r>
            <a:r>
              <a:rPr lang="en-US" altLang="zh-CN"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rgbClr val="FF0000"/>
                </a:solidFill>
                <a:latin typeface="微软雅黑" panose="020B0503020204020204" pitchFamily="34" charset="-122"/>
                <a:ea typeface="微软雅黑" panose="020B0503020204020204" pitchFamily="34" charset="-122"/>
                <a:sym typeface="+mn-ea"/>
              </a:rPr>
              <a:t>存储体系概念</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0000"/>
                </a:solidFill>
                <a:latin typeface="微软雅黑" panose="020B0503020204020204" pitchFamily="34" charset="-122"/>
                <a:ea typeface="微软雅黑" panose="020B0503020204020204" pitchFamily="34" charset="-122"/>
                <a:sym typeface="+mn-ea"/>
              </a:rPr>
              <a:t>4.1.1 </a:t>
            </a:r>
            <a:r>
              <a:rPr lang="zh-CN" altLang="en-US" sz="1600" b="1" dirty="0">
                <a:solidFill>
                  <a:srgbClr val="FF0000"/>
                </a:solidFill>
                <a:latin typeface="微软雅黑" panose="020B0503020204020204" pitchFamily="34" charset="-122"/>
                <a:ea typeface="微软雅黑" panose="020B0503020204020204" pitchFamily="34" charset="-122"/>
                <a:sym typeface="+mn-ea"/>
              </a:rPr>
              <a:t>存储体系基本概念</a:t>
            </a:r>
            <a:endParaRPr lang="en-US" altLang="zh-CN" sz="1600" b="1" dirty="0">
              <a:solidFill>
                <a:srgbClr val="FF00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4.1.2 </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存储体系的构成依据</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4.1.3 </a:t>
            </a:r>
            <a:r>
              <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存储体系的性能参数</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431800" lvl="1">
              <a:lnSpc>
                <a:spcPct val="120000"/>
              </a:lnSpc>
            </a:pP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321662"/>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 </a:t>
            </a:r>
            <a:r>
              <a:rPr lang="zh-CN" altLang="en-US" b="1" dirty="0">
                <a:solidFill>
                  <a:srgbClr val="FFFFFF"/>
                </a:solidFill>
                <a:latin typeface="微软雅黑" panose="020B0503020204020204" pitchFamily="34" charset="-122"/>
                <a:ea typeface="微软雅黑" panose="020B0503020204020204" pitchFamily="34" charset="-122"/>
                <a:sym typeface="+mn-ea"/>
              </a:rPr>
              <a:t>虚拟存储器</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4.2.1 </a:t>
            </a:r>
            <a:r>
              <a:rPr lang="zh-CN" altLang="en-US" sz="1600" b="1" dirty="0">
                <a:solidFill>
                  <a:srgbClr val="FFFFFF"/>
                </a:solidFill>
                <a:latin typeface="微软雅黑" panose="020B0503020204020204" pitchFamily="34" charset="-122"/>
                <a:ea typeface="微软雅黑" panose="020B0503020204020204" pitchFamily="34" charset="-122"/>
                <a:sym typeface="+mn-ea"/>
              </a:rPr>
              <a:t>虚拟存储管理方式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4.2.2 </a:t>
            </a:r>
            <a:r>
              <a:rPr lang="zh-CN" altLang="en-US" sz="1600" b="1" dirty="0">
                <a:solidFill>
                  <a:srgbClr val="FFFFFF"/>
                </a:solidFill>
                <a:latin typeface="微软雅黑" panose="020B0503020204020204" pitchFamily="34" charset="-122"/>
                <a:ea typeface="微软雅黑" panose="020B0503020204020204" pitchFamily="34" charset="-122"/>
                <a:sym typeface="+mn-ea"/>
              </a:rPr>
              <a:t>页式虚拟存储器的构成</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4.2.3 </a:t>
            </a:r>
            <a:r>
              <a:rPr lang="zh-CN" altLang="en-US" sz="1600" b="1" dirty="0">
                <a:solidFill>
                  <a:srgbClr val="FFFFFF"/>
                </a:solidFill>
                <a:latin typeface="微软雅黑" panose="020B0503020204020204" pitchFamily="34" charset="-122"/>
                <a:ea typeface="微软雅黑" panose="020B0503020204020204" pitchFamily="34" charset="-122"/>
              </a:rPr>
              <a:t>页式虚拟存储器实现中的问题</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617806"/>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617806"/>
            <a:ext cx="5765800" cy="1581587"/>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4.3 </a:t>
            </a:r>
            <a:r>
              <a:rPr lang="zh-CN" altLang="en-US" b="1" dirty="0">
                <a:solidFill>
                  <a:schemeClr val="bg1"/>
                </a:solidFill>
                <a:latin typeface="微软雅黑" panose="020B0503020204020204" pitchFamily="34" charset="-122"/>
                <a:ea typeface="微软雅黑" panose="020B0503020204020204" pitchFamily="34" charset="-122"/>
                <a:sym typeface="+mn-ea"/>
              </a:rPr>
              <a:t>高速缓冲存储器</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4.3.1 </a:t>
            </a:r>
            <a:r>
              <a:rPr lang="zh-CN" altLang="en-US" sz="1600" b="1" dirty="0">
                <a:solidFill>
                  <a:schemeClr val="bg1"/>
                </a:solidFill>
                <a:latin typeface="微软雅黑" panose="020B0503020204020204" pitchFamily="34" charset="-122"/>
                <a:ea typeface="微软雅黑" panose="020B0503020204020204" pitchFamily="34" charset="-122"/>
                <a:sym typeface="+mn-ea"/>
              </a:rPr>
              <a:t>工作原理和基本结构</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4.3.2 </a:t>
            </a:r>
            <a:r>
              <a:rPr lang="zh-CN" altLang="en-US" sz="1600" b="1" dirty="0">
                <a:solidFill>
                  <a:schemeClr val="bg1"/>
                </a:solidFill>
                <a:latin typeface="微软雅黑" panose="020B0503020204020204" pitchFamily="34" charset="-122"/>
                <a:ea typeface="微软雅黑" panose="020B0503020204020204" pitchFamily="34" charset="-122"/>
                <a:sym typeface="+mn-ea"/>
              </a:rPr>
              <a:t>地址的映像和变换</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rPr>
              <a:t>4.3.3 Cache</a:t>
            </a:r>
            <a:r>
              <a:rPr lang="zh-CN" altLang="en-US" sz="1600" b="1" dirty="0">
                <a:solidFill>
                  <a:schemeClr val="bg1"/>
                </a:solidFill>
                <a:latin typeface="微软雅黑" panose="020B0503020204020204" pitchFamily="34" charset="-122"/>
                <a:ea typeface="微软雅黑" panose="020B0503020204020204" pitchFamily="34" charset="-122"/>
              </a:rPr>
              <a:t>存储器的</a:t>
            </a:r>
            <a:r>
              <a:rPr lang="en-US" altLang="zh-CN" sz="1600" b="1" dirty="0">
                <a:solidFill>
                  <a:schemeClr val="bg1"/>
                </a:solidFill>
                <a:latin typeface="微软雅黑" panose="020B0503020204020204" pitchFamily="34" charset="-122"/>
                <a:ea typeface="微软雅黑" panose="020B0503020204020204" pitchFamily="34" charset="-122"/>
              </a:rPr>
              <a:t>LRU</a:t>
            </a:r>
            <a:r>
              <a:rPr lang="zh-CN" altLang="en-US" sz="1600" b="1" dirty="0">
                <a:solidFill>
                  <a:schemeClr val="bg1"/>
                </a:solidFill>
                <a:latin typeface="微软雅黑" panose="020B0503020204020204" pitchFamily="34" charset="-122"/>
                <a:ea typeface="微软雅黑" panose="020B0503020204020204" pitchFamily="34" charset="-122"/>
              </a:rPr>
              <a:t>替换算法的硬件实现</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431800" lvl="1">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mn-ea"/>
              </a:rPr>
              <a:t>4.3.4 Cache</a:t>
            </a:r>
            <a:r>
              <a:rPr lang="zh-CN" altLang="en-US" sz="1600" b="1" dirty="0">
                <a:solidFill>
                  <a:schemeClr val="bg1"/>
                </a:solidFill>
                <a:latin typeface="微软雅黑" panose="020B0503020204020204" pitchFamily="34" charset="-122"/>
                <a:ea typeface="微软雅黑" panose="020B0503020204020204" pitchFamily="34" charset="-122"/>
                <a:sym typeface="+mn-ea"/>
              </a:rPr>
              <a:t>存储器的透明性及性能分析</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478949" y="5224897"/>
            <a:ext cx="10562590" cy="455238"/>
            <a:chOff x="431800" y="5306985"/>
            <a:chExt cx="10562590" cy="455238"/>
          </a:xfrm>
        </p:grpSpPr>
        <p:sp>
          <p:nvSpPr>
            <p:cNvPr id="10" name="矩形 9"/>
            <p:cNvSpPr/>
            <p:nvPr>
              <p:custDataLst>
                <p:tags r:id="rId8"/>
              </p:custDataLst>
            </p:nvPr>
          </p:nvSpPr>
          <p:spPr>
            <a:xfrm flipH="1">
              <a:off x="431800" y="5342488"/>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934085" y="5306985"/>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4.4 Cache-</a:t>
              </a:r>
              <a:r>
                <a:rPr lang="zh-CN" altLang="en-US" b="1" dirty="0">
                  <a:solidFill>
                    <a:schemeClr val="bg1"/>
                  </a:solidFill>
                  <a:latin typeface="微软雅黑" panose="020B0503020204020204" pitchFamily="34" charset="-122"/>
                  <a:ea typeface="微软雅黑" panose="020B0503020204020204" pitchFamily="34" charset="-122"/>
                  <a:sym typeface="+mn-ea"/>
                </a:rPr>
                <a:t>主存</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辅存三级层次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67791" y="5723824"/>
            <a:ext cx="10562590" cy="419775"/>
            <a:chOff x="431800" y="5321437"/>
            <a:chExt cx="10562590" cy="419775"/>
          </a:xfrm>
        </p:grpSpPr>
        <p:sp>
          <p:nvSpPr>
            <p:cNvPr id="14" name="矩形 13"/>
            <p:cNvSpPr/>
            <p:nvPr>
              <p:custDataLst>
                <p:tags r:id="rId9"/>
              </p:custDataLst>
            </p:nvPr>
          </p:nvSpPr>
          <p:spPr>
            <a:xfrm flipH="1">
              <a:off x="431800" y="5321477"/>
              <a:ext cx="10562590" cy="419735"/>
            </a:xfrm>
            <a:prstGeom prst="rect">
              <a:avLst/>
            </a:prstGeom>
            <a:solidFill>
              <a:srgbClr val="4472C4"/>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1" lang="zh-CN" altLang="en-US" sz="151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934085" y="5321437"/>
              <a:ext cx="5765800" cy="396583"/>
            </a:xfrm>
            <a:prstGeom prst="rect">
              <a:avLst/>
            </a:prstGeom>
            <a:noFill/>
          </p:spPr>
          <p:txBody>
            <a:bodyPr wrap="square" rtlCol="0" anchor="t">
              <a:spAutoFit/>
            </a:bodyPr>
            <a:lstStyle/>
            <a:p>
              <a:pPr marL="0" marR="0" lvl="1" indent="0" algn="l" defTabSz="914400" rtl="0" eaLnBrk="1" fontAlgn="base" latinLnBrk="0" hangingPunct="1">
                <a:lnSpc>
                  <a:spcPct val="120000"/>
                </a:lnSpc>
                <a:spcBef>
                  <a:spcPct val="0"/>
                </a:spcBef>
                <a:spcAft>
                  <a:spcPct val="0"/>
                </a:spcAft>
                <a:buClr>
                  <a:srgbClr val="294A5A"/>
                </a:buClr>
                <a:buSzTx/>
                <a:buFont typeface="Wingdings" panose="05000000000000000000" pitchFamily="2" charset="2"/>
                <a:buNone/>
                <a:defRPr/>
              </a:pPr>
              <a:r>
                <a:rPr lang="en-US" altLang="zh-CN" b="1" dirty="0">
                  <a:solidFill>
                    <a:schemeClr val="bg1"/>
                  </a:solidFill>
                  <a:latin typeface="微软雅黑" panose="020B0503020204020204" pitchFamily="34" charset="-122"/>
                  <a:ea typeface="微软雅黑" panose="020B0503020204020204" pitchFamily="34" charset="-122"/>
                  <a:sym typeface="+mn-ea"/>
                </a:rPr>
                <a:t>4.5</a:t>
              </a:r>
              <a:r>
                <a:rPr lang="zh-CN" altLang="en-US" b="1" dirty="0">
                  <a:solidFill>
                    <a:schemeClr val="bg1"/>
                  </a:solidFill>
                  <a:latin typeface="微软雅黑" panose="020B0503020204020204" pitchFamily="34" charset="-122"/>
                  <a:ea typeface="微软雅黑" panose="020B0503020204020204" pitchFamily="34" charset="-122"/>
                  <a:sym typeface="+mn-ea"/>
                </a:rPr>
                <a:t> 主存保护</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0"/>
    </p:custDataLst>
  </p:cSld>
  <p:clrMapOvr>
    <a:masterClrMapping/>
  </p:clrMapOvr>
  <p:transition spd="med">
    <p:push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432075" y="1431885"/>
            <a:ext cx="10656339" cy="4481089"/>
          </a:xfrm>
          <a:prstGeom prst="rect">
            <a:avLst/>
          </a:prstGeom>
          <a:solidFill>
            <a:schemeClr val="tx2">
              <a:lumMod val="20000"/>
              <a:lumOff val="80000"/>
              <a:alpha val="50000"/>
            </a:schemeClr>
          </a:solidFill>
          <a:ln w="6350">
            <a:solidFill>
              <a:schemeClr val="accent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 name="矩形 6"/>
          <p:cNvSpPr/>
          <p:nvPr>
            <p:custDataLst>
              <p:tags r:id="rId2"/>
            </p:custDataLst>
          </p:nvPr>
        </p:nvSpPr>
        <p:spPr>
          <a:xfrm>
            <a:off x="890513" y="1988453"/>
            <a:ext cx="4438320" cy="3645698"/>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235" fontAlgn="auto">
              <a:lnSpc>
                <a:spcPct val="150000"/>
              </a:lnSpc>
              <a:spcBef>
                <a:spcPts val="0"/>
              </a:spcBef>
              <a:spcAft>
                <a:spcPts val="0"/>
              </a:spcAft>
              <a:buClr>
                <a:srgbClr val="000000">
                  <a:lumMod val="75000"/>
                  <a:lumOff val="25000"/>
                </a:srgbClr>
              </a:buClr>
              <a:buSzPct val="90000"/>
              <a:buFont typeface="Wingdings" panose="05000000000000000000" pitchFamily="2" charset="2"/>
            </a:pPr>
            <a:r>
              <a:rPr lang="zh-CN" altLang="en-US" sz="1890" spc="142" dirty="0">
                <a:solidFill>
                  <a:srgbClr val="FF0000"/>
                </a:solidFill>
                <a:latin typeface="Arial" panose="020B0604020202020204" pitchFamily="34" charset="0"/>
                <a:ea typeface="微软雅黑" panose="020B0503020204020204" pitchFamily="34" charset="-122"/>
              </a:rPr>
              <a:t>地址映象方法：</a:t>
            </a:r>
            <a:r>
              <a:rPr lang="zh-CN" altLang="en-US" sz="1890" spc="142" dirty="0">
                <a:solidFill>
                  <a:schemeClr val="dk1">
                    <a:lumMod val="50000"/>
                  </a:schemeClr>
                </a:solidFill>
                <a:latin typeface="Arial" panose="020B0604020202020204" pitchFamily="34" charset="0"/>
                <a:ea typeface="微软雅黑" panose="020B0503020204020204" pitchFamily="34" charset="-122"/>
              </a:rPr>
              <a:t>每个程序段都从0地址开始编址，长度可长可短，可以在程序执行过程中动态改变程序段的长度。</a:t>
            </a:r>
            <a:endParaRPr lang="zh-CN" altLang="en-US" sz="1890" spc="142" dirty="0">
              <a:solidFill>
                <a:schemeClr val="dk1">
                  <a:lumMod val="50000"/>
                </a:schemeClr>
              </a:solidFill>
              <a:latin typeface="Arial" panose="020B0604020202020204" pitchFamily="34" charset="0"/>
              <a:ea typeface="微软雅黑" panose="020B0503020204020204" pitchFamily="34" charset="-122"/>
            </a:endParaRPr>
          </a:p>
        </p:txBody>
      </p:sp>
      <p:cxnSp>
        <p:nvCxnSpPr>
          <p:cNvPr id="12" name="直接连接符 11"/>
          <p:cNvCxnSpPr/>
          <p:nvPr>
            <p:custDataLst>
              <p:tags r:id="rId3"/>
            </p:custDataLst>
          </p:nvPr>
        </p:nvCxnSpPr>
        <p:spPr>
          <a:xfrm>
            <a:off x="5760244" y="1673908"/>
            <a:ext cx="0" cy="3960374"/>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5916849" y="1956653"/>
            <a:ext cx="4897932" cy="3645698"/>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9875" indent="-269875" defTabSz="864235" fontAlgn="auto">
              <a:lnSpc>
                <a:spcPct val="150000"/>
              </a:lnSpc>
              <a:spcBef>
                <a:spcPts val="0"/>
              </a:spcBef>
              <a:spcAft>
                <a:spcPts val="945"/>
              </a:spcAft>
              <a:buClr>
                <a:srgbClr val="000000">
                  <a:lumMod val="75000"/>
                  <a:lumOff val="25000"/>
                </a:srgbClr>
              </a:buClr>
              <a:buSzPct val="90000"/>
            </a:pPr>
            <a:r>
              <a:rPr lang="en-US" altLang="zh-CN" sz="1890" spc="142" dirty="0">
                <a:solidFill>
                  <a:schemeClr val="dk1">
                    <a:lumMod val="50000"/>
                  </a:schemeClr>
                </a:solidFill>
                <a:latin typeface="Arial" panose="020B0604020202020204" pitchFamily="34" charset="0"/>
                <a:ea typeface="微软雅黑" panose="020B0503020204020204" pitchFamily="34" charset="-122"/>
              </a:rPr>
              <a:t>   </a:t>
            </a:r>
            <a:r>
              <a:rPr lang="zh-CN" altLang="en-US" sz="1890" spc="142" dirty="0">
                <a:solidFill>
                  <a:srgbClr val="FF0000"/>
                </a:solidFill>
                <a:latin typeface="Arial" panose="020B0604020202020204" pitchFamily="34" charset="0"/>
                <a:ea typeface="微软雅黑" panose="020B0503020204020204" pitchFamily="34" charset="-122"/>
              </a:rPr>
              <a:t>虚拟地址到物理地址的变换方法：</a:t>
            </a:r>
            <a:endParaRPr lang="zh-CN" altLang="en-US" sz="1890" spc="142" dirty="0">
              <a:solidFill>
                <a:srgbClr val="FF0000"/>
              </a:solidFill>
              <a:latin typeface="Arial" panose="020B0604020202020204" pitchFamily="34" charset="0"/>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890" spc="142" dirty="0">
                <a:solidFill>
                  <a:schemeClr val="dk1">
                    <a:lumMod val="50000"/>
                  </a:schemeClr>
                </a:solidFill>
                <a:latin typeface="Arial" panose="020B0604020202020204" pitchFamily="34" charset="0"/>
                <a:ea typeface="微软雅黑" panose="020B0503020204020204" pitchFamily="34" charset="-122"/>
              </a:rPr>
              <a:t>由虚地址的</a:t>
            </a:r>
            <a:r>
              <a:rPr lang="zh-CN" altLang="en-US" sz="1890" spc="142" dirty="0">
                <a:solidFill>
                  <a:srgbClr val="FF0000"/>
                </a:solidFill>
                <a:latin typeface="Arial" panose="020B0604020202020204" pitchFamily="34" charset="0"/>
                <a:ea typeface="微软雅黑" panose="020B0503020204020204" pitchFamily="34" charset="-122"/>
              </a:rPr>
              <a:t>基号</a:t>
            </a:r>
            <a:r>
              <a:rPr lang="zh-CN" altLang="en-US" sz="1890" spc="142" dirty="0">
                <a:solidFill>
                  <a:schemeClr val="dk1">
                    <a:lumMod val="50000"/>
                  </a:schemeClr>
                </a:solidFill>
                <a:latin typeface="Arial" panose="020B0604020202020204" pitchFamily="34" charset="0"/>
                <a:ea typeface="微软雅黑" panose="020B0503020204020204" pitchFamily="34" charset="-122"/>
              </a:rPr>
              <a:t>找到</a:t>
            </a:r>
            <a:r>
              <a:rPr lang="zh-CN" altLang="en-US" sz="1890" spc="142" dirty="0">
                <a:solidFill>
                  <a:srgbClr val="FF0000"/>
                </a:solidFill>
                <a:latin typeface="Arial" panose="020B0604020202020204" pitchFamily="34" charset="0"/>
                <a:ea typeface="微软雅黑" panose="020B0503020204020204" pitchFamily="34" charset="-122"/>
              </a:rPr>
              <a:t>基址寄存器</a:t>
            </a:r>
            <a:endParaRPr lang="zh-CN" altLang="en-US" sz="1890" spc="142" dirty="0">
              <a:solidFill>
                <a:schemeClr val="dk1">
                  <a:lumMod val="50000"/>
                </a:schemeClr>
              </a:solidFill>
              <a:latin typeface="Arial" panose="020B0604020202020204" pitchFamily="34" charset="0"/>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890" spc="142" dirty="0">
                <a:solidFill>
                  <a:schemeClr val="dk1">
                    <a:lumMod val="50000"/>
                  </a:schemeClr>
                </a:solidFill>
                <a:latin typeface="Arial" panose="020B0604020202020204" pitchFamily="34" charset="0"/>
                <a:ea typeface="微软雅黑" panose="020B0503020204020204" pitchFamily="34" charset="-122"/>
              </a:rPr>
              <a:t>从</a:t>
            </a:r>
            <a:r>
              <a:rPr lang="zh-CN" altLang="en-US" sz="1890" spc="142" dirty="0">
                <a:solidFill>
                  <a:srgbClr val="FF0000"/>
                </a:solidFill>
                <a:latin typeface="Arial" panose="020B0604020202020204" pitchFamily="34" charset="0"/>
                <a:ea typeface="微软雅黑" panose="020B0503020204020204" pitchFamily="34" charset="-122"/>
              </a:rPr>
              <a:t>基址寄存器</a:t>
            </a:r>
            <a:r>
              <a:rPr lang="zh-CN" altLang="en-US" sz="1890" spc="142" dirty="0">
                <a:solidFill>
                  <a:schemeClr val="dk1">
                    <a:lumMod val="50000"/>
                  </a:schemeClr>
                </a:solidFill>
                <a:latin typeface="Arial" panose="020B0604020202020204" pitchFamily="34" charset="0"/>
                <a:ea typeface="微软雅黑" panose="020B0503020204020204" pitchFamily="34" charset="-122"/>
              </a:rPr>
              <a:t>中读出</a:t>
            </a:r>
            <a:r>
              <a:rPr lang="zh-CN" altLang="en-US" sz="1890" spc="142" dirty="0">
                <a:solidFill>
                  <a:srgbClr val="FF0000"/>
                </a:solidFill>
                <a:latin typeface="Arial" panose="020B0604020202020204" pitchFamily="34" charset="0"/>
                <a:ea typeface="微软雅黑" panose="020B0503020204020204" pitchFamily="34" charset="-122"/>
              </a:rPr>
              <a:t>段表的起始地址</a:t>
            </a:r>
            <a:endParaRPr lang="zh-CN" altLang="en-US" sz="1890" spc="142" dirty="0">
              <a:solidFill>
                <a:srgbClr val="FF0000"/>
              </a:solidFill>
              <a:latin typeface="Arial" panose="020B0604020202020204" pitchFamily="34" charset="0"/>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890" spc="142" dirty="0">
                <a:solidFill>
                  <a:schemeClr val="dk1">
                    <a:lumMod val="50000"/>
                  </a:schemeClr>
                </a:solidFill>
                <a:latin typeface="Arial" panose="020B0604020202020204" pitchFamily="34" charset="0"/>
                <a:ea typeface="微软雅黑" panose="020B0503020204020204" pitchFamily="34" charset="-122"/>
              </a:rPr>
              <a:t>把</a:t>
            </a:r>
            <a:r>
              <a:rPr lang="zh-CN" altLang="en-US" sz="1890" spc="142" dirty="0">
                <a:solidFill>
                  <a:srgbClr val="FF0000"/>
                </a:solidFill>
                <a:latin typeface="Arial" panose="020B0604020202020204" pitchFamily="34" charset="0"/>
                <a:ea typeface="微软雅黑" panose="020B0503020204020204" pitchFamily="34" charset="-122"/>
              </a:rPr>
              <a:t>起始地址</a:t>
            </a:r>
            <a:r>
              <a:rPr lang="zh-CN" altLang="en-US" sz="1890" spc="142" dirty="0">
                <a:solidFill>
                  <a:schemeClr val="dk1">
                    <a:lumMod val="50000"/>
                  </a:schemeClr>
                </a:solidFill>
                <a:latin typeface="Arial" panose="020B0604020202020204" pitchFamily="34" charset="0"/>
                <a:ea typeface="微软雅黑" panose="020B0503020204020204" pitchFamily="34" charset="-122"/>
              </a:rPr>
              <a:t>与多用户</a:t>
            </a:r>
            <a:r>
              <a:rPr lang="zh-CN" altLang="en-US" sz="1890" spc="142" dirty="0">
                <a:solidFill>
                  <a:srgbClr val="FF0000"/>
                </a:solidFill>
                <a:latin typeface="Arial" panose="020B0604020202020204" pitchFamily="34" charset="0"/>
                <a:ea typeface="微软雅黑" panose="020B0503020204020204" pitchFamily="34" charset="-122"/>
              </a:rPr>
              <a:t>段号相加</a:t>
            </a:r>
            <a:r>
              <a:rPr lang="zh-CN" altLang="en-US" sz="1890" spc="142" dirty="0">
                <a:solidFill>
                  <a:schemeClr val="dk1">
                    <a:lumMod val="50000"/>
                  </a:schemeClr>
                </a:solidFill>
                <a:latin typeface="Arial" panose="020B0604020202020204" pitchFamily="34" charset="0"/>
                <a:ea typeface="微软雅黑" panose="020B0503020204020204" pitchFamily="34" charset="-122"/>
              </a:rPr>
              <a:t>得到</a:t>
            </a:r>
            <a:r>
              <a:rPr lang="zh-CN" altLang="en-US" sz="1890" spc="142" dirty="0">
                <a:solidFill>
                  <a:srgbClr val="FF0000"/>
                </a:solidFill>
                <a:latin typeface="Arial" panose="020B0604020202020204" pitchFamily="34" charset="0"/>
                <a:ea typeface="微软雅黑" panose="020B0503020204020204" pitchFamily="34" charset="-122"/>
              </a:rPr>
              <a:t>段表地址</a:t>
            </a:r>
            <a:endParaRPr lang="zh-CN" altLang="en-US" sz="1890" spc="142" dirty="0">
              <a:solidFill>
                <a:schemeClr val="dk1">
                  <a:lumMod val="50000"/>
                </a:schemeClr>
              </a:solidFill>
              <a:latin typeface="Arial" panose="020B0604020202020204" pitchFamily="34" charset="0"/>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890" spc="142" dirty="0">
                <a:solidFill>
                  <a:schemeClr val="dk1">
                    <a:lumMod val="50000"/>
                  </a:schemeClr>
                </a:solidFill>
                <a:latin typeface="Arial" panose="020B0604020202020204" pitchFamily="34" charset="0"/>
                <a:ea typeface="微软雅黑" panose="020B0503020204020204" pitchFamily="34" charset="-122"/>
              </a:rPr>
              <a:t>把段表中给出的</a:t>
            </a:r>
            <a:r>
              <a:rPr lang="zh-CN" altLang="en-US" sz="1890" spc="142" dirty="0">
                <a:solidFill>
                  <a:srgbClr val="FF0000"/>
                </a:solidFill>
                <a:latin typeface="Arial" panose="020B0604020202020204" pitchFamily="34" charset="0"/>
                <a:ea typeface="微软雅黑" panose="020B0503020204020204" pitchFamily="34" charset="-122"/>
              </a:rPr>
              <a:t>起始地址与段内偏移D相加</a:t>
            </a:r>
            <a:r>
              <a:rPr lang="zh-CN" altLang="en-US" sz="1890" spc="142" dirty="0">
                <a:solidFill>
                  <a:schemeClr val="dk1">
                    <a:lumMod val="50000"/>
                  </a:schemeClr>
                </a:solidFill>
                <a:latin typeface="Arial" panose="020B0604020202020204" pitchFamily="34" charset="0"/>
                <a:ea typeface="微软雅黑" panose="020B0503020204020204" pitchFamily="34" charset="-122"/>
              </a:rPr>
              <a:t>就能得到主存实地址</a:t>
            </a:r>
            <a:endParaRPr lang="zh-CN" altLang="en-US" sz="1890" spc="142" dirty="0">
              <a:solidFill>
                <a:schemeClr val="dk1">
                  <a:lumMod val="50000"/>
                </a:schemeClr>
              </a:solidFill>
              <a:latin typeface="Arial" panose="020B0604020202020204" pitchFamily="34" charset="0"/>
              <a:ea typeface="微软雅黑" panose="020B0503020204020204" pitchFamily="34" charset="-122"/>
            </a:endParaRPr>
          </a:p>
        </p:txBody>
      </p:sp>
      <p:sp>
        <p:nvSpPr>
          <p:cNvPr id="6" name="文本框 6"/>
          <p:cNvSpPr txBox="1"/>
          <p:nvPr>
            <p:custDataLst>
              <p:tags r:id="rId5"/>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4.2.1 虚拟存储器管理方式—段式管理 </a:t>
            </a:r>
            <a:endParaRPr lang="en-US" altLang="zh-CN"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6"/>
            </p:custDataLst>
          </p:nvPr>
        </p:nvPicPr>
        <p:blipFill>
          <a:blip r:embed="rId7"/>
          <a:stretch>
            <a:fillRect/>
          </a:stretch>
        </p:blipFill>
        <p:spPr>
          <a:xfrm>
            <a:off x="9329741" y="190205"/>
            <a:ext cx="1791048" cy="459012"/>
          </a:xfrm>
          <a:prstGeom prst="rect">
            <a:avLst/>
          </a:prstGeom>
        </p:spPr>
      </p:pic>
    </p:spTree>
    <p:custDataLst>
      <p:tags r:id="rId8"/>
    </p:custDataLst>
  </p:cSld>
  <p:clrMapOvr>
    <a:masterClrMapping/>
  </p:clrMapOvr>
  <p:transition spd="med">
    <p:push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898" y="711619"/>
            <a:ext cx="10815292" cy="192605"/>
          </a:xfrm>
          <a:prstGeom prst="rect">
            <a:avLst/>
          </a:prstGeom>
          <a:solidFill>
            <a:schemeClr val="bg1"/>
          </a:solidFill>
          <a:ln w="38100" cap="flat" cmpd="sng" algn="ctr">
            <a:noFill/>
            <a:prstDash val="solid"/>
            <a:round/>
            <a:headEnd type="none" w="med" len="med"/>
            <a:tailEnd type="none" w="med" len="med"/>
          </a:ln>
        </p:spPr>
        <p:txBody>
          <a:bodyPr vert="horz" wrap="none" lIns="86402" tIns="43201" rIns="86402" bIns="43201" numCol="1" anchor="ctr" anchorCtr="0" compatLnSpc="1"/>
          <a:lstStyle/>
          <a:p>
            <a:pPr algn="ctr" defTabSz="864235" eaLnBrk="0" hangingPunct="0"/>
            <a:endParaRPr lang="en-US" altLang="zh-CN" sz="2645">
              <a:solidFill>
                <a:srgbClr val="FF0000"/>
              </a:solidFill>
              <a:latin typeface="Times New Roman" panose="02020603050405020304" pitchFamily="18" charset="0"/>
              <a:ea typeface="黑体" panose="02010609060101010101" charset="-122"/>
            </a:endParaRPr>
          </a:p>
        </p:txBody>
      </p:sp>
      <p:pic>
        <p:nvPicPr>
          <p:cNvPr id="2049" name="ShockwaveFlash1" descr="clipboard/media/image1.png"/>
          <p:cNvPicPr/>
          <p:nvPr/>
        </p:nvPicPr>
        <p:blipFill>
          <a:blip r:embed="rId1"/>
          <a:stretch>
            <a:fillRect/>
          </a:stretch>
        </p:blipFill>
        <p:spPr>
          <a:xfrm>
            <a:off x="3219775" y="915325"/>
            <a:ext cx="7908214" cy="4453620"/>
          </a:xfrm>
          <a:prstGeom prst="rect">
            <a:avLst/>
          </a:prstGeom>
          <a:noFill/>
          <a:ln w="9525">
            <a:noFill/>
          </a:ln>
        </p:spPr>
      </p:pic>
      <p:sp>
        <p:nvSpPr>
          <p:cNvPr id="102403" name="圆角矩形 23"/>
          <p:cNvSpPr/>
          <p:nvPr>
            <p:custDataLst>
              <p:tags r:id="rId2"/>
            </p:custDataLst>
          </p:nvPr>
        </p:nvSpPr>
        <p:spPr>
          <a:xfrm>
            <a:off x="8069407" y="876324"/>
            <a:ext cx="2185559" cy="1711546"/>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05" name="矩形 6"/>
          <p:cNvSpPr/>
          <p:nvPr>
            <p:custDataLst>
              <p:tags r:id="rId3"/>
            </p:custDataLst>
          </p:nvPr>
        </p:nvSpPr>
        <p:spPr>
          <a:xfrm>
            <a:off x="6150855" y="2200859"/>
            <a:ext cx="280508" cy="169505"/>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pic>
        <p:nvPicPr>
          <p:cNvPr id="102406" name="内容占位符 4"/>
          <p:cNvPicPr>
            <a:picLocks noGrp="1" noChangeAspect="1"/>
          </p:cNvPicPr>
          <p:nvPr>
            <p:ph idx="1"/>
            <p:custDataLst>
              <p:tags r:id="rId4"/>
            </p:custDataLst>
          </p:nvPr>
        </p:nvPicPr>
        <p:blipFill>
          <a:blip r:embed="rId5"/>
          <a:srcRect l="58969" r="15736" b="62939"/>
          <a:stretch>
            <a:fillRect/>
          </a:stretch>
        </p:blipFill>
        <p:spPr>
          <a:xfrm>
            <a:off x="8750425" y="966327"/>
            <a:ext cx="1966553" cy="1621543"/>
          </a:xfrm>
        </p:spPr>
      </p:pic>
      <p:sp>
        <p:nvSpPr>
          <p:cNvPr id="102407" name="矩形 27"/>
          <p:cNvSpPr/>
          <p:nvPr>
            <p:custDataLst>
              <p:tags r:id="rId6"/>
            </p:custDataLst>
          </p:nvPr>
        </p:nvSpPr>
        <p:spPr>
          <a:xfrm>
            <a:off x="6431363" y="1120830"/>
            <a:ext cx="280507" cy="169505"/>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pic>
        <p:nvPicPr>
          <p:cNvPr id="102408" name="内容占位符 4"/>
          <p:cNvPicPr>
            <a:picLocks noChangeAspect="1"/>
          </p:cNvPicPr>
          <p:nvPr>
            <p:custDataLst>
              <p:tags r:id="rId7"/>
            </p:custDataLst>
          </p:nvPr>
        </p:nvPicPr>
        <p:blipFill>
          <a:blip r:embed="rId5"/>
          <a:srcRect l="35393" t="53024" r="23776" b="1649"/>
          <a:stretch>
            <a:fillRect/>
          </a:stretch>
        </p:blipFill>
        <p:spPr>
          <a:xfrm>
            <a:off x="6857374" y="3246388"/>
            <a:ext cx="3621098" cy="2263561"/>
          </a:xfrm>
          <a:prstGeom prst="rect">
            <a:avLst/>
          </a:prstGeom>
          <a:noFill/>
          <a:ln w="9525">
            <a:noFill/>
          </a:ln>
        </p:spPr>
      </p:pic>
      <p:sp>
        <p:nvSpPr>
          <p:cNvPr id="102409" name="矩形 12"/>
          <p:cNvSpPr/>
          <p:nvPr>
            <p:custDataLst>
              <p:tags r:id="rId8"/>
            </p:custDataLst>
          </p:nvPr>
        </p:nvSpPr>
        <p:spPr>
          <a:xfrm>
            <a:off x="7418389" y="4438919"/>
            <a:ext cx="280507" cy="168005"/>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10" name="圆角矩形 37"/>
          <p:cNvSpPr/>
          <p:nvPr>
            <p:custDataLst>
              <p:tags r:id="rId9"/>
            </p:custDataLst>
          </p:nvPr>
        </p:nvSpPr>
        <p:spPr>
          <a:xfrm>
            <a:off x="6200357" y="3297389"/>
            <a:ext cx="973526" cy="1911052"/>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11" name="矩形 51"/>
          <p:cNvSpPr/>
          <p:nvPr>
            <p:custDataLst>
              <p:tags r:id="rId10"/>
            </p:custDataLst>
          </p:nvPr>
        </p:nvSpPr>
        <p:spPr>
          <a:xfrm>
            <a:off x="6867874" y="1096829"/>
            <a:ext cx="282008" cy="168005"/>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12" name="矩形 55"/>
          <p:cNvSpPr/>
          <p:nvPr>
            <p:custDataLst>
              <p:tags r:id="rId11"/>
            </p:custDataLst>
          </p:nvPr>
        </p:nvSpPr>
        <p:spPr>
          <a:xfrm>
            <a:off x="8174409" y="4438919"/>
            <a:ext cx="282008" cy="168005"/>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13" name="矩形 56"/>
          <p:cNvSpPr/>
          <p:nvPr>
            <p:custDataLst>
              <p:tags r:id="rId12"/>
            </p:custDataLst>
          </p:nvPr>
        </p:nvSpPr>
        <p:spPr>
          <a:xfrm>
            <a:off x="8723425" y="4434420"/>
            <a:ext cx="280507" cy="169504"/>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02414" name="矩形 57"/>
          <p:cNvSpPr/>
          <p:nvPr>
            <p:custDataLst>
              <p:tags r:id="rId13"/>
            </p:custDataLst>
          </p:nvPr>
        </p:nvSpPr>
        <p:spPr>
          <a:xfrm>
            <a:off x="8484918" y="2806876"/>
            <a:ext cx="172505" cy="148504"/>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grpSp>
        <p:nvGrpSpPr>
          <p:cNvPr id="85" name="组合 84"/>
          <p:cNvGrpSpPr/>
          <p:nvPr/>
        </p:nvGrpSpPr>
        <p:grpSpPr>
          <a:xfrm>
            <a:off x="5637841" y="1291536"/>
            <a:ext cx="513013" cy="1003527"/>
            <a:chOff x="3048527" y="694745"/>
            <a:chExt cx="542164" cy="1063085"/>
          </a:xfrm>
        </p:grpSpPr>
        <p:cxnSp>
          <p:nvCxnSpPr>
            <p:cNvPr id="102437" name="肘形连接符 5"/>
            <p:cNvCxnSpPr>
              <a:endCxn id="102405" idx="1"/>
            </p:cNvCxnSpPr>
            <p:nvPr>
              <p:custDataLst>
                <p:tags r:id="rId14"/>
              </p:custDataLst>
            </p:nvPr>
          </p:nvCxnSpPr>
          <p:spPr>
            <a:xfrm rot="-5400000" flipH="1">
              <a:off x="2984808" y="1151947"/>
              <a:ext cx="1063085" cy="148681"/>
            </a:xfrm>
            <a:prstGeom prst="bentConnector2">
              <a:avLst/>
            </a:prstGeom>
            <a:ln w="38100" cap="flat" cmpd="sng">
              <a:solidFill>
                <a:srgbClr val="FF0000"/>
              </a:solidFill>
              <a:prstDash val="solid"/>
              <a:round/>
              <a:headEnd type="none" w="med" len="med"/>
              <a:tailEnd type="triangle" w="med" len="med"/>
            </a:ln>
          </p:spPr>
        </p:cxnSp>
        <p:sp>
          <p:nvSpPr>
            <p:cNvPr id="102438" name="矩形 78"/>
            <p:cNvSpPr/>
            <p:nvPr>
              <p:custDataLst>
                <p:tags r:id="rId15"/>
              </p:custDataLst>
            </p:nvPr>
          </p:nvSpPr>
          <p:spPr>
            <a:xfrm>
              <a:off x="3048527" y="810129"/>
              <a:ext cx="450968" cy="40592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b="0" dirty="0">
                  <a:solidFill>
                    <a:srgbClr val="FF0000"/>
                  </a:solidFill>
                  <a:latin typeface="Calibri" panose="020F0502020204030204" pitchFamily="34" charset="0"/>
                  <a:ea typeface="黑体" panose="02010609060101010101" charset="-122"/>
                </a:rPr>
                <a:t>①</a:t>
              </a:r>
              <a:endParaRPr lang="zh-CN" altLang="en-US" sz="1890" b="0" dirty="0">
                <a:solidFill>
                  <a:srgbClr val="FF0000"/>
                </a:solidFill>
                <a:latin typeface="Times New Roman" panose="02020603050405020304" pitchFamily="18" charset="0"/>
                <a:ea typeface="黑体" panose="02010609060101010101" charset="-122"/>
              </a:endParaRPr>
            </a:p>
          </p:txBody>
        </p:sp>
      </p:grpSp>
      <p:sp>
        <p:nvSpPr>
          <p:cNvPr id="80" name="矩形 79"/>
          <p:cNvSpPr/>
          <p:nvPr>
            <p:custDataLst>
              <p:tags r:id="rId16"/>
            </p:custDataLst>
          </p:nvPr>
        </p:nvSpPr>
        <p:spPr>
          <a:xfrm>
            <a:off x="6821373" y="2095856"/>
            <a:ext cx="426720" cy="3831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b="0" dirty="0">
                <a:solidFill>
                  <a:srgbClr val="FF0000"/>
                </a:solidFill>
                <a:latin typeface="Calibri" panose="020F0502020204030204" pitchFamily="34" charset="0"/>
                <a:ea typeface="黑体" panose="02010609060101010101" charset="-122"/>
              </a:rPr>
              <a:t>②</a:t>
            </a:r>
            <a:endParaRPr lang="zh-CN" altLang="en-US" sz="1890" b="0" dirty="0">
              <a:solidFill>
                <a:srgbClr val="FF0000"/>
              </a:solidFill>
              <a:latin typeface="Times New Roman" panose="02020603050405020304" pitchFamily="18" charset="0"/>
              <a:ea typeface="黑体" panose="02010609060101010101" charset="-122"/>
            </a:endParaRPr>
          </a:p>
        </p:txBody>
      </p:sp>
      <p:grpSp>
        <p:nvGrpSpPr>
          <p:cNvPr id="86" name="组合 85"/>
          <p:cNvGrpSpPr/>
          <p:nvPr/>
        </p:nvGrpSpPr>
        <p:grpSpPr>
          <a:xfrm>
            <a:off x="6572066" y="1299635"/>
            <a:ext cx="1594843" cy="3462417"/>
            <a:chOff x="4036422" y="703073"/>
            <a:chExt cx="1688517" cy="3664381"/>
          </a:xfrm>
        </p:grpSpPr>
        <p:grpSp>
          <p:nvGrpSpPr>
            <p:cNvPr id="102429" name="组合 15"/>
            <p:cNvGrpSpPr/>
            <p:nvPr/>
          </p:nvGrpSpPr>
          <p:grpSpPr>
            <a:xfrm>
              <a:off x="5448172" y="1613209"/>
              <a:ext cx="276767" cy="267630"/>
              <a:chOff x="555857" y="2832409"/>
              <a:chExt cx="336240" cy="356839"/>
            </a:xfrm>
          </p:grpSpPr>
          <p:sp>
            <p:nvSpPr>
              <p:cNvPr id="102434" name="椭圆 8"/>
              <p:cNvSpPr/>
              <p:nvPr>
                <p:custDataLst>
                  <p:tags r:id="rId17"/>
                </p:custDataLst>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02435" name="直接连接符 10"/>
              <p:cNvCxnSpPr/>
              <p:nvPr>
                <p:custDataLst>
                  <p:tags r:id="rId18"/>
                </p:custDataLst>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102436" name="直接连接符 17"/>
              <p:cNvCxnSpPr/>
              <p:nvPr>
                <p:custDataLst>
                  <p:tags r:id="rId19"/>
                </p:custDataLst>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cxnSp>
          <p:nvCxnSpPr>
            <p:cNvPr id="102430" name="肘形连接符 24"/>
            <p:cNvCxnSpPr>
              <a:stCxn id="102407" idx="2"/>
              <a:endCxn id="102434" idx="0"/>
            </p:cNvCxnSpPr>
            <p:nvPr>
              <p:custDataLst>
                <p:tags r:id="rId20"/>
              </p:custDataLst>
            </p:nvPr>
          </p:nvCxnSpPr>
          <p:spPr>
            <a:xfrm rot="5400000" flipV="1">
              <a:off x="4356449" y="383046"/>
              <a:ext cx="909977" cy="1550031"/>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02431" name="肘形连接符 32"/>
            <p:cNvCxnSpPr>
              <a:endCxn id="102434" idx="2"/>
            </p:cNvCxnSpPr>
            <p:nvPr>
              <p:custDataLst>
                <p:tags r:id="rId21"/>
              </p:custDataLst>
            </p:nvPr>
          </p:nvCxnSpPr>
          <p:spPr>
            <a:xfrm>
              <a:off x="4931995" y="1747024"/>
              <a:ext cx="516177"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02432" name="肘形连接符 35"/>
            <p:cNvCxnSpPr>
              <a:stCxn id="102434" idx="4"/>
              <a:endCxn id="102409" idx="1"/>
            </p:cNvCxnSpPr>
            <p:nvPr>
              <p:custDataLst>
                <p:tags r:id="rId22"/>
              </p:custDataLst>
            </p:nvPr>
          </p:nvCxnSpPr>
          <p:spPr>
            <a:xfrm rot="5400000">
              <a:off x="4137858" y="2675305"/>
              <a:ext cx="2243509" cy="653681"/>
            </a:xfrm>
            <a:prstGeom prst="bentConnector4">
              <a:avLst>
                <a:gd name="adj1" fmla="val 48033"/>
                <a:gd name="adj2" fmla="val 136443"/>
              </a:avLst>
            </a:prstGeom>
            <a:ln w="38100" cap="flat" cmpd="sng">
              <a:solidFill>
                <a:srgbClr val="FF0000"/>
              </a:solidFill>
              <a:prstDash val="solid"/>
              <a:round/>
              <a:headEnd type="none" w="med" len="med"/>
              <a:tailEnd type="triangle" w="med" len="med"/>
            </a:ln>
          </p:spPr>
        </p:cxnSp>
        <p:sp>
          <p:nvSpPr>
            <p:cNvPr id="102433" name="矩形 80"/>
            <p:cNvSpPr/>
            <p:nvPr>
              <p:custDataLst>
                <p:tags r:id="rId23"/>
              </p:custDataLst>
            </p:nvPr>
          </p:nvSpPr>
          <p:spPr>
            <a:xfrm>
              <a:off x="4243874" y="3961921"/>
              <a:ext cx="451784" cy="4055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b="0" dirty="0">
                  <a:solidFill>
                    <a:srgbClr val="FF0000"/>
                  </a:solidFill>
                  <a:latin typeface="Calibri" panose="020F0502020204030204" pitchFamily="34" charset="0"/>
                  <a:ea typeface="黑体" panose="02010609060101010101" charset="-122"/>
                </a:rPr>
                <a:t>③</a:t>
              </a:r>
              <a:endParaRPr lang="zh-CN" altLang="en-US" sz="1890" b="0" dirty="0">
                <a:solidFill>
                  <a:srgbClr val="FF0000"/>
                </a:solidFill>
                <a:latin typeface="Times New Roman" panose="02020603050405020304" pitchFamily="18" charset="0"/>
                <a:ea typeface="黑体" panose="02010609060101010101" charset="-122"/>
              </a:endParaRPr>
            </a:p>
          </p:txBody>
        </p:sp>
      </p:grpSp>
      <p:grpSp>
        <p:nvGrpSpPr>
          <p:cNvPr id="87" name="组合 86"/>
          <p:cNvGrpSpPr/>
          <p:nvPr/>
        </p:nvGrpSpPr>
        <p:grpSpPr>
          <a:xfrm>
            <a:off x="7149882" y="1182148"/>
            <a:ext cx="2032555" cy="3265771"/>
            <a:chOff x="4647693" y="578896"/>
            <a:chExt cx="2151210" cy="3456218"/>
          </a:xfrm>
        </p:grpSpPr>
        <p:grpSp>
          <p:nvGrpSpPr>
            <p:cNvPr id="102419" name="组合 47"/>
            <p:cNvGrpSpPr/>
            <p:nvPr/>
          </p:nvGrpSpPr>
          <p:grpSpPr>
            <a:xfrm>
              <a:off x="6022556" y="876369"/>
              <a:ext cx="276767" cy="267630"/>
              <a:chOff x="555857" y="2832409"/>
              <a:chExt cx="336240" cy="356839"/>
            </a:xfrm>
          </p:grpSpPr>
          <p:sp>
            <p:nvSpPr>
              <p:cNvPr id="102426" name="椭圆 48"/>
              <p:cNvSpPr/>
              <p:nvPr>
                <p:custDataLst>
                  <p:tags r:id="rId24"/>
                </p:custDataLst>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02427" name="直接连接符 49"/>
              <p:cNvCxnSpPr/>
              <p:nvPr>
                <p:custDataLst>
                  <p:tags r:id="rId25"/>
                </p:custDataLst>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102428" name="直接连接符 50"/>
              <p:cNvCxnSpPr/>
              <p:nvPr>
                <p:custDataLst>
                  <p:tags r:id="rId26"/>
                </p:custDataLst>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cxnSp>
          <p:nvCxnSpPr>
            <p:cNvPr id="102420" name="肘形连接符 52"/>
            <p:cNvCxnSpPr>
              <a:stCxn id="102411" idx="3"/>
              <a:endCxn id="102426" idx="0"/>
            </p:cNvCxnSpPr>
            <p:nvPr>
              <p:custDataLst>
                <p:tags r:id="rId27"/>
              </p:custDataLst>
            </p:nvPr>
          </p:nvCxnSpPr>
          <p:spPr>
            <a:xfrm>
              <a:off x="4647693" y="587028"/>
              <a:ext cx="1513308" cy="289563"/>
            </a:xfrm>
            <a:prstGeom prst="bentConnector2">
              <a:avLst/>
            </a:prstGeom>
            <a:ln w="38100" cap="flat" cmpd="sng">
              <a:solidFill>
                <a:srgbClr val="FF0000"/>
              </a:solidFill>
              <a:prstDash val="solid"/>
              <a:round/>
              <a:headEnd type="none" w="med" len="med"/>
              <a:tailEnd type="triangle" w="med" len="med"/>
            </a:ln>
          </p:spPr>
        </p:cxnSp>
        <p:cxnSp>
          <p:nvCxnSpPr>
            <p:cNvPr id="102421" name="肘形连接符 59"/>
            <p:cNvCxnSpPr>
              <a:stCxn id="102412" idx="0"/>
              <a:endCxn id="102414" idx="2"/>
            </p:cNvCxnSpPr>
            <p:nvPr>
              <p:custDataLst>
                <p:tags r:id="rId28"/>
              </p:custDataLst>
            </p:nvPr>
          </p:nvCxnSpPr>
          <p:spPr>
            <a:xfrm rot="16200000">
              <a:off x="5231978" y="3114982"/>
              <a:ext cx="1569737" cy="270528"/>
            </a:xfrm>
            <a:prstGeom prst="bentConnector3">
              <a:avLst>
                <a:gd name="adj1" fmla="val 50008"/>
              </a:avLst>
            </a:prstGeom>
            <a:ln w="38100" cap="flat" cmpd="sng">
              <a:solidFill>
                <a:srgbClr val="FF0000"/>
              </a:solidFill>
              <a:prstDash val="solid"/>
              <a:round/>
              <a:headEnd type="none" w="med" len="med"/>
              <a:tailEnd type="triangle" w="med" len="med"/>
            </a:ln>
          </p:spPr>
        </p:cxnSp>
        <p:cxnSp>
          <p:nvCxnSpPr>
            <p:cNvPr id="102422" name="肘形连接符 65"/>
            <p:cNvCxnSpPr/>
            <p:nvPr>
              <p:custDataLst>
                <p:tags r:id="rId29"/>
              </p:custDataLst>
            </p:nvPr>
          </p:nvCxnSpPr>
          <p:spPr>
            <a:xfrm rot="-5400000" flipV="1">
              <a:off x="5565523" y="3062048"/>
              <a:ext cx="1581872" cy="337774"/>
            </a:xfrm>
            <a:prstGeom prst="bentConnector3">
              <a:avLst>
                <a:gd name="adj1" fmla="val 99815"/>
              </a:avLst>
            </a:prstGeom>
            <a:ln w="38100" cap="flat" cmpd="sng">
              <a:solidFill>
                <a:srgbClr val="FF0000"/>
              </a:solidFill>
              <a:prstDash val="solid"/>
              <a:round/>
              <a:headEnd type="none" w="med" len="med"/>
              <a:tailEnd type="triangle" w="med" len="med"/>
            </a:ln>
          </p:spPr>
        </p:cxnSp>
        <p:cxnSp>
          <p:nvCxnSpPr>
            <p:cNvPr id="102423" name="肘形连接符 69"/>
            <p:cNvCxnSpPr>
              <a:stCxn id="102414" idx="0"/>
              <a:endCxn id="102426" idx="4"/>
            </p:cNvCxnSpPr>
            <p:nvPr>
              <p:custDataLst>
                <p:tags r:id="rId30"/>
              </p:custDataLst>
            </p:nvPr>
          </p:nvCxnSpPr>
          <p:spPr>
            <a:xfrm rot="16200000">
              <a:off x="5574572" y="1721468"/>
              <a:ext cx="1163967" cy="8891"/>
            </a:xfrm>
            <a:prstGeom prst="bentConnector3">
              <a:avLst>
                <a:gd name="adj1" fmla="val 50011"/>
              </a:avLst>
            </a:prstGeom>
            <a:ln w="38100" cap="flat" cmpd="sng">
              <a:solidFill>
                <a:srgbClr val="FF0000"/>
              </a:solidFill>
              <a:prstDash val="solid"/>
              <a:round/>
              <a:headEnd type="none" w="med" len="med"/>
              <a:tailEnd type="triangle" w="med" len="med"/>
            </a:ln>
          </p:spPr>
        </p:cxnSp>
        <p:sp>
          <p:nvSpPr>
            <p:cNvPr id="102424" name="矩形 81"/>
            <p:cNvSpPr/>
            <p:nvPr>
              <p:custDataLst>
                <p:tags r:id="rId31"/>
              </p:custDataLst>
            </p:nvPr>
          </p:nvSpPr>
          <p:spPr>
            <a:xfrm>
              <a:off x="6187572" y="578896"/>
              <a:ext cx="451631" cy="4055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890" b="0" dirty="0">
                  <a:solidFill>
                    <a:srgbClr val="FF0000"/>
                  </a:solidFill>
                  <a:latin typeface="Calibri" panose="020F0502020204030204" pitchFamily="34" charset="0"/>
                  <a:ea typeface="黑体" panose="02010609060101010101" charset="-122"/>
                </a:rPr>
                <a:t>④</a:t>
              </a:r>
              <a:endParaRPr lang="zh-CN" altLang="en-US" sz="1890" b="0" dirty="0">
                <a:solidFill>
                  <a:srgbClr val="FF0000"/>
                </a:solidFill>
                <a:latin typeface="Times New Roman" panose="02020603050405020304" pitchFamily="18" charset="0"/>
                <a:ea typeface="黑体" panose="02010609060101010101" charset="-122"/>
              </a:endParaRPr>
            </a:p>
          </p:txBody>
        </p:sp>
        <p:cxnSp>
          <p:nvCxnSpPr>
            <p:cNvPr id="102425" name="直接箭头连接符 83"/>
            <p:cNvCxnSpPr>
              <a:stCxn id="102426" idx="6"/>
            </p:cNvCxnSpPr>
            <p:nvPr>
              <p:custDataLst>
                <p:tags r:id="rId32"/>
              </p:custDataLst>
            </p:nvPr>
          </p:nvCxnSpPr>
          <p:spPr>
            <a:xfrm>
              <a:off x="6299323" y="1010184"/>
              <a:ext cx="499580" cy="0"/>
            </a:xfrm>
            <a:prstGeom prst="straightConnector1">
              <a:avLst/>
            </a:prstGeom>
            <a:ln w="38100" cap="flat" cmpd="sng">
              <a:solidFill>
                <a:srgbClr val="FF0000"/>
              </a:solidFill>
              <a:prstDash val="solid"/>
              <a:headEnd type="none" w="med" len="med"/>
              <a:tailEnd type="triangle" w="med" len="med"/>
            </a:ln>
          </p:spPr>
        </p:cxnSp>
      </p:grpSp>
      <p:sp>
        <p:nvSpPr>
          <p:cNvPr id="11" name="Title 6"/>
          <p:cNvSpPr txBox="1"/>
          <p:nvPr>
            <p:custDataLst>
              <p:tags r:id="rId33"/>
            </p:custDataLst>
          </p:nvPr>
        </p:nvSpPr>
        <p:spPr>
          <a:xfrm>
            <a:off x="364898" y="966626"/>
            <a:ext cx="3999708" cy="4291916"/>
          </a:xfrm>
          <a:prstGeom prst="rect">
            <a:avLst/>
          </a:prstGeom>
          <a:noFill/>
          <a:ln w="3175">
            <a:noFill/>
            <a:prstDash val="dash"/>
          </a:ln>
        </p:spPr>
        <p:txBody>
          <a:bodyPr wrap="square" lIns="60002" tIns="24001" rIns="60002" bIns="24001"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700" spc="142">
                <a:solidFill>
                  <a:schemeClr val="dk1">
                    <a:lumMod val="50000"/>
                  </a:schemeClr>
                </a:solidFill>
                <a:ea typeface="微软雅黑" panose="020B0503020204020204" pitchFamily="34" charset="-122"/>
                <a:sym typeface="+mn-ea"/>
              </a:rPr>
              <a:t>由</a:t>
            </a:r>
            <a:r>
              <a:rPr lang="zh-CN" altLang="en-US" sz="1700" spc="142">
                <a:solidFill>
                  <a:srgbClr val="FF0000"/>
                </a:solidFill>
                <a:ea typeface="微软雅黑" panose="020B0503020204020204" pitchFamily="34" charset="-122"/>
                <a:sym typeface="+mn-ea"/>
              </a:rPr>
              <a:t>基号</a:t>
            </a:r>
            <a:r>
              <a:rPr lang="zh-CN" altLang="en-US" sz="1700" spc="142">
                <a:solidFill>
                  <a:schemeClr val="dk1">
                    <a:lumMod val="50000"/>
                  </a:schemeClr>
                </a:solidFill>
                <a:ea typeface="微软雅黑" panose="020B0503020204020204" pitchFamily="34" charset="-122"/>
                <a:sym typeface="+mn-ea"/>
              </a:rPr>
              <a:t>找到</a:t>
            </a:r>
            <a:r>
              <a:rPr lang="zh-CN" altLang="en-US" sz="1700" spc="142">
                <a:solidFill>
                  <a:srgbClr val="FF0000"/>
                </a:solidFill>
                <a:ea typeface="微软雅黑" panose="020B0503020204020204" pitchFamily="34" charset="-122"/>
                <a:sym typeface="+mn-ea"/>
              </a:rPr>
              <a:t>基址寄存器</a:t>
            </a:r>
            <a:endParaRPr lang="zh-CN" altLang="en-US" sz="1700" spc="142" dirty="0">
              <a:solidFill>
                <a:schemeClr val="dk1">
                  <a:lumMod val="50000"/>
                </a:schemeClr>
              </a:solidFill>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700" spc="142">
                <a:solidFill>
                  <a:schemeClr val="dk1">
                    <a:lumMod val="50000"/>
                  </a:schemeClr>
                </a:solidFill>
                <a:ea typeface="微软雅黑" panose="020B0503020204020204" pitchFamily="34" charset="-122"/>
                <a:sym typeface="+mn-ea"/>
              </a:rPr>
              <a:t>从</a:t>
            </a:r>
            <a:r>
              <a:rPr lang="zh-CN" altLang="en-US" sz="1700" spc="142">
                <a:solidFill>
                  <a:srgbClr val="FF0000"/>
                </a:solidFill>
                <a:ea typeface="微软雅黑" panose="020B0503020204020204" pitchFamily="34" charset="-122"/>
                <a:sym typeface="+mn-ea"/>
              </a:rPr>
              <a:t>基址寄存器</a:t>
            </a:r>
            <a:r>
              <a:rPr lang="zh-CN" altLang="en-US" sz="1700" spc="142">
                <a:solidFill>
                  <a:schemeClr val="dk1">
                    <a:lumMod val="50000"/>
                  </a:schemeClr>
                </a:solidFill>
                <a:ea typeface="微软雅黑" panose="020B0503020204020204" pitchFamily="34" charset="-122"/>
                <a:sym typeface="+mn-ea"/>
              </a:rPr>
              <a:t>中读出</a:t>
            </a:r>
            <a:r>
              <a:rPr lang="zh-CN" altLang="en-US" sz="1700" spc="142">
                <a:solidFill>
                  <a:srgbClr val="FF0000"/>
                </a:solidFill>
                <a:ea typeface="微软雅黑" panose="020B0503020204020204" pitchFamily="34" charset="-122"/>
                <a:sym typeface="+mn-ea"/>
              </a:rPr>
              <a:t>段表的起始地址</a:t>
            </a:r>
            <a:endParaRPr lang="zh-CN" altLang="en-US" sz="1700" spc="142" dirty="0">
              <a:solidFill>
                <a:srgbClr val="FF0000"/>
              </a:solidFill>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700" spc="142">
                <a:solidFill>
                  <a:schemeClr val="dk1">
                    <a:lumMod val="50000"/>
                  </a:schemeClr>
                </a:solidFill>
                <a:ea typeface="微软雅黑" panose="020B0503020204020204" pitchFamily="34" charset="-122"/>
                <a:sym typeface="+mn-ea"/>
              </a:rPr>
              <a:t>把</a:t>
            </a:r>
            <a:r>
              <a:rPr lang="zh-CN" altLang="en-US" sz="1700" spc="142">
                <a:solidFill>
                  <a:srgbClr val="FF0000"/>
                </a:solidFill>
                <a:ea typeface="微软雅黑" panose="020B0503020204020204" pitchFamily="34" charset="-122"/>
                <a:sym typeface="+mn-ea"/>
              </a:rPr>
              <a:t>起始地址</a:t>
            </a:r>
            <a:r>
              <a:rPr lang="zh-CN" altLang="en-US" sz="1700" spc="142">
                <a:solidFill>
                  <a:schemeClr val="dk1">
                    <a:lumMod val="50000"/>
                  </a:schemeClr>
                </a:solidFill>
                <a:ea typeface="微软雅黑" panose="020B0503020204020204" pitchFamily="34" charset="-122"/>
                <a:sym typeface="+mn-ea"/>
              </a:rPr>
              <a:t>与多用户</a:t>
            </a:r>
            <a:r>
              <a:rPr lang="zh-CN" altLang="en-US" sz="1700" spc="142">
                <a:solidFill>
                  <a:srgbClr val="FF0000"/>
                </a:solidFill>
                <a:ea typeface="微软雅黑" panose="020B0503020204020204" pitchFamily="34" charset="-122"/>
                <a:sym typeface="+mn-ea"/>
              </a:rPr>
              <a:t>段号相加</a:t>
            </a:r>
            <a:r>
              <a:rPr lang="zh-CN" altLang="en-US" sz="1700" spc="142">
                <a:solidFill>
                  <a:schemeClr val="dk1">
                    <a:lumMod val="50000"/>
                  </a:schemeClr>
                </a:solidFill>
                <a:ea typeface="微软雅黑" panose="020B0503020204020204" pitchFamily="34" charset="-122"/>
                <a:sym typeface="+mn-ea"/>
              </a:rPr>
              <a:t>得到</a:t>
            </a:r>
            <a:r>
              <a:rPr lang="zh-CN" altLang="en-US" sz="1700" spc="142">
                <a:solidFill>
                  <a:srgbClr val="FF0000"/>
                </a:solidFill>
                <a:ea typeface="微软雅黑" panose="020B0503020204020204" pitchFamily="34" charset="-122"/>
                <a:sym typeface="+mn-ea"/>
              </a:rPr>
              <a:t>段表地址</a:t>
            </a:r>
            <a:endParaRPr lang="zh-CN" altLang="en-US" sz="1700" spc="142" dirty="0">
              <a:solidFill>
                <a:schemeClr val="dk1">
                  <a:lumMod val="50000"/>
                </a:schemeClr>
              </a:solidFill>
              <a:ea typeface="微软雅黑" panose="020B0503020204020204" pitchFamily="34" charset="-122"/>
            </a:endParaRPr>
          </a:p>
          <a:p>
            <a:pPr marL="593725" lvl="1" indent="-323850" defTabSz="864235" fontAlgn="ctr">
              <a:lnSpc>
                <a:spcPct val="130000"/>
              </a:lnSpc>
              <a:spcBef>
                <a:spcPts val="0"/>
              </a:spcBef>
              <a:spcAft>
                <a:spcPts val="0"/>
              </a:spcAft>
              <a:buSzPct val="100000"/>
              <a:buFont typeface="Wingdings" panose="05000000000000000000" charset="0"/>
              <a:buChar char="Ø"/>
            </a:pPr>
            <a:r>
              <a:rPr lang="zh-CN" altLang="en-US" sz="1700" spc="142">
                <a:solidFill>
                  <a:schemeClr val="dk1">
                    <a:lumMod val="50000"/>
                  </a:schemeClr>
                </a:solidFill>
                <a:ea typeface="微软雅黑" panose="020B0503020204020204" pitchFamily="34" charset="-122"/>
                <a:sym typeface="+mn-ea"/>
              </a:rPr>
              <a:t>把段表中给出的</a:t>
            </a:r>
            <a:r>
              <a:rPr lang="zh-CN" altLang="en-US" sz="1700" spc="142">
                <a:solidFill>
                  <a:srgbClr val="FF0000"/>
                </a:solidFill>
                <a:ea typeface="微软雅黑" panose="020B0503020204020204" pitchFamily="34" charset="-122"/>
                <a:sym typeface="+mn-ea"/>
              </a:rPr>
              <a:t>起始地址与段内偏移D相加</a:t>
            </a:r>
            <a:r>
              <a:rPr lang="zh-CN" altLang="en-US" sz="1700" spc="142">
                <a:solidFill>
                  <a:schemeClr val="dk1">
                    <a:lumMod val="50000"/>
                  </a:schemeClr>
                </a:solidFill>
                <a:ea typeface="微软雅黑" panose="020B0503020204020204" pitchFamily="34" charset="-122"/>
                <a:sym typeface="+mn-ea"/>
              </a:rPr>
              <a:t>就能得到主存实地址</a:t>
            </a:r>
            <a:endParaRPr lang="zh-CN" altLang="en-US" sz="1700" spc="94" dirty="0">
              <a:ln w="3175">
                <a:noFill/>
                <a:prstDash val="dash"/>
              </a:ln>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2" name="图片 41" descr="微信截图_20240112211134"/>
          <p:cNvPicPr>
            <a:picLocks noChangeAspect="1"/>
          </p:cNvPicPr>
          <p:nvPr>
            <p:custDataLst>
              <p:tags r:id="rId34"/>
            </p:custDataLst>
          </p:nvPr>
        </p:nvPicPr>
        <p:blipFill>
          <a:blip r:embed="rId35"/>
          <a:stretch>
            <a:fillRect/>
          </a:stretch>
        </p:blipFill>
        <p:spPr>
          <a:xfrm>
            <a:off x="9329741" y="190205"/>
            <a:ext cx="1791048" cy="459012"/>
          </a:xfrm>
          <a:prstGeom prst="rect">
            <a:avLst/>
          </a:prstGeom>
        </p:spPr>
      </p:pic>
    </p:spTree>
    <p:custDataLst>
      <p:tags r:id="rId3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ppt_x"/>
                                          </p:val>
                                        </p:tav>
                                        <p:tav tm="100000">
                                          <p:val>
                                            <p:strVal val="#ppt_x"/>
                                          </p:val>
                                        </p:tav>
                                      </p:tavLst>
                                    </p:anim>
                                    <p:anim calcmode="lin" valueType="num">
                                      <p:cBhvr additive="base">
                                        <p:cTn id="2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custDataLst>
              <p:tags r:id="rId1"/>
            </p:custDataLst>
          </p:nvPr>
        </p:nvSpPr>
        <p:spPr>
          <a:xfrm>
            <a:off x="5907572" y="1152031"/>
            <a:ext cx="4963050" cy="5040136"/>
          </a:xfrm>
          <a:prstGeom prst="rect">
            <a:avLst/>
          </a:prstGeom>
          <a:solidFill>
            <a:schemeClr val="tx2">
              <a:lumMod val="20000"/>
              <a:lumOff val="80000"/>
              <a:alpha val="5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90" b="1" dirty="0">
              <a:solidFill>
                <a:prstClr val="black"/>
              </a:solidFill>
              <a:latin typeface="微软雅黑" panose="020B0503020204020204" pitchFamily="34" charset="-122"/>
              <a:ea typeface="微软雅黑" panose="020B0503020204020204" pitchFamily="34" charset="-122"/>
            </a:endParaRPr>
          </a:p>
        </p:txBody>
      </p:sp>
      <p:sp>
        <p:nvSpPr>
          <p:cNvPr id="140" name="Shape 1490"/>
          <p:cNvSpPr/>
          <p:nvPr>
            <p:custDataLst>
              <p:tags r:id="rId2"/>
            </p:custDataLst>
          </p:nvPr>
        </p:nvSpPr>
        <p:spPr>
          <a:xfrm>
            <a:off x="8076791" y="1613827"/>
            <a:ext cx="623893" cy="624614"/>
          </a:xfrm>
          <a:prstGeom prst="ellipse">
            <a:avLst/>
          </a:prstGeom>
          <a:solidFill>
            <a:schemeClr val="accent1"/>
          </a:solidFill>
          <a:ln w="25400" cap="flat" cmpd="sng">
            <a:solidFill>
              <a:schemeClr val="accent1">
                <a:alpha val="0"/>
              </a:schemeClr>
            </a:solidFill>
            <a:prstDash val="solid"/>
            <a:miter/>
            <a:headEnd type="none" w="med" len="med"/>
            <a:tailEnd type="none" w="med" len="med"/>
          </a:ln>
          <a:effectLst/>
        </p:spPr>
        <p:txBody>
          <a:bodyPr lIns="0" tIns="0" rIns="0" bIns="0" anchor="t" anchorCtr="0">
            <a:normAutofit/>
          </a:bodyPr>
          <a:lstStyle/>
          <a:p>
            <a:endParaRPr sz="1700" dirty="0">
              <a:solidFill>
                <a:prstClr val="black"/>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196" name="任意形状 195"/>
          <p:cNvSpPr/>
          <p:nvPr>
            <p:custDataLst>
              <p:tags r:id="rId3"/>
            </p:custDataLst>
          </p:nvPr>
        </p:nvSpPr>
        <p:spPr>
          <a:xfrm>
            <a:off x="8227360" y="1764397"/>
            <a:ext cx="323474" cy="322033"/>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2"/>
          </a:solidFill>
          <a:ln w="5507" cap="flat">
            <a:noFill/>
            <a:prstDash val="solid"/>
            <a:miter/>
          </a:ln>
        </p:spPr>
        <p:txBody>
          <a:bodyPr rtlCol="0" anchor="ctr"/>
          <a:lstStyle/>
          <a:p>
            <a:endParaRPr lang="zh-CN" altLang="en-US" sz="1700">
              <a:solidFill>
                <a:schemeClr val="bg1"/>
              </a:solidFill>
              <a:latin typeface="微软雅黑" panose="020B0503020204020204" pitchFamily="34" charset="-122"/>
              <a:ea typeface="微软雅黑" panose="020B0503020204020204" pitchFamily="34" charset="-122"/>
            </a:endParaRPr>
          </a:p>
        </p:txBody>
      </p:sp>
      <p:sp>
        <p:nvSpPr>
          <p:cNvPr id="135" name="文本框 134"/>
          <p:cNvSpPr txBox="1"/>
          <p:nvPr>
            <p:custDataLst>
              <p:tags r:id="rId4"/>
            </p:custDataLst>
          </p:nvPr>
        </p:nvSpPr>
        <p:spPr>
          <a:xfrm>
            <a:off x="6443063" y="2993480"/>
            <a:ext cx="4093911" cy="2954480"/>
          </a:xfrm>
          <a:prstGeom prst="rect">
            <a:avLst/>
          </a:prstGeom>
          <a:noFill/>
        </p:spPr>
        <p:txBody>
          <a:bodyPr wrap="square" lIns="86402" tIns="44222" rIns="86402" bIns="43201"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地址变换所花费的时间比较长，做两次加法运算</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主存储器的利用率往往比较低（段表长不定）</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单纯的段式管理的虚拟存储器已很少见到</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p:txBody>
      </p:sp>
      <p:sp>
        <p:nvSpPr>
          <p:cNvPr id="16" name="文本框 15"/>
          <p:cNvSpPr txBox="1"/>
          <p:nvPr>
            <p:custDataLst>
              <p:tags r:id="rId5"/>
            </p:custDataLst>
          </p:nvPr>
        </p:nvSpPr>
        <p:spPr>
          <a:xfrm>
            <a:off x="6370089" y="2326334"/>
            <a:ext cx="4038016" cy="566979"/>
          </a:xfrm>
          <a:prstGeom prst="rect">
            <a:avLst/>
          </a:prstGeom>
          <a:noFill/>
        </p:spPr>
        <p:txBody>
          <a:bodyPr wrap="square" lIns="86402" tIns="43201" rIns="86402" bIns="44222" rtlCol="0" anchor="b" anchorCtr="0">
            <a:normAutofit/>
          </a:bodyPr>
          <a:lstStyle>
            <a:defPPr>
              <a:defRPr lang="en-US"/>
            </a:defPPr>
            <a:lvl1pPr>
              <a:lnSpc>
                <a:spcPct val="120000"/>
              </a:lnSpc>
              <a:defRPr kumimoji="1" sz="1400">
                <a:solidFill>
                  <a:schemeClr val="tx1">
                    <a:lumMod val="75000"/>
                    <a:lumOff val="25000"/>
                  </a:schemeClr>
                </a:solidFill>
                <a:latin typeface="+mn-ea"/>
              </a:defRPr>
            </a:lvl1pPr>
          </a:lstStyle>
          <a:p>
            <a:pPr algn="ctr">
              <a:lnSpc>
                <a:spcPct val="130000"/>
              </a:lnSpc>
              <a:spcBef>
                <a:spcPts val="0"/>
              </a:spcBef>
              <a:spcAft>
                <a:spcPts val="0"/>
              </a:spcAft>
              <a:buSzPct val="100000"/>
            </a:pPr>
            <a:r>
              <a:rPr lang="zh-CN" altLang="en-US" sz="1890" b="1" spc="283" dirty="0">
                <a:solidFill>
                  <a:schemeClr val="dk1">
                    <a:lumMod val="50000"/>
                  </a:schemeClr>
                </a:solidFill>
                <a:latin typeface="Arial" panose="020B0604020202020204" pitchFamily="34" charset="0"/>
                <a:ea typeface="微软雅黑" panose="020B0503020204020204" pitchFamily="34" charset="-122"/>
              </a:rPr>
              <a:t>缺点</a:t>
            </a:r>
            <a:endParaRPr lang="zh-CN" altLang="en-US" sz="1890" b="1" spc="283" dirty="0">
              <a:solidFill>
                <a:schemeClr val="dk1">
                  <a:lumMod val="50000"/>
                </a:schemeClr>
              </a:solidFill>
              <a:latin typeface="Arial" panose="020B0604020202020204" pitchFamily="34" charset="0"/>
              <a:ea typeface="微软雅黑" panose="020B0503020204020204" pitchFamily="34" charset="-122"/>
            </a:endParaRPr>
          </a:p>
        </p:txBody>
      </p:sp>
      <p:sp>
        <p:nvSpPr>
          <p:cNvPr id="11" name="矩形 10"/>
          <p:cNvSpPr/>
          <p:nvPr>
            <p:custDataLst>
              <p:tags r:id="rId6"/>
            </p:custDataLst>
          </p:nvPr>
        </p:nvSpPr>
        <p:spPr>
          <a:xfrm>
            <a:off x="650587" y="1152031"/>
            <a:ext cx="4963050" cy="5040136"/>
          </a:xfrm>
          <a:prstGeom prst="rect">
            <a:avLst/>
          </a:prstGeom>
          <a:solidFill>
            <a:schemeClr val="tx2">
              <a:lumMod val="20000"/>
              <a:lumOff val="80000"/>
              <a:alpha val="5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90" b="1" dirty="0">
              <a:solidFill>
                <a:prstClr val="black"/>
              </a:solidFill>
              <a:latin typeface="微软雅黑" panose="020B0503020204020204" pitchFamily="34" charset="-122"/>
              <a:ea typeface="微软雅黑" panose="020B0503020204020204" pitchFamily="34" charset="-122"/>
            </a:endParaRPr>
          </a:p>
        </p:txBody>
      </p:sp>
      <p:sp>
        <p:nvSpPr>
          <p:cNvPr id="129" name="Shape 1489"/>
          <p:cNvSpPr/>
          <p:nvPr>
            <p:custDataLst>
              <p:tags r:id="rId7"/>
            </p:custDataLst>
          </p:nvPr>
        </p:nvSpPr>
        <p:spPr>
          <a:xfrm>
            <a:off x="2819805" y="1613827"/>
            <a:ext cx="623893" cy="624614"/>
          </a:xfrm>
          <a:prstGeom prst="ellipse">
            <a:avLst/>
          </a:prstGeom>
          <a:solidFill>
            <a:schemeClr val="accent1"/>
          </a:solidFill>
          <a:ln w="25400" cap="flat" cmpd="sng">
            <a:solidFill>
              <a:schemeClr val="accent1">
                <a:alpha val="0"/>
              </a:schemeClr>
            </a:solidFill>
            <a:prstDash val="solid"/>
            <a:miter/>
            <a:headEnd type="none" w="med" len="med"/>
            <a:tailEnd type="none" w="med" len="med"/>
          </a:ln>
          <a:effectLst/>
        </p:spPr>
        <p:txBody>
          <a:bodyPr lIns="0" tIns="0" rIns="0" bIns="0" anchor="t" anchorCtr="0">
            <a:normAutofit/>
          </a:bodyPr>
          <a:lstStyle/>
          <a:p>
            <a:endParaRPr sz="1700" dirty="0">
              <a:solidFill>
                <a:prstClr val="black"/>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195" name="任意形状 194"/>
          <p:cNvSpPr/>
          <p:nvPr>
            <p:custDataLst>
              <p:tags r:id="rId8"/>
            </p:custDataLst>
          </p:nvPr>
        </p:nvSpPr>
        <p:spPr>
          <a:xfrm>
            <a:off x="3017203" y="1764397"/>
            <a:ext cx="229818" cy="323474"/>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2"/>
          </a:solidFill>
          <a:ln w="5507" cap="flat">
            <a:noFill/>
            <a:prstDash val="solid"/>
            <a:miter/>
          </a:ln>
        </p:spPr>
        <p:txBody>
          <a:bodyPr rtlCol="0" anchor="ctr"/>
          <a:lstStyle/>
          <a:p>
            <a:endParaRPr lang="zh-CN" altLang="en-US" sz="170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1113104" y="2330657"/>
            <a:ext cx="4038016" cy="566979"/>
          </a:xfrm>
          <a:prstGeom prst="rect">
            <a:avLst/>
          </a:prstGeom>
          <a:noFill/>
        </p:spPr>
        <p:txBody>
          <a:bodyPr wrap="square" lIns="86402" tIns="43201" rIns="86402" bIns="44222" rtlCol="0" anchor="b" anchorCtr="0">
            <a:normAutofit/>
          </a:bodyPr>
          <a:lstStyle>
            <a:defPPr>
              <a:defRPr lang="en-US"/>
            </a:defPPr>
            <a:lvl1pPr>
              <a:lnSpc>
                <a:spcPct val="120000"/>
              </a:lnSpc>
              <a:defRPr kumimoji="1" sz="1400">
                <a:solidFill>
                  <a:schemeClr val="tx1">
                    <a:lumMod val="75000"/>
                    <a:lumOff val="25000"/>
                  </a:schemeClr>
                </a:solidFill>
                <a:latin typeface="+mn-ea"/>
              </a:defRPr>
            </a:lvl1pPr>
          </a:lstStyle>
          <a:p>
            <a:pPr algn="ctr">
              <a:lnSpc>
                <a:spcPct val="130000"/>
              </a:lnSpc>
              <a:spcBef>
                <a:spcPts val="0"/>
              </a:spcBef>
              <a:spcAft>
                <a:spcPts val="0"/>
              </a:spcAft>
              <a:buSzPct val="100000"/>
            </a:pPr>
            <a:r>
              <a:rPr lang="zh-CN" altLang="en-US" sz="1890" b="1" spc="283" dirty="0">
                <a:solidFill>
                  <a:schemeClr val="dk1">
                    <a:lumMod val="50000"/>
                  </a:schemeClr>
                </a:solidFill>
                <a:latin typeface="Arial" panose="020B0604020202020204" pitchFamily="34" charset="0"/>
                <a:ea typeface="微软雅黑" panose="020B0503020204020204" pitchFamily="34" charset="-122"/>
              </a:rPr>
              <a:t>优点</a:t>
            </a:r>
            <a:endParaRPr lang="zh-CN" altLang="en-US" sz="1890" b="1" spc="283" dirty="0">
              <a:solidFill>
                <a:schemeClr val="dk1">
                  <a:lumMod val="50000"/>
                </a:schemeClr>
              </a:solidFill>
              <a:latin typeface="Arial" panose="020B0604020202020204" pitchFamily="34" charset="0"/>
              <a:ea typeface="微软雅黑" panose="020B0503020204020204" pitchFamily="34" charset="-122"/>
            </a:endParaRPr>
          </a:p>
        </p:txBody>
      </p:sp>
      <p:sp>
        <p:nvSpPr>
          <p:cNvPr id="12" name="文本框 11"/>
          <p:cNvSpPr txBox="1"/>
          <p:nvPr>
            <p:custDataLst>
              <p:tags r:id="rId10"/>
            </p:custDataLst>
          </p:nvPr>
        </p:nvSpPr>
        <p:spPr>
          <a:xfrm>
            <a:off x="1187914" y="2993454"/>
            <a:ext cx="4442178" cy="2954488"/>
          </a:xfrm>
          <a:prstGeom prst="rect">
            <a:avLst/>
          </a:prstGeom>
          <a:noFill/>
        </p:spPr>
        <p:txBody>
          <a:bodyPr wrap="square" lIns="86402" tIns="44222" rIns="86402" bIns="43201"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程序的模块化性能好</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便于程序和数据的共享</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程序的动态链接和调度比较容易</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a:p>
            <a:pPr marL="269875" indent="-269875" fontAlgn="ctr">
              <a:lnSpc>
                <a:spcPct val="130000"/>
              </a:lnSpc>
              <a:spcBef>
                <a:spcPts val="945"/>
              </a:spcBef>
              <a:spcAft>
                <a:spcPts val="0"/>
              </a:spcAft>
              <a:buSzPct val="100000"/>
              <a:buFont typeface="Wingdings" panose="05000000000000000000" charset="0"/>
              <a:buChar char="Ø"/>
            </a:pPr>
            <a:r>
              <a:rPr lang="zh-CN" altLang="en-US" sz="1700" spc="142" dirty="0">
                <a:solidFill>
                  <a:schemeClr val="dk1">
                    <a:lumMod val="50000"/>
                  </a:schemeClr>
                </a:solidFill>
                <a:latin typeface="Arial" panose="020B0604020202020204" pitchFamily="34" charset="0"/>
                <a:ea typeface="微软雅黑" panose="020B0503020204020204" pitchFamily="34" charset="-122"/>
              </a:rPr>
              <a:t>便于实现信息保护</a:t>
            </a:r>
            <a:endParaRPr lang="zh-CN" altLang="en-US" sz="1700" spc="142" dirty="0">
              <a:solidFill>
                <a:schemeClr val="dk1">
                  <a:lumMod val="50000"/>
                </a:schemeClr>
              </a:solidFill>
              <a:latin typeface="Arial" panose="020B0604020202020204" pitchFamily="34" charset="0"/>
              <a:ea typeface="微软雅黑" panose="020B0503020204020204" pitchFamily="34" charset="-122"/>
            </a:endParaRPr>
          </a:p>
        </p:txBody>
      </p:sp>
      <p:sp>
        <p:nvSpPr>
          <p:cNvPr id="10" name="文本框 6"/>
          <p:cNvSpPr txBox="1"/>
          <p:nvPr>
            <p:custDataLst>
              <p:tags r:id="rId1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段式管理优缺点</a:t>
            </a:r>
            <a:endParaRPr lang="zh-CN" altLang="en-US"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12"/>
            </p:custDataLst>
          </p:nvPr>
        </p:nvPicPr>
        <p:blipFill>
          <a:blip r:embed="rId13"/>
          <a:stretch>
            <a:fillRect/>
          </a:stretch>
        </p:blipFill>
        <p:spPr>
          <a:xfrm>
            <a:off x="9329741" y="190205"/>
            <a:ext cx="1791048" cy="459012"/>
          </a:xfrm>
          <a:prstGeom prst="rect">
            <a:avLst/>
          </a:prstGeom>
        </p:spPr>
      </p:pic>
    </p:spTree>
    <p:custDataLst>
      <p:tags r:id="rId14"/>
    </p:custDataLst>
  </p:cSld>
  <p:clrMapOvr>
    <a:masterClrMapping/>
  </p:clrMapOvr>
  <p:transition spd="med">
    <p:push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52960" y="291008"/>
            <a:ext cx="8291660" cy="576016"/>
          </a:xfrm>
        </p:spPr>
        <p:txBody>
          <a:bodyPr>
            <a:no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b="1" dirty="0">
                <a:latin typeface="微软雅黑" panose="020B0503020204020204" pitchFamily="34" charset="-122"/>
                <a:ea typeface="微软雅黑" panose="020B0503020204020204" pitchFamily="34" charset="-122"/>
              </a:rPr>
              <a:t>虚拟存储器管理方式</a:t>
            </a:r>
            <a:r>
              <a:rPr lang="en-US" altLang="zh-CN" sz="3400" b="1" dirty="0">
                <a:latin typeface="微软雅黑" panose="020B0503020204020204" pitchFamily="34" charset="-122"/>
                <a:ea typeface="微软雅黑" panose="020B0503020204020204" pitchFamily="34" charset="-122"/>
              </a:rPr>
              <a:t>—</a:t>
            </a:r>
            <a:r>
              <a:rPr lang="zh-CN" altLang="en-US" sz="3400" b="1" dirty="0">
                <a:solidFill>
                  <a:srgbClr val="FF0000"/>
                </a:solidFill>
                <a:latin typeface="微软雅黑" panose="020B0503020204020204" pitchFamily="34" charset="-122"/>
                <a:ea typeface="微软雅黑" panose="020B0503020204020204" pitchFamily="34" charset="-122"/>
              </a:rPr>
              <a:t>页式管理 </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pic>
        <p:nvPicPr>
          <p:cNvPr id="88067" name="图片 7"/>
          <p:cNvPicPr>
            <a:picLocks noChangeAspect="1"/>
          </p:cNvPicPr>
          <p:nvPr/>
        </p:nvPicPr>
        <p:blipFill>
          <a:blip r:embed="rId1">
            <a:extLst>
              <a:ext uri="{28A0092B-C50C-407E-A947-70E740481C1C}">
                <a14:useLocalDpi xmlns:a14="http://schemas.microsoft.com/office/drawing/2010/main" val="0"/>
              </a:ext>
            </a:extLst>
          </a:blip>
          <a:srcRect l="8755" r="15021" b="52895"/>
          <a:stretch>
            <a:fillRect/>
          </a:stretch>
        </p:blipFill>
        <p:spPr bwMode="auto">
          <a:xfrm>
            <a:off x="2559158" y="3186086"/>
            <a:ext cx="5949161" cy="220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矩形 3"/>
          <p:cNvSpPr>
            <a:spLocks noChangeArrowheads="1"/>
          </p:cNvSpPr>
          <p:nvPr/>
        </p:nvSpPr>
        <p:spPr bwMode="auto">
          <a:xfrm>
            <a:off x="5676242" y="3532595"/>
            <a:ext cx="786021" cy="322508"/>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8069" name="矩形 9"/>
          <p:cNvSpPr>
            <a:spLocks noChangeArrowheads="1"/>
          </p:cNvSpPr>
          <p:nvPr/>
        </p:nvSpPr>
        <p:spPr bwMode="auto">
          <a:xfrm>
            <a:off x="2757163" y="5322144"/>
            <a:ext cx="1240534" cy="322509"/>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8070" name="矩形 10"/>
          <p:cNvSpPr>
            <a:spLocks noChangeArrowheads="1"/>
          </p:cNvSpPr>
          <p:nvPr/>
        </p:nvSpPr>
        <p:spPr bwMode="auto">
          <a:xfrm>
            <a:off x="4651715" y="3951106"/>
            <a:ext cx="1651544" cy="1224033"/>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8071" name="矩形 11"/>
          <p:cNvSpPr>
            <a:spLocks noChangeArrowheads="1"/>
          </p:cNvSpPr>
          <p:nvPr/>
        </p:nvSpPr>
        <p:spPr bwMode="auto">
          <a:xfrm>
            <a:off x="7872301" y="3855104"/>
            <a:ext cx="636017" cy="780021"/>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88072" name="矩形 12"/>
          <p:cNvSpPr>
            <a:spLocks noChangeArrowheads="1"/>
          </p:cNvSpPr>
          <p:nvPr/>
        </p:nvSpPr>
        <p:spPr bwMode="auto">
          <a:xfrm>
            <a:off x="6381261" y="3937607"/>
            <a:ext cx="1462540" cy="615017"/>
          </a:xfrm>
          <a:prstGeom prst="rect">
            <a:avLst/>
          </a:prstGeom>
          <a:solidFill>
            <a:srgbClr val="CC00CC"/>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88073" name="直接箭头连接符 8"/>
          <p:cNvCxnSpPr>
            <a:cxnSpLocks noChangeShapeType="1"/>
          </p:cNvCxnSpPr>
          <p:nvPr/>
        </p:nvCxnSpPr>
        <p:spPr bwMode="auto">
          <a:xfrm flipH="1" flipV="1">
            <a:off x="4651715" y="4135612"/>
            <a:ext cx="1729546" cy="109502"/>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4" name="直接箭头连接符 15"/>
          <p:cNvCxnSpPr>
            <a:cxnSpLocks noChangeShapeType="1"/>
          </p:cNvCxnSpPr>
          <p:nvPr/>
        </p:nvCxnSpPr>
        <p:spPr bwMode="auto">
          <a:xfrm flipH="1">
            <a:off x="4651715" y="4285616"/>
            <a:ext cx="1699545" cy="240006"/>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5" name="直接箭头连接符 18"/>
          <p:cNvCxnSpPr>
            <a:cxnSpLocks noChangeShapeType="1"/>
          </p:cNvCxnSpPr>
          <p:nvPr/>
        </p:nvCxnSpPr>
        <p:spPr bwMode="auto">
          <a:xfrm flipH="1">
            <a:off x="4623213" y="4341117"/>
            <a:ext cx="1728047" cy="669018"/>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8076" name="图片 20"/>
          <p:cNvPicPr>
            <a:picLocks noChangeAspect="1"/>
          </p:cNvPicPr>
          <p:nvPr/>
        </p:nvPicPr>
        <p:blipFill>
          <a:blip r:embed="rId2">
            <a:extLst>
              <a:ext uri="{28A0092B-C50C-407E-A947-70E740481C1C}">
                <a14:useLocalDpi xmlns:a14="http://schemas.microsoft.com/office/drawing/2010/main" val="0"/>
              </a:ext>
            </a:extLst>
          </a:blip>
          <a:srcRect l="58408" t="39091" r="14713" b="22359"/>
          <a:stretch>
            <a:fillRect/>
          </a:stretch>
        </p:blipFill>
        <p:spPr bwMode="auto">
          <a:xfrm>
            <a:off x="8259312" y="3429092"/>
            <a:ext cx="1321536" cy="141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7" name="内容占位符 1"/>
          <p:cNvSpPr>
            <a:spLocks noGrp="1" noChangeArrowheads="1"/>
          </p:cNvSpPr>
          <p:nvPr>
            <p:ph idx="1"/>
          </p:nvPr>
        </p:nvSpPr>
        <p:spPr>
          <a:xfrm>
            <a:off x="1161101" y="1200524"/>
            <a:ext cx="9198286" cy="2220060"/>
          </a:xfrm>
        </p:spPr>
        <p:txBody>
          <a:bodyPr>
            <a:normAutofit/>
          </a:bodyPr>
          <a:lstStyle/>
          <a:p>
            <a:pPr algn="just">
              <a:lnSpc>
                <a:spcPct val="150000"/>
              </a:lnSpc>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主存已经装入</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三个程序，现有一长度为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12KB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道程序想要调入。按照段式管理，尽管</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道程序长度小于主存所有可用区零头总和</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16KB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，但没有哪一个零头能装入</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道程序，如何解决？</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078" name="文本框 2"/>
          <p:cNvSpPr txBox="1">
            <a:spLocks noChangeArrowheads="1"/>
          </p:cNvSpPr>
          <p:nvPr/>
        </p:nvSpPr>
        <p:spPr bwMode="auto">
          <a:xfrm>
            <a:off x="6732271" y="4563123"/>
            <a:ext cx="880369"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2270" b="0" dirty="0">
                <a:latin typeface="Times New Roman" panose="02020603050405020304" pitchFamily="18" charset="0"/>
                <a:ea typeface="宋体" panose="02010600030101010101" pitchFamily="2" charset="-122"/>
              </a:rPr>
              <a:t>12KB</a:t>
            </a:r>
            <a:endParaRPr lang="zh-CN" altLang="en-US" sz="2270" b="0" dirty="0">
              <a:latin typeface="Times New Roman" panose="02020603050405020304" pitchFamily="18" charset="0"/>
              <a:ea typeface="宋体" panose="02010600030101010101" pitchFamily="2" charset="-122"/>
            </a:endParaRPr>
          </a:p>
        </p:txBody>
      </p:sp>
    </p:spTree>
  </p:cSld>
  <p:clrMapOvr>
    <a:masterClrMapping/>
  </p:clrMapOvr>
  <p:transition spd="med">
    <p:push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1"/>
          </p:nvPr>
        </p:nvSpPr>
        <p:spPr>
          <a:xfrm>
            <a:off x="792034" y="1184281"/>
            <a:ext cx="9936421" cy="4111612"/>
          </a:xfrm>
        </p:spPr>
        <p:txBody>
          <a:bodyPr>
            <a:normAutofit/>
          </a:bodyPr>
          <a:lstStyle/>
          <a:p>
            <a:pPr eaLnBrk="1" hangingPunct="1">
              <a:lnSpc>
                <a:spcPct val="150000"/>
              </a:lnSpc>
              <a:buClr>
                <a:schemeClr val="tx1"/>
              </a:buClr>
              <a:buSzPct val="70000"/>
              <a:buFont typeface="Wingdings" panose="05000000000000000000" pitchFamily="2" charset="2"/>
              <a:buChar char="l"/>
            </a:pPr>
            <a:r>
              <a:rPr lang="zh-CN" altLang="en-US" sz="2400" b="0" dirty="0">
                <a:solidFill>
                  <a:srgbClr val="FF0000"/>
                </a:solidFill>
                <a:latin typeface="微软雅黑" panose="020B0503020204020204" pitchFamily="34" charset="-122"/>
                <a:ea typeface="微软雅黑" panose="020B0503020204020204" pitchFamily="34" charset="-122"/>
              </a:rPr>
              <a:t>页式虚拟存储器</a:t>
            </a:r>
            <a:r>
              <a:rPr lang="zh-CN" altLang="en-US" sz="2400" b="0" dirty="0">
                <a:latin typeface="微软雅黑" panose="020B0503020204020204" pitchFamily="34" charset="-122"/>
                <a:ea typeface="微软雅黑" panose="020B0503020204020204" pitchFamily="34" charset="-122"/>
              </a:rPr>
              <a:t>把虚拟地址空间划分成一个个固定大小的块</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每块称为一页</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把主存储器的地址空间也按虚拟地址空间同样的大小划分为页。</a:t>
            </a:r>
            <a:endParaRPr lang="en-US" altLang="zh-CN" sz="2400" b="0" dirty="0">
              <a:latin typeface="微软雅黑" panose="020B0503020204020204" pitchFamily="34" charset="-122"/>
              <a:ea typeface="微软雅黑" panose="020B0503020204020204" pitchFamily="34" charset="-122"/>
            </a:endParaRPr>
          </a:p>
          <a:p>
            <a:pPr eaLnBrk="1" hangingPunct="1">
              <a:lnSpc>
                <a:spcPct val="150000"/>
              </a:lnSpc>
              <a:buClr>
                <a:schemeClr val="tx1"/>
              </a:buClr>
              <a:buSzPct val="70000"/>
              <a:buFont typeface="Wingdings" panose="05000000000000000000" pitchFamily="2" charset="2"/>
              <a:buChar char="l"/>
            </a:pPr>
            <a:r>
              <a:rPr lang="zh-CN" altLang="en-US" sz="2400" b="0" dirty="0">
                <a:latin typeface="微软雅黑" panose="020B0503020204020204" pitchFamily="34" charset="-122"/>
                <a:ea typeface="微软雅黑" panose="020B0503020204020204" pitchFamily="34" charset="-122"/>
              </a:rPr>
              <a:t>页是一种逻辑上的划分，它可以由系统软件任意指定。</a:t>
            </a: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buClr>
                <a:schemeClr val="tx1"/>
              </a:buClr>
              <a:buSzPct val="70000"/>
              <a:buFont typeface="Wingdings" panose="05000000000000000000" pitchFamily="2" charset="2"/>
              <a:buChar char="l"/>
            </a:pPr>
            <a:r>
              <a:rPr lang="zh-CN" altLang="en-US" sz="2400" b="0" dirty="0">
                <a:latin typeface="微软雅黑" panose="020B0503020204020204" pitchFamily="34" charset="-122"/>
                <a:ea typeface="微软雅黑" panose="020B0503020204020204" pitchFamily="34" charset="-122"/>
              </a:rPr>
              <a:t>虚拟地址空间中的页称为</a:t>
            </a:r>
            <a:r>
              <a:rPr lang="zh-CN" altLang="en-US" sz="2400" b="0" dirty="0">
                <a:solidFill>
                  <a:srgbClr val="0000CC"/>
                </a:solidFill>
                <a:latin typeface="微软雅黑" panose="020B0503020204020204" pitchFamily="34" charset="-122"/>
                <a:ea typeface="微软雅黑" panose="020B0503020204020204" pitchFamily="34" charset="-122"/>
              </a:rPr>
              <a:t>虚页</a:t>
            </a:r>
            <a:r>
              <a:rPr lang="zh-CN" altLang="en-US" sz="2400" b="0" dirty="0">
                <a:latin typeface="微软雅黑" panose="020B0503020204020204" pitchFamily="34" charset="-122"/>
                <a:ea typeface="微软雅黑" panose="020B0503020204020204" pitchFamily="34" charset="-122"/>
              </a:rPr>
              <a:t>，主存地址空间中的页称为</a:t>
            </a:r>
            <a:r>
              <a:rPr lang="zh-CN" altLang="en-US" sz="2400" b="0" dirty="0">
                <a:solidFill>
                  <a:srgbClr val="0000CC"/>
                </a:solidFill>
                <a:latin typeface="微软雅黑" panose="020B0503020204020204" pitchFamily="34" charset="-122"/>
                <a:ea typeface="微软雅黑" panose="020B0503020204020204" pitchFamily="34" charset="-122"/>
              </a:rPr>
              <a:t>实页</a:t>
            </a:r>
            <a:r>
              <a:rPr lang="zh-CN" altLang="en-US" sz="2400" b="0" dirty="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sp>
        <p:nvSpPr>
          <p:cNvPr id="90115" name="Rectangle 2"/>
          <p:cNvSpPr>
            <a:spLocks noGrp="1" noChangeArrowheads="1"/>
          </p:cNvSpPr>
          <p:nvPr>
            <p:ph type="title"/>
          </p:nvPr>
        </p:nvSpPr>
        <p:spPr>
          <a:xfrm>
            <a:off x="827534" y="254367"/>
            <a:ext cx="8317086" cy="576016"/>
          </a:xfrm>
        </p:spPr>
        <p:txBody>
          <a:bodyPr>
            <a:no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b="1" dirty="0">
                <a:latin typeface="微软雅黑" panose="020B0503020204020204" pitchFamily="34" charset="-122"/>
                <a:ea typeface="微软雅黑" panose="020B0503020204020204" pitchFamily="34" charset="-122"/>
              </a:rPr>
              <a:t>虚拟存储器管理方式</a:t>
            </a:r>
            <a:r>
              <a:rPr lang="en-US" altLang="zh-CN" sz="3400" b="1" dirty="0">
                <a:latin typeface="微软雅黑" panose="020B0503020204020204" pitchFamily="34" charset="-122"/>
                <a:ea typeface="微软雅黑" panose="020B0503020204020204" pitchFamily="34" charset="-122"/>
              </a:rPr>
              <a:t>—</a:t>
            </a:r>
            <a:r>
              <a:rPr lang="zh-CN" altLang="en-US" sz="3400" b="1" dirty="0">
                <a:solidFill>
                  <a:srgbClr val="FF0000"/>
                </a:solidFill>
                <a:latin typeface="微软雅黑" panose="020B0503020204020204" pitchFamily="34" charset="-122"/>
                <a:ea typeface="微软雅黑" panose="020B0503020204020204" pitchFamily="34" charset="-122"/>
              </a:rPr>
              <a:t>页式管理 </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grpSp>
        <p:nvGrpSpPr>
          <p:cNvPr id="90116" name="组合 21"/>
          <p:cNvGrpSpPr/>
          <p:nvPr/>
        </p:nvGrpSpPr>
        <p:grpSpPr bwMode="auto">
          <a:xfrm>
            <a:off x="3091673" y="3901605"/>
            <a:ext cx="5950660" cy="2446566"/>
            <a:chOff x="1711403" y="3646314"/>
            <a:chExt cx="6296722" cy="2589229"/>
          </a:xfrm>
        </p:grpSpPr>
        <p:pic>
          <p:nvPicPr>
            <p:cNvPr id="90117" name="图片 7"/>
            <p:cNvPicPr>
              <a:picLocks noChangeAspect="1"/>
            </p:cNvPicPr>
            <p:nvPr/>
          </p:nvPicPr>
          <p:blipFill>
            <a:blip r:embed="rId1">
              <a:extLst>
                <a:ext uri="{28A0092B-C50C-407E-A947-70E740481C1C}">
                  <a14:useLocalDpi xmlns:a14="http://schemas.microsoft.com/office/drawing/2010/main" val="0"/>
                </a:ext>
              </a:extLst>
            </a:blip>
            <a:srcRect l="8755" r="15021" b="52895"/>
            <a:stretch>
              <a:fillRect/>
            </a:stretch>
          </p:blipFill>
          <p:spPr bwMode="auto">
            <a:xfrm>
              <a:off x="1711403" y="3646314"/>
              <a:ext cx="6296722" cy="232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矩形 9"/>
            <p:cNvSpPr>
              <a:spLocks noChangeArrowheads="1"/>
            </p:cNvSpPr>
            <p:nvPr/>
          </p:nvSpPr>
          <p:spPr bwMode="auto">
            <a:xfrm>
              <a:off x="1944029" y="5893572"/>
              <a:ext cx="1312126" cy="341971"/>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grpSp>
    </p:spTree>
  </p:cSld>
  <p:clrMapOvr>
    <a:masterClrMapping/>
  </p:clrMapOvr>
  <p:transition spd="med">
    <p:push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body" idx="1"/>
          </p:nvPr>
        </p:nvSpPr>
        <p:spPr>
          <a:xfrm>
            <a:off x="642961" y="1068145"/>
            <a:ext cx="9936421" cy="4111612"/>
          </a:xfrm>
        </p:spPr>
        <p:txBody>
          <a:bodyPr/>
          <a:lstStyle/>
          <a:p>
            <a:pPr eaLnBrk="1" hangingPunct="1">
              <a:lnSpc>
                <a:spcPct val="100000"/>
              </a:lnSpc>
              <a:buClr>
                <a:schemeClr val="tx1"/>
              </a:buClr>
              <a:buSzPct val="70000"/>
              <a:buFont typeface="Wingdings" panose="05000000000000000000" pitchFamily="2" charset="2"/>
              <a:buChar char="l"/>
            </a:pPr>
            <a:r>
              <a:rPr lang="zh-CN" altLang="en-US" sz="2400" b="0" dirty="0">
                <a:solidFill>
                  <a:srgbClr val="FF0000"/>
                </a:solidFill>
                <a:latin typeface="微软雅黑" panose="020B0503020204020204" pitchFamily="34" charset="-122"/>
                <a:ea typeface="微软雅黑" panose="020B0503020204020204" pitchFamily="34" charset="-122"/>
              </a:rPr>
              <a:t>页式存储</a:t>
            </a:r>
            <a:r>
              <a:rPr lang="zh-CN" altLang="en-US" sz="2400" b="0" dirty="0">
                <a:latin typeface="微软雅黑" panose="020B0503020204020204" pitchFamily="34" charset="-122"/>
                <a:ea typeface="微软雅黑" panose="020B0503020204020204" pitchFamily="34" charset="-122"/>
              </a:rPr>
              <a:t>是把主存空间和程序空间机械地等分成固定大小的页，按顺序编号；</a:t>
            </a:r>
            <a:endParaRPr lang="en-US" altLang="zh-CN" sz="2400" b="0" dirty="0">
              <a:latin typeface="微软雅黑" panose="020B0503020204020204" pitchFamily="34" charset="-122"/>
              <a:ea typeface="微软雅黑" panose="020B0503020204020204" pitchFamily="34" charset="-122"/>
            </a:endParaRPr>
          </a:p>
          <a:p>
            <a:pPr eaLnBrk="1" hangingPunct="1">
              <a:lnSpc>
                <a:spcPct val="100000"/>
              </a:lnSpc>
              <a:buClr>
                <a:schemeClr val="tx1"/>
              </a:buClr>
              <a:buSzPct val="70000"/>
              <a:buFont typeface="Wingdings" panose="05000000000000000000" pitchFamily="2" charset="2"/>
              <a:buChar char="l"/>
            </a:pPr>
            <a:r>
              <a:rPr lang="zh-CN" altLang="en-US" sz="2400" b="0" dirty="0">
                <a:latin typeface="微软雅黑" panose="020B0503020204020204" pitchFamily="34" charset="-122"/>
                <a:ea typeface="微软雅黑" panose="020B0503020204020204" pitchFamily="34" charset="-122"/>
              </a:rPr>
              <a:t>页表保存虚页装入实页时的页面对应关系。</a:t>
            </a:r>
            <a:endParaRPr lang="zh-CN" altLang="en-US" sz="2400" b="0" dirty="0">
              <a:latin typeface="微软雅黑" panose="020B0503020204020204" pitchFamily="34" charset="-122"/>
              <a:ea typeface="微软雅黑" panose="020B0503020204020204" pitchFamily="34" charset="-122"/>
            </a:endParaRPr>
          </a:p>
          <a:p>
            <a:pPr eaLnBrk="1" hangingPunct="1">
              <a:lnSpc>
                <a:spcPct val="90000"/>
              </a:lnSpc>
            </a:pPr>
            <a:endParaRPr lang="zh-CN" altLang="en-US" b="0" dirty="0">
              <a:latin typeface="Times New Roman" panose="02020603050405020304" pitchFamily="18" charset="0"/>
              <a:ea typeface="宋体" panose="02010600030101010101" pitchFamily="2" charset="-122"/>
            </a:endParaRPr>
          </a:p>
        </p:txBody>
      </p:sp>
      <p:sp>
        <p:nvSpPr>
          <p:cNvPr id="92163" name="Rectangle 2"/>
          <p:cNvSpPr>
            <a:spLocks noGrp="1" noChangeArrowheads="1"/>
          </p:cNvSpPr>
          <p:nvPr>
            <p:ph type="title"/>
          </p:nvPr>
        </p:nvSpPr>
        <p:spPr>
          <a:xfrm>
            <a:off x="792034" y="186727"/>
            <a:ext cx="8280578" cy="576016"/>
          </a:xfrm>
        </p:spPr>
        <p:txBody>
          <a:bodyPr>
            <a:no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b="1" dirty="0">
                <a:latin typeface="微软雅黑" panose="020B0503020204020204" pitchFamily="34" charset="-122"/>
                <a:ea typeface="微软雅黑" panose="020B0503020204020204" pitchFamily="34" charset="-122"/>
              </a:rPr>
              <a:t>虚拟存储器管理方式</a:t>
            </a:r>
            <a:r>
              <a:rPr lang="en-US" altLang="zh-CN" sz="3400" b="1" dirty="0">
                <a:latin typeface="微软雅黑" panose="020B0503020204020204" pitchFamily="34" charset="-122"/>
                <a:ea typeface="微软雅黑" panose="020B0503020204020204" pitchFamily="34" charset="-122"/>
              </a:rPr>
              <a:t>—</a:t>
            </a:r>
            <a:r>
              <a:rPr lang="zh-CN" altLang="en-US" sz="3400" b="1" dirty="0">
                <a:solidFill>
                  <a:srgbClr val="FF0000"/>
                </a:solidFill>
                <a:latin typeface="微软雅黑" panose="020B0503020204020204" pitchFamily="34" charset="-122"/>
                <a:ea typeface="微软雅黑" panose="020B0503020204020204" pitchFamily="34" charset="-122"/>
              </a:rPr>
              <a:t>页式管理 </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1948642" y="551714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主存地址</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cxnSp>
        <p:nvCxnSpPr>
          <p:cNvPr id="4" name="直接箭头连接符 3"/>
          <p:cNvCxnSpPr>
            <a:cxnSpLocks noChangeShapeType="1"/>
          </p:cNvCxnSpPr>
          <p:nvPr/>
        </p:nvCxnSpPr>
        <p:spPr bwMode="auto">
          <a:xfrm>
            <a:off x="3385681" y="5773656"/>
            <a:ext cx="591016" cy="0"/>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组合 11"/>
          <p:cNvGrpSpPr/>
          <p:nvPr/>
        </p:nvGrpSpPr>
        <p:grpSpPr bwMode="auto">
          <a:xfrm>
            <a:off x="6168255" y="2142059"/>
            <a:ext cx="4128492" cy="716559"/>
            <a:chOff x="5003181" y="2267346"/>
            <a:chExt cx="4370125" cy="758352"/>
          </a:xfrm>
        </p:grpSpPr>
        <p:sp>
          <p:nvSpPr>
            <p:cNvPr id="92173" name="矩形 5"/>
            <p:cNvSpPr>
              <a:spLocks noChangeArrowheads="1"/>
            </p:cNvSpPr>
            <p:nvPr/>
          </p:nvSpPr>
          <p:spPr bwMode="auto">
            <a:xfrm>
              <a:off x="6549482" y="2267346"/>
              <a:ext cx="2823824" cy="74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每道程序有自己的虚页号顺序</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cxnSp>
          <p:nvCxnSpPr>
            <p:cNvPr id="92174" name="直接箭头连接符 10"/>
            <p:cNvCxnSpPr>
              <a:cxnSpLocks noChangeShapeType="1"/>
            </p:cNvCxnSpPr>
            <p:nvPr/>
          </p:nvCxnSpPr>
          <p:spPr bwMode="auto">
            <a:xfrm flipH="1">
              <a:off x="5003181" y="2542244"/>
              <a:ext cx="1642946" cy="483454"/>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 name="矩形 17"/>
          <p:cNvSpPr>
            <a:spLocks noChangeArrowheads="1"/>
          </p:cNvSpPr>
          <p:nvPr/>
        </p:nvSpPr>
        <p:spPr bwMode="auto">
          <a:xfrm>
            <a:off x="4909722" y="4600625"/>
            <a:ext cx="879024" cy="1497040"/>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grpSp>
        <p:nvGrpSpPr>
          <p:cNvPr id="19" name="组合 18"/>
          <p:cNvGrpSpPr/>
          <p:nvPr/>
        </p:nvGrpSpPr>
        <p:grpSpPr bwMode="auto">
          <a:xfrm>
            <a:off x="5862247" y="4152112"/>
            <a:ext cx="3798103" cy="2099882"/>
            <a:chOff x="4679796" y="4393580"/>
            <a:chExt cx="4019704" cy="2223116"/>
          </a:xfrm>
        </p:grpSpPr>
        <p:sp>
          <p:nvSpPr>
            <p:cNvPr id="92170" name="文本框 12"/>
            <p:cNvSpPr txBox="1">
              <a:spLocks noChangeArrowheads="1"/>
            </p:cNvSpPr>
            <p:nvPr/>
          </p:nvSpPr>
          <p:spPr bwMode="auto">
            <a:xfrm>
              <a:off x="7009932" y="6131774"/>
              <a:ext cx="1281220" cy="42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rPr>
                <a:t>装入主存</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cxnSp>
          <p:nvCxnSpPr>
            <p:cNvPr id="92171" name="直接箭头连接符 14"/>
            <p:cNvCxnSpPr>
              <a:cxnSpLocks noChangeShapeType="1"/>
            </p:cNvCxnSpPr>
            <p:nvPr/>
          </p:nvCxnSpPr>
          <p:spPr bwMode="auto">
            <a:xfrm flipH="1" flipV="1">
              <a:off x="5776332" y="5583044"/>
              <a:ext cx="1546302" cy="594732"/>
            </a:xfrm>
            <a:prstGeom prst="straightConnector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72" name="矩形 20"/>
            <p:cNvSpPr>
              <a:spLocks noChangeArrowheads="1"/>
            </p:cNvSpPr>
            <p:nvPr/>
          </p:nvSpPr>
          <p:spPr bwMode="auto">
            <a:xfrm>
              <a:off x="4679796" y="4393580"/>
              <a:ext cx="4019704" cy="2223116"/>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grpSp>
      <p:pic>
        <p:nvPicPr>
          <p:cNvPr id="2049" name="图片 2048" descr="ppt/media/image38.png"/>
          <p:cNvPicPr preferRelativeResize="0"/>
          <p:nvPr/>
        </p:nvPicPr>
        <p:blipFill>
          <a:blip r:embed="rId1"/>
          <a:stretch>
            <a:fillRect/>
          </a:stretch>
        </p:blipFill>
        <p:spPr>
          <a:xfrm>
            <a:off x="2749664" y="2593570"/>
            <a:ext cx="6045163" cy="3504095"/>
          </a:xfrm>
          <a:prstGeom prst="rect">
            <a:avLst/>
          </a:prstGeom>
          <a:noFill/>
          <a:ln w="9525">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body" idx="1"/>
          </p:nvPr>
        </p:nvSpPr>
        <p:spPr>
          <a:xfrm>
            <a:off x="792033" y="1439887"/>
            <a:ext cx="10080779" cy="4111612"/>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页表的特点：</a:t>
            </a:r>
            <a:endParaRPr lang="zh-CN" altLang="en-US" sz="2400" b="1" dirty="0">
              <a:latin typeface="微软雅黑" panose="020B0503020204020204" pitchFamily="34" charset="-122"/>
              <a:ea typeface="微软雅黑" panose="020B0503020204020204" pitchFamily="34" charset="-122"/>
            </a:endParaRPr>
          </a:p>
          <a:p>
            <a:pPr lvl="1">
              <a:lnSpc>
                <a:spcPct val="150000"/>
              </a:lnSpc>
              <a:spcBef>
                <a:spcPts val="1700"/>
              </a:spcBef>
              <a:buClr>
                <a:schemeClr val="tx1"/>
              </a:buClr>
              <a:buSzPct val="70000"/>
              <a:buFont typeface="Wingdings" panose="05000000000000000000" pitchFamily="2" charset="2"/>
              <a:buChar char="l"/>
            </a:pPr>
            <a:r>
              <a:rPr lang="zh-CN" altLang="en-US" sz="2400" dirty="0">
                <a:solidFill>
                  <a:srgbClr val="1F3743"/>
                </a:solidFill>
                <a:latin typeface="微软雅黑" panose="020B0503020204020204" pitchFamily="34" charset="-122"/>
                <a:ea typeface="微软雅黑" panose="020B0503020204020204" pitchFamily="34" charset="-122"/>
              </a:rPr>
              <a:t>页表项简单，查找速度快；</a:t>
            </a:r>
            <a:endParaRPr lang="zh-CN" altLang="en-US" sz="2400" dirty="0">
              <a:solidFill>
                <a:srgbClr val="1F3743"/>
              </a:solidFill>
              <a:latin typeface="微软雅黑" panose="020B0503020204020204" pitchFamily="34" charset="-122"/>
              <a:ea typeface="微软雅黑" panose="020B0503020204020204" pitchFamily="34" charset="-122"/>
            </a:endParaRPr>
          </a:p>
          <a:p>
            <a:pPr lvl="1">
              <a:lnSpc>
                <a:spcPct val="150000"/>
              </a:lnSpc>
              <a:spcBef>
                <a:spcPts val="1700"/>
              </a:spcBef>
              <a:buClr>
                <a:schemeClr val="tx1"/>
              </a:buClr>
              <a:buSzPct val="70000"/>
              <a:buFont typeface="Wingdings" panose="05000000000000000000" pitchFamily="2" charset="2"/>
              <a:buChar char="l"/>
            </a:pPr>
            <a:r>
              <a:rPr lang="zh-CN" altLang="en-US" sz="2400" dirty="0">
                <a:solidFill>
                  <a:srgbClr val="1F3743"/>
                </a:solidFill>
                <a:latin typeface="微软雅黑" panose="020B0503020204020204" pitchFamily="34" charset="-122"/>
                <a:ea typeface="微软雅黑" panose="020B0503020204020204" pitchFamily="34" charset="-122"/>
              </a:rPr>
              <a:t>页面大小固定不利于系统的效率，</a:t>
            </a:r>
            <a:endParaRPr lang="zh-CN" altLang="en-US" sz="2400" dirty="0">
              <a:solidFill>
                <a:srgbClr val="1F3743"/>
              </a:solidFill>
              <a:latin typeface="微软雅黑" panose="020B0503020204020204" pitchFamily="34" charset="-122"/>
              <a:ea typeface="微软雅黑" panose="020B0503020204020204" pitchFamily="34" charset="-122"/>
            </a:endParaRPr>
          </a:p>
          <a:p>
            <a:pPr lvl="2">
              <a:lnSpc>
                <a:spcPct val="150000"/>
              </a:lnSpc>
              <a:spcBef>
                <a:spcPts val="1700"/>
              </a:spcBef>
              <a:buClr>
                <a:schemeClr val="tx1"/>
              </a:buClr>
              <a:buSzPct val="70000"/>
              <a:buFont typeface="Wingdings" panose="05000000000000000000" pitchFamily="2" charset="2"/>
              <a:buChar char="l"/>
            </a:pPr>
            <a:r>
              <a:rPr lang="zh-CN" altLang="en-US" sz="2000" dirty="0">
                <a:solidFill>
                  <a:srgbClr val="1F3743"/>
                </a:solidFill>
                <a:latin typeface="微软雅黑" panose="020B0503020204020204" pitchFamily="34" charset="-122"/>
                <a:ea typeface="微软雅黑" panose="020B0503020204020204" pitchFamily="34" charset="-122"/>
              </a:rPr>
              <a:t>有些系统可调整其大小。例：</a:t>
            </a:r>
            <a:r>
              <a:rPr lang="en-US" altLang="zh-CN" sz="2000" dirty="0">
                <a:solidFill>
                  <a:srgbClr val="1F3743"/>
                </a:solidFill>
                <a:latin typeface="微软雅黑" panose="020B0503020204020204" pitchFamily="34" charset="-122"/>
                <a:ea typeface="微软雅黑" panose="020B0503020204020204" pitchFamily="34" charset="-122"/>
              </a:rPr>
              <a:t>MC88200 </a:t>
            </a:r>
            <a:r>
              <a:rPr lang="zh-CN" altLang="en-US" sz="2000" dirty="0">
                <a:solidFill>
                  <a:srgbClr val="1F3743"/>
                </a:solidFill>
                <a:latin typeface="微软雅黑" panose="020B0503020204020204" pitchFamily="34" charset="-122"/>
                <a:ea typeface="微软雅黑" panose="020B0503020204020204" pitchFamily="34" charset="-122"/>
              </a:rPr>
              <a:t>应用程序</a:t>
            </a:r>
            <a:r>
              <a:rPr lang="en-US" altLang="zh-CN" sz="2000" dirty="0">
                <a:solidFill>
                  <a:srgbClr val="1F3743"/>
                </a:solidFill>
                <a:latin typeface="微软雅黑" panose="020B0503020204020204" pitchFamily="34" charset="-122"/>
                <a:ea typeface="微软雅黑" panose="020B0503020204020204" pitchFamily="34" charset="-122"/>
              </a:rPr>
              <a:t>4kb</a:t>
            </a:r>
            <a:r>
              <a:rPr lang="zh-CN" altLang="en-US" sz="2000" dirty="0">
                <a:solidFill>
                  <a:srgbClr val="1F3743"/>
                </a:solidFill>
                <a:latin typeface="微软雅黑" panose="020B0503020204020204" pitchFamily="34" charset="-122"/>
                <a:ea typeface="微软雅黑" panose="020B0503020204020204" pitchFamily="34" charset="-122"/>
              </a:rPr>
              <a:t>，系统程序</a:t>
            </a:r>
            <a:r>
              <a:rPr lang="en-US" altLang="zh-CN" sz="2000" dirty="0">
                <a:solidFill>
                  <a:srgbClr val="1F3743"/>
                </a:solidFill>
                <a:latin typeface="微软雅黑" panose="020B0503020204020204" pitchFamily="34" charset="-122"/>
                <a:ea typeface="微软雅黑" panose="020B0503020204020204" pitchFamily="34" charset="-122"/>
              </a:rPr>
              <a:t>512kb</a:t>
            </a:r>
            <a:endParaRPr lang="en-US" altLang="zh-CN" sz="2000" dirty="0">
              <a:solidFill>
                <a:srgbClr val="1F3743"/>
              </a:solidFill>
              <a:latin typeface="微软雅黑" panose="020B0503020204020204" pitchFamily="34" charset="-122"/>
              <a:ea typeface="微软雅黑" panose="020B0503020204020204" pitchFamily="34" charset="-122"/>
            </a:endParaRPr>
          </a:p>
          <a:p>
            <a:pPr lvl="1">
              <a:lnSpc>
                <a:spcPct val="150000"/>
              </a:lnSpc>
              <a:spcBef>
                <a:spcPts val="1700"/>
              </a:spcBef>
              <a:buClr>
                <a:schemeClr val="tx1"/>
              </a:buClr>
              <a:buSzPct val="70000"/>
              <a:buFont typeface="Wingdings" panose="05000000000000000000" pitchFamily="2" charset="2"/>
              <a:buChar char="l"/>
            </a:pPr>
            <a:r>
              <a:rPr lang="zh-CN" altLang="en-US" sz="2400" dirty="0">
                <a:solidFill>
                  <a:srgbClr val="1F3743"/>
                </a:solidFill>
                <a:latin typeface="微软雅黑" panose="020B0503020204020204" pitchFamily="34" charset="-122"/>
                <a:ea typeface="微软雅黑" panose="020B0503020204020204" pitchFamily="34" charset="-122"/>
              </a:rPr>
              <a:t>页式管理在存储空间较大时，由于页表过大，效率降低</a:t>
            </a:r>
            <a:endParaRPr lang="zh-CN" altLang="en-US" sz="2400" dirty="0">
              <a:solidFill>
                <a:srgbClr val="1F3743"/>
              </a:solidFill>
              <a:latin typeface="微软雅黑" panose="020B0503020204020204" pitchFamily="34" charset="-122"/>
              <a:ea typeface="微软雅黑" panose="020B0503020204020204" pitchFamily="34" charset="-122"/>
            </a:endParaRPr>
          </a:p>
        </p:txBody>
      </p:sp>
      <p:sp>
        <p:nvSpPr>
          <p:cNvPr id="94211" name="Rectangle 2"/>
          <p:cNvSpPr>
            <a:spLocks noGrp="1" noChangeArrowheads="1"/>
          </p:cNvSpPr>
          <p:nvPr>
            <p:ph type="title"/>
          </p:nvPr>
        </p:nvSpPr>
        <p:spPr>
          <a:xfrm>
            <a:off x="827534" y="218243"/>
            <a:ext cx="8533110" cy="576016"/>
          </a:xfrm>
        </p:spPr>
        <p:txBody>
          <a:bodyPr>
            <a:noAutofit/>
          </a:bodyPr>
          <a:lstStyle/>
          <a:p>
            <a:pPr eaLnBrk="1" hangingPunct="1"/>
            <a:r>
              <a:rPr lang="en-US" altLang="zh-CN" sz="3400" b="1" dirty="0">
                <a:latin typeface="微软雅黑" panose="020B0503020204020204" pitchFamily="34" charset="-122"/>
                <a:ea typeface="微软雅黑" panose="020B0503020204020204" pitchFamily="34" charset="-122"/>
                <a:cs typeface="Times New Roman" panose="02020603050405020304" pitchFamily="18" charset="0"/>
              </a:rPr>
              <a:t>4.2.1 </a:t>
            </a:r>
            <a:r>
              <a:rPr lang="zh-CN" altLang="en-US" sz="3400" b="1" dirty="0">
                <a:latin typeface="微软雅黑" panose="020B0503020204020204" pitchFamily="34" charset="-122"/>
                <a:ea typeface="微软雅黑" panose="020B0503020204020204" pitchFamily="34" charset="-122"/>
              </a:rPr>
              <a:t>虚拟存储器管理方式</a:t>
            </a:r>
            <a:r>
              <a:rPr lang="en-US" altLang="zh-CN" sz="3400" b="1" dirty="0">
                <a:latin typeface="微软雅黑" panose="020B0503020204020204" pitchFamily="34" charset="-122"/>
                <a:ea typeface="微软雅黑" panose="020B0503020204020204" pitchFamily="34" charset="-122"/>
              </a:rPr>
              <a:t>—</a:t>
            </a:r>
            <a:r>
              <a:rPr lang="zh-CN" altLang="en-US" sz="3400" b="1" dirty="0">
                <a:solidFill>
                  <a:srgbClr val="FF0000"/>
                </a:solidFill>
                <a:latin typeface="微软雅黑" panose="020B0503020204020204" pitchFamily="34" charset="-122"/>
                <a:ea typeface="微软雅黑" panose="020B0503020204020204" pitchFamily="34" charset="-122"/>
              </a:rPr>
              <a:t>页式管理 </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19898" y="711619"/>
            <a:ext cx="10815292" cy="192605"/>
          </a:xfrm>
          <a:prstGeom prst="rect">
            <a:avLst/>
          </a:prstGeom>
          <a:solidFill>
            <a:schemeClr val="bg1"/>
          </a:solidFill>
          <a:ln w="38100" cap="flat" cmpd="sng" algn="ctr">
            <a:noFill/>
            <a:prstDash val="solid"/>
            <a:round/>
            <a:headEnd type="none" w="med" len="med"/>
            <a:tailEnd type="none" w="med" len="med"/>
          </a:ln>
        </p:spPr>
        <p:txBody>
          <a:bodyPr vert="horz" wrap="none" lIns="86402" tIns="43201" rIns="86402" bIns="43201" numCol="1" anchor="ctr" anchorCtr="0" compatLnSpc="1"/>
          <a:lstStyle/>
          <a:p>
            <a:pPr algn="ctr" defTabSz="864235" eaLnBrk="0" hangingPunct="0"/>
            <a:endParaRPr lang="en-US" altLang="zh-CN" sz="2645">
              <a:solidFill>
                <a:srgbClr val="FF0000"/>
              </a:solidFill>
              <a:latin typeface="Times New Roman" panose="02020603050405020304" pitchFamily="18" charset="0"/>
              <a:ea typeface="黑体" panose="02010609060101010101" charset="-122"/>
            </a:endParaRPr>
          </a:p>
        </p:txBody>
      </p:sp>
      <p:pic>
        <p:nvPicPr>
          <p:cNvPr id="4097" name="ShockwaveFlash1" descr="clipboard/media/image1.png"/>
          <p:cNvPicPr/>
          <p:nvPr/>
        </p:nvPicPr>
        <p:blipFill>
          <a:blip r:embed="rId2"/>
          <a:stretch>
            <a:fillRect/>
          </a:stretch>
        </p:blipFill>
        <p:spPr>
          <a:xfrm>
            <a:off x="3362579" y="1023027"/>
            <a:ext cx="7603706" cy="4633626"/>
          </a:xfrm>
          <a:prstGeom prst="rect">
            <a:avLst/>
          </a:prstGeom>
          <a:noFill/>
          <a:ln w="9525">
            <a:noFill/>
          </a:ln>
        </p:spPr>
      </p:pic>
      <p:sp>
        <p:nvSpPr>
          <p:cNvPr id="113670" name="文本框 8"/>
          <p:cNvSpPr txBox="1"/>
          <p:nvPr>
            <p:custDataLst>
              <p:tags r:id="rId3"/>
            </p:custDataLst>
          </p:nvPr>
        </p:nvSpPr>
        <p:spPr>
          <a:xfrm>
            <a:off x="3935595" y="1923052"/>
            <a:ext cx="981359" cy="5577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多用户</a:t>
            </a:r>
            <a:endParaRPr lang="en-US" altLang="zh-CN" sz="1510" b="0" dirty="0">
              <a:latin typeface="Times New Roman" panose="02020603050405020304" pitchFamily="18" charset="0"/>
              <a:ea typeface="黑体" panose="02010609060101010101" charset="-122"/>
            </a:endParaRPr>
          </a:p>
          <a:p>
            <a:pPr marL="0" indent="0">
              <a:spcBef>
                <a:spcPct val="0"/>
              </a:spcBef>
              <a:buClrTx/>
              <a:buNone/>
            </a:pPr>
            <a:r>
              <a:rPr lang="zh-CN" altLang="en-US" sz="1510" b="0" dirty="0">
                <a:latin typeface="Times New Roman" panose="02020603050405020304" pitchFamily="18" charset="0"/>
                <a:ea typeface="黑体" panose="02010609060101010101" charset="-122"/>
              </a:rPr>
              <a:t>虚地址</a:t>
            </a:r>
            <a:r>
              <a:rPr lang="en-US" altLang="zh-CN" sz="1510" b="0" dirty="0">
                <a:latin typeface="Times New Roman" panose="02020603050405020304" pitchFamily="18" charset="0"/>
                <a:ea typeface="黑体" panose="02010609060101010101" charset="-122"/>
              </a:rPr>
              <a:t>Ns</a:t>
            </a:r>
            <a:endParaRPr lang="zh-CN" altLang="en-US" sz="1510" b="0" dirty="0">
              <a:latin typeface="Times New Roman" panose="02020603050405020304" pitchFamily="18" charset="0"/>
              <a:ea typeface="黑体" panose="02010609060101010101" charset="-122"/>
            </a:endParaRPr>
          </a:p>
        </p:txBody>
      </p:sp>
      <p:sp>
        <p:nvSpPr>
          <p:cNvPr id="113671" name="圆角矩形 2"/>
          <p:cNvSpPr/>
          <p:nvPr>
            <p:custDataLst>
              <p:tags r:id="rId4"/>
            </p:custDataLst>
          </p:nvPr>
        </p:nvSpPr>
        <p:spPr>
          <a:xfrm>
            <a:off x="5672642" y="3307590"/>
            <a:ext cx="1963553" cy="319508"/>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72" name="圆角矩形 13"/>
          <p:cNvSpPr/>
          <p:nvPr>
            <p:custDataLst>
              <p:tags r:id="rId5"/>
            </p:custDataLst>
          </p:nvPr>
        </p:nvSpPr>
        <p:spPr>
          <a:xfrm>
            <a:off x="6191656" y="3315090"/>
            <a:ext cx="4219614" cy="597016"/>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73" name="圆角矩形 14"/>
          <p:cNvSpPr/>
          <p:nvPr>
            <p:custDataLst>
              <p:tags r:id="rId6"/>
            </p:custDataLst>
          </p:nvPr>
        </p:nvSpPr>
        <p:spPr>
          <a:xfrm>
            <a:off x="7501192" y="1893050"/>
            <a:ext cx="3045082" cy="4039610"/>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pic>
        <p:nvPicPr>
          <p:cNvPr id="113716" name="图片 10"/>
          <p:cNvPicPr>
            <a:picLocks noChangeAspect="1"/>
          </p:cNvPicPr>
          <p:nvPr>
            <p:custDataLst>
              <p:tags r:id="rId7"/>
            </p:custDataLst>
          </p:nvPr>
        </p:nvPicPr>
        <p:blipFill>
          <a:blip r:embed="rId8"/>
          <a:srcRect l="29704" t="46024" r="43320" b="36555"/>
          <a:stretch>
            <a:fillRect/>
          </a:stretch>
        </p:blipFill>
        <p:spPr>
          <a:xfrm>
            <a:off x="6538466" y="3561096"/>
            <a:ext cx="2051455" cy="807022"/>
          </a:xfrm>
          <a:prstGeom prst="rect">
            <a:avLst/>
          </a:prstGeom>
          <a:noFill/>
          <a:ln w="9525">
            <a:noFill/>
          </a:ln>
        </p:spPr>
      </p:pic>
      <p:sp>
        <p:nvSpPr>
          <p:cNvPr id="113717" name="圆角矩形 11"/>
          <p:cNvSpPr/>
          <p:nvPr>
            <p:custDataLst>
              <p:tags r:id="rId9"/>
            </p:custDataLst>
          </p:nvPr>
        </p:nvSpPr>
        <p:spPr>
          <a:xfrm>
            <a:off x="6433462" y="4038109"/>
            <a:ext cx="653418" cy="484213"/>
          </a:xfrm>
          <a:prstGeom prst="roundRect">
            <a:avLst>
              <a:gd name="adj" fmla="val 16667"/>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75" name="文本框 1"/>
          <p:cNvSpPr txBox="1"/>
          <p:nvPr>
            <p:custDataLst>
              <p:tags r:id="rId10"/>
            </p:custDataLst>
          </p:nvPr>
        </p:nvSpPr>
        <p:spPr>
          <a:xfrm>
            <a:off x="4610613" y="3283589"/>
            <a:ext cx="1542410" cy="325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页表基址寄存器</a:t>
            </a:r>
            <a:endParaRPr lang="zh-CN" altLang="en-US" sz="1510" b="0" dirty="0">
              <a:latin typeface="Times New Roman" panose="02020603050405020304" pitchFamily="18" charset="0"/>
              <a:ea typeface="黑体" panose="02010609060101010101" charset="-122"/>
            </a:endParaRPr>
          </a:p>
        </p:txBody>
      </p:sp>
      <p:sp>
        <p:nvSpPr>
          <p:cNvPr id="113676" name="圆角矩形 3"/>
          <p:cNvSpPr/>
          <p:nvPr>
            <p:custDataLst>
              <p:tags r:id="rId11"/>
            </p:custDataLst>
          </p:nvPr>
        </p:nvSpPr>
        <p:spPr>
          <a:xfrm>
            <a:off x="4714117" y="4378619"/>
            <a:ext cx="297008" cy="217505"/>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77" name="圆角矩形 17"/>
          <p:cNvSpPr/>
          <p:nvPr>
            <p:custDataLst>
              <p:tags r:id="rId12"/>
            </p:custDataLst>
          </p:nvPr>
        </p:nvSpPr>
        <p:spPr>
          <a:xfrm>
            <a:off x="3826092" y="3789102"/>
            <a:ext cx="295508" cy="217506"/>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pic>
        <p:nvPicPr>
          <p:cNvPr id="113678" name="图片 25"/>
          <p:cNvPicPr>
            <a:picLocks noChangeAspect="1"/>
          </p:cNvPicPr>
          <p:nvPr>
            <p:custDataLst>
              <p:tags r:id="rId13"/>
            </p:custDataLst>
          </p:nvPr>
        </p:nvPicPr>
        <p:blipFill>
          <a:blip r:embed="rId8"/>
          <a:srcRect l="56218" t="31180" r="8771" b="655"/>
          <a:stretch>
            <a:fillRect/>
          </a:stretch>
        </p:blipFill>
        <p:spPr>
          <a:xfrm>
            <a:off x="8674223" y="2535068"/>
            <a:ext cx="2662571" cy="3160586"/>
          </a:xfrm>
          <a:prstGeom prst="rect">
            <a:avLst/>
          </a:prstGeom>
          <a:noFill/>
          <a:ln w="9525">
            <a:noFill/>
          </a:ln>
        </p:spPr>
      </p:pic>
      <p:sp>
        <p:nvSpPr>
          <p:cNvPr id="113679" name="圆角矩形 39"/>
          <p:cNvSpPr/>
          <p:nvPr>
            <p:custDataLst>
              <p:tags r:id="rId14"/>
            </p:custDataLst>
          </p:nvPr>
        </p:nvSpPr>
        <p:spPr>
          <a:xfrm>
            <a:off x="5567639" y="4399619"/>
            <a:ext cx="297008" cy="217505"/>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80" name="文本框 24"/>
          <p:cNvSpPr txBox="1"/>
          <p:nvPr>
            <p:custDataLst>
              <p:tags r:id="rId15"/>
            </p:custDataLst>
          </p:nvPr>
        </p:nvSpPr>
        <p:spPr>
          <a:xfrm>
            <a:off x="6053305" y="3597097"/>
            <a:ext cx="417358" cy="1977464"/>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指向</a:t>
            </a:r>
            <a:r>
              <a:rPr lang="en-US" altLang="zh-CN" sz="1510" b="0" dirty="0">
                <a:latin typeface="Times New Roman" panose="02020603050405020304" pitchFamily="18" charset="0"/>
                <a:ea typeface="黑体" panose="02010609060101010101" charset="-122"/>
              </a:rPr>
              <a:t>X</a:t>
            </a:r>
            <a:r>
              <a:rPr lang="zh-CN" altLang="en-US" sz="1510" b="0" dirty="0">
                <a:latin typeface="Times New Roman" panose="02020603050405020304" pitchFamily="18" charset="0"/>
                <a:ea typeface="黑体" panose="02010609060101010101" charset="-122"/>
              </a:rPr>
              <a:t>道程序页表起点</a:t>
            </a:r>
            <a:endParaRPr lang="zh-CN" altLang="en-US" sz="1510" b="0" dirty="0">
              <a:latin typeface="Times New Roman" panose="02020603050405020304" pitchFamily="18" charset="0"/>
              <a:ea typeface="黑体" panose="02010609060101010101" charset="-122"/>
            </a:endParaRPr>
          </a:p>
        </p:txBody>
      </p:sp>
      <p:sp>
        <p:nvSpPr>
          <p:cNvPr id="113681" name="圆角矩形 44"/>
          <p:cNvSpPr/>
          <p:nvPr>
            <p:custDataLst>
              <p:tags r:id="rId16"/>
            </p:custDataLst>
          </p:nvPr>
        </p:nvSpPr>
        <p:spPr>
          <a:xfrm>
            <a:off x="9064234" y="3594097"/>
            <a:ext cx="547514" cy="195005"/>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82" name="圆角矩形 48"/>
          <p:cNvSpPr/>
          <p:nvPr>
            <p:custDataLst>
              <p:tags r:id="rId17"/>
            </p:custDataLst>
          </p:nvPr>
        </p:nvSpPr>
        <p:spPr>
          <a:xfrm>
            <a:off x="7859701" y="3789102"/>
            <a:ext cx="295508" cy="217506"/>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83" name="圆角矩形 53"/>
          <p:cNvSpPr/>
          <p:nvPr>
            <p:custDataLst>
              <p:tags r:id="rId18"/>
            </p:custDataLst>
          </p:nvPr>
        </p:nvSpPr>
        <p:spPr>
          <a:xfrm>
            <a:off x="7184682" y="3883605"/>
            <a:ext cx="546015" cy="195005"/>
          </a:xfrm>
          <a:prstGeom prst="roundRect">
            <a:avLst>
              <a:gd name="adj" fmla="val 16667"/>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684" name="文本框 70"/>
          <p:cNvSpPr txBox="1"/>
          <p:nvPr>
            <p:custDataLst>
              <p:tags r:id="rId19"/>
            </p:custDataLst>
          </p:nvPr>
        </p:nvSpPr>
        <p:spPr>
          <a:xfrm>
            <a:off x="6901175" y="4437120"/>
            <a:ext cx="1542410" cy="325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主存地址寄存器</a:t>
            </a:r>
            <a:endParaRPr lang="zh-CN" altLang="en-US" sz="1510" b="0" dirty="0">
              <a:latin typeface="Times New Roman" panose="02020603050405020304" pitchFamily="18" charset="0"/>
              <a:ea typeface="黑体" panose="02010609060101010101" charset="-122"/>
            </a:endParaRPr>
          </a:p>
        </p:txBody>
      </p:sp>
      <p:cxnSp>
        <p:nvCxnSpPr>
          <p:cNvPr id="113714" name="肘形连接符 21"/>
          <p:cNvCxnSpPr/>
          <p:nvPr>
            <p:custDataLst>
              <p:tags r:id="rId20"/>
            </p:custDataLst>
          </p:nvPr>
        </p:nvCxnSpPr>
        <p:spPr>
          <a:xfrm rot="10800000" flipV="1">
            <a:off x="3974596" y="3232287"/>
            <a:ext cx="876024" cy="541815"/>
          </a:xfrm>
          <a:prstGeom prst="bentConnector3">
            <a:avLst>
              <a:gd name="adj1" fmla="val 99713"/>
            </a:avLst>
          </a:prstGeom>
          <a:ln w="38100" cap="flat" cmpd="sng">
            <a:solidFill>
              <a:srgbClr val="FF0000"/>
            </a:solidFill>
            <a:prstDash val="solid"/>
            <a:round/>
            <a:headEnd type="none" w="med" len="med"/>
            <a:tailEnd type="triangle" w="med" len="med"/>
          </a:ln>
        </p:spPr>
      </p:cxnSp>
      <p:sp>
        <p:nvSpPr>
          <p:cNvPr id="113715" name="文本框 73"/>
          <p:cNvSpPr txBox="1"/>
          <p:nvPr>
            <p:custDataLst>
              <p:tags r:id="rId21"/>
            </p:custDataLst>
          </p:nvPr>
        </p:nvSpPr>
        <p:spPr>
          <a:xfrm>
            <a:off x="3616386" y="2956880"/>
            <a:ext cx="378630" cy="79040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查</a:t>
            </a:r>
            <a:endParaRPr lang="en-US" altLang="zh-CN" sz="1510" b="0" dirty="0">
              <a:latin typeface="Times New Roman" panose="02020603050405020304" pitchFamily="18" charset="0"/>
              <a:ea typeface="黑体" panose="02010609060101010101" charset="-122"/>
            </a:endParaRPr>
          </a:p>
          <a:p>
            <a:pPr marL="0" indent="0">
              <a:spcBef>
                <a:spcPct val="0"/>
              </a:spcBef>
              <a:buClrTx/>
              <a:buNone/>
            </a:pPr>
            <a:r>
              <a:rPr lang="zh-CN" altLang="en-US" sz="1510" b="0" dirty="0">
                <a:latin typeface="Times New Roman" panose="02020603050405020304" pitchFamily="18" charset="0"/>
                <a:ea typeface="黑体" panose="02010609060101010101" charset="-122"/>
              </a:rPr>
              <a:t>不</a:t>
            </a:r>
            <a:endParaRPr lang="en-US" altLang="zh-CN" sz="1510" b="0" dirty="0">
              <a:latin typeface="Times New Roman" panose="02020603050405020304" pitchFamily="18" charset="0"/>
              <a:ea typeface="黑体" panose="02010609060101010101" charset="-122"/>
            </a:endParaRPr>
          </a:p>
          <a:p>
            <a:pPr marL="0" indent="0">
              <a:spcBef>
                <a:spcPct val="0"/>
              </a:spcBef>
              <a:buClrTx/>
              <a:buNone/>
            </a:pPr>
            <a:r>
              <a:rPr lang="zh-CN" altLang="en-US" sz="1510" b="0" dirty="0">
                <a:latin typeface="Times New Roman" panose="02020603050405020304" pitchFamily="18" charset="0"/>
                <a:ea typeface="黑体" panose="02010609060101010101" charset="-122"/>
              </a:rPr>
              <a:t>到</a:t>
            </a:r>
            <a:endParaRPr lang="zh-CN" altLang="en-US" sz="1510" b="0" dirty="0">
              <a:latin typeface="Times New Roman" panose="02020603050405020304" pitchFamily="18" charset="0"/>
              <a:ea typeface="黑体" panose="02010609060101010101" charset="-122"/>
            </a:endParaRPr>
          </a:p>
        </p:txBody>
      </p:sp>
      <p:sp>
        <p:nvSpPr>
          <p:cNvPr id="113709" name="右大括号 51"/>
          <p:cNvSpPr/>
          <p:nvPr>
            <p:custDataLst>
              <p:tags r:id="rId22"/>
            </p:custDataLst>
          </p:nvPr>
        </p:nvSpPr>
        <p:spPr>
          <a:xfrm rot="5400000">
            <a:off x="9243938" y="3614498"/>
            <a:ext cx="188405" cy="597016"/>
          </a:xfrm>
          <a:prstGeom prst="rightBrace">
            <a:avLst>
              <a:gd name="adj1" fmla="val 49006"/>
              <a:gd name="adj2" fmla="val 51671"/>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113710" name="右大括号 52"/>
          <p:cNvSpPr/>
          <p:nvPr>
            <p:custDataLst>
              <p:tags r:id="rId23"/>
            </p:custDataLst>
          </p:nvPr>
        </p:nvSpPr>
        <p:spPr>
          <a:xfrm rot="5400000">
            <a:off x="9705351" y="3735701"/>
            <a:ext cx="188405" cy="325809"/>
          </a:xfrm>
          <a:prstGeom prst="rightBrace">
            <a:avLst>
              <a:gd name="adj1" fmla="val 43132"/>
              <a:gd name="adj2" fmla="val 51671"/>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13711" name="肘形连接符 54"/>
          <p:cNvCxnSpPr>
            <a:stCxn id="113709" idx="1"/>
            <a:endCxn id="113683" idx="2"/>
          </p:cNvCxnSpPr>
          <p:nvPr>
            <p:custDataLst>
              <p:tags r:id="rId24"/>
            </p:custDataLst>
          </p:nvPr>
        </p:nvCxnSpPr>
        <p:spPr>
          <a:xfrm rot="16200000" flipH="1" flipV="1">
            <a:off x="8357115" y="3107483"/>
            <a:ext cx="71402" cy="1870851"/>
          </a:xfrm>
          <a:prstGeom prst="bentConnector5">
            <a:avLst>
              <a:gd name="adj1" fmla="val 543866"/>
              <a:gd name="adj2" fmla="val 44944"/>
              <a:gd name="adj3" fmla="val 550347"/>
            </a:avLst>
          </a:prstGeom>
          <a:ln w="38100" cap="flat" cmpd="sng">
            <a:solidFill>
              <a:srgbClr val="FF0000"/>
            </a:solidFill>
            <a:prstDash val="solid"/>
            <a:round/>
            <a:headEnd type="none" w="med" len="med"/>
            <a:tailEnd type="triangle" w="med" len="med"/>
          </a:ln>
        </p:spPr>
      </p:cxnSp>
      <p:cxnSp>
        <p:nvCxnSpPr>
          <p:cNvPr id="113712" name="肘形连接符 74"/>
          <p:cNvCxnSpPr/>
          <p:nvPr>
            <p:custDataLst>
              <p:tags r:id="rId25"/>
            </p:custDataLst>
          </p:nvPr>
        </p:nvCxnSpPr>
        <p:spPr>
          <a:xfrm rot="10800000" flipV="1">
            <a:off x="9341741" y="4029709"/>
            <a:ext cx="458412" cy="190205"/>
          </a:xfrm>
          <a:prstGeom prst="bentConnector3">
            <a:avLst>
              <a:gd name="adj1" fmla="val 944"/>
            </a:avLst>
          </a:prstGeom>
          <a:ln w="38100" cap="flat" cmpd="sng">
            <a:solidFill>
              <a:srgbClr val="FF0000"/>
            </a:solidFill>
            <a:prstDash val="solid"/>
            <a:round/>
            <a:headEnd type="none" w="med" len="med"/>
            <a:tailEnd type="triangle" w="med" len="med"/>
          </a:ln>
        </p:spPr>
      </p:cxnSp>
      <p:sp>
        <p:nvSpPr>
          <p:cNvPr id="113713" name="文本框 79"/>
          <p:cNvSpPr txBox="1"/>
          <p:nvPr>
            <p:custDataLst>
              <p:tags r:id="rId26"/>
            </p:custDataLst>
          </p:nvPr>
        </p:nvSpPr>
        <p:spPr>
          <a:xfrm>
            <a:off x="9591948" y="4186313"/>
            <a:ext cx="766557" cy="325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solidFill>
                  <a:srgbClr val="FF0000"/>
                </a:solidFill>
                <a:latin typeface="Times New Roman" panose="02020603050405020304" pitchFamily="18" charset="0"/>
                <a:ea typeface="黑体" panose="02010609060101010101" charset="-122"/>
              </a:rPr>
              <a:t>已装入</a:t>
            </a:r>
            <a:endParaRPr lang="zh-CN" altLang="en-US" sz="1510" b="0" dirty="0">
              <a:solidFill>
                <a:srgbClr val="FF0000"/>
              </a:solidFill>
              <a:latin typeface="Times New Roman" panose="02020603050405020304" pitchFamily="18" charset="0"/>
              <a:ea typeface="黑体" panose="02010609060101010101" charset="-122"/>
            </a:endParaRPr>
          </a:p>
        </p:txBody>
      </p:sp>
      <p:sp>
        <p:nvSpPr>
          <p:cNvPr id="113705" name="文本框 72"/>
          <p:cNvSpPr txBox="1"/>
          <p:nvPr>
            <p:custDataLst>
              <p:tags r:id="rId27"/>
            </p:custDataLst>
          </p:nvPr>
        </p:nvSpPr>
        <p:spPr>
          <a:xfrm>
            <a:off x="4394007" y="3676299"/>
            <a:ext cx="378630" cy="5577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查</a:t>
            </a:r>
            <a:endParaRPr lang="en-US" altLang="zh-CN" sz="1510" b="0" dirty="0">
              <a:latin typeface="Times New Roman" panose="02020603050405020304" pitchFamily="18" charset="0"/>
              <a:ea typeface="黑体" panose="02010609060101010101" charset="-122"/>
            </a:endParaRPr>
          </a:p>
          <a:p>
            <a:pPr marL="0" indent="0">
              <a:spcBef>
                <a:spcPct val="0"/>
              </a:spcBef>
              <a:buClrTx/>
              <a:buNone/>
            </a:pPr>
            <a:r>
              <a:rPr lang="zh-CN" altLang="en-US" sz="1510" b="0" dirty="0">
                <a:latin typeface="Times New Roman" panose="02020603050405020304" pitchFamily="18" charset="0"/>
                <a:ea typeface="黑体" panose="02010609060101010101" charset="-122"/>
              </a:rPr>
              <a:t>到</a:t>
            </a:r>
            <a:endParaRPr lang="zh-CN" altLang="en-US" sz="1510" b="0" dirty="0">
              <a:latin typeface="Times New Roman" panose="02020603050405020304" pitchFamily="18" charset="0"/>
              <a:ea typeface="黑体" panose="02010609060101010101" charset="-122"/>
            </a:endParaRPr>
          </a:p>
        </p:txBody>
      </p:sp>
      <p:sp>
        <p:nvSpPr>
          <p:cNvPr id="113706" name="右大括号 4"/>
          <p:cNvSpPr/>
          <p:nvPr>
            <p:custDataLst>
              <p:tags r:id="rId28"/>
            </p:custDataLst>
          </p:nvPr>
        </p:nvSpPr>
        <p:spPr>
          <a:xfrm rot="5400000">
            <a:off x="5393034" y="1966852"/>
            <a:ext cx="266407" cy="1210833"/>
          </a:xfrm>
          <a:prstGeom prst="rightBrace">
            <a:avLst>
              <a:gd name="adj1" fmla="val 49001"/>
              <a:gd name="adj2" fmla="val 51671"/>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13707" name="肘形连接符 7"/>
          <p:cNvCxnSpPr>
            <a:endCxn id="113676" idx="1"/>
          </p:cNvCxnSpPr>
          <p:nvPr>
            <p:custDataLst>
              <p:tags r:id="rId29"/>
            </p:custDataLst>
          </p:nvPr>
        </p:nvCxnSpPr>
        <p:spPr>
          <a:xfrm rot="5400000">
            <a:off x="4405408" y="3387691"/>
            <a:ext cx="1408238" cy="792021"/>
          </a:xfrm>
          <a:prstGeom prst="bentConnector4">
            <a:avLst>
              <a:gd name="adj1" fmla="val 11213"/>
              <a:gd name="adj2" fmla="val 127273"/>
            </a:avLst>
          </a:prstGeom>
          <a:ln w="38100" cap="flat" cmpd="sng">
            <a:solidFill>
              <a:srgbClr val="FF0000"/>
            </a:solidFill>
            <a:prstDash val="solid"/>
            <a:round/>
            <a:headEnd type="none" w="med" len="med"/>
            <a:tailEnd type="triangle" w="med" len="med"/>
          </a:ln>
        </p:spPr>
      </p:cxnSp>
      <p:sp>
        <p:nvSpPr>
          <p:cNvPr id="113708" name="矩形 82958"/>
          <p:cNvSpPr/>
          <p:nvPr>
            <p:custDataLst>
              <p:tags r:id="rId30"/>
            </p:custDataLst>
          </p:nvPr>
        </p:nvSpPr>
        <p:spPr>
          <a:xfrm>
            <a:off x="3968596" y="3842504"/>
            <a:ext cx="474810" cy="44133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2270" b="0" dirty="0">
                <a:solidFill>
                  <a:srgbClr val="FF0000"/>
                </a:solidFill>
                <a:latin typeface="Calibri" panose="020F0502020204030204" pitchFamily="34" charset="0"/>
                <a:ea typeface="黑体" panose="02010609060101010101" charset="-122"/>
              </a:rPr>
              <a:t>①</a:t>
            </a:r>
            <a:endParaRPr lang="zh-CN" altLang="en-US" sz="2270" b="0" dirty="0">
              <a:solidFill>
                <a:srgbClr val="FF0000"/>
              </a:solidFill>
              <a:latin typeface="Times New Roman" panose="02020603050405020304" pitchFamily="18" charset="0"/>
              <a:ea typeface="黑体" panose="02010609060101010101" charset="-122"/>
            </a:endParaRPr>
          </a:p>
        </p:txBody>
      </p:sp>
      <p:sp>
        <p:nvSpPr>
          <p:cNvPr id="82960" name="矩形 82959"/>
          <p:cNvSpPr/>
          <p:nvPr>
            <p:custDataLst>
              <p:tags r:id="rId31"/>
            </p:custDataLst>
          </p:nvPr>
        </p:nvSpPr>
        <p:spPr>
          <a:xfrm>
            <a:off x="4865620" y="4060610"/>
            <a:ext cx="474810" cy="44133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2270" b="0" dirty="0">
                <a:solidFill>
                  <a:srgbClr val="FF0000"/>
                </a:solidFill>
                <a:latin typeface="Calibri" panose="020F0502020204030204" pitchFamily="34" charset="0"/>
                <a:ea typeface="黑体" panose="02010609060101010101" charset="-122"/>
              </a:rPr>
              <a:t>②</a:t>
            </a:r>
            <a:endParaRPr lang="zh-CN" altLang="en-US" sz="2270" b="0" dirty="0">
              <a:solidFill>
                <a:srgbClr val="FF0000"/>
              </a:solidFill>
              <a:latin typeface="Times New Roman" panose="02020603050405020304" pitchFamily="18" charset="0"/>
              <a:ea typeface="黑体" panose="02010609060101010101" charset="-122"/>
            </a:endParaRPr>
          </a:p>
        </p:txBody>
      </p:sp>
      <p:grpSp>
        <p:nvGrpSpPr>
          <p:cNvPr id="113696" name="组合 30"/>
          <p:cNvGrpSpPr/>
          <p:nvPr/>
        </p:nvGrpSpPr>
        <p:grpSpPr>
          <a:xfrm>
            <a:off x="6364460" y="3057082"/>
            <a:ext cx="261607" cy="253207"/>
            <a:chOff x="555857" y="2832409"/>
            <a:chExt cx="336240" cy="356839"/>
          </a:xfrm>
        </p:grpSpPr>
        <p:sp>
          <p:nvSpPr>
            <p:cNvPr id="113702" name="椭圆 31"/>
            <p:cNvSpPr/>
            <p:nvPr>
              <p:custDataLst>
                <p:tags r:id="rId32"/>
              </p:custDataLst>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13703" name="直接连接符 32"/>
            <p:cNvCxnSpPr/>
            <p:nvPr>
              <p:custDataLst>
                <p:tags r:id="rId33"/>
              </p:custDataLst>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113704" name="直接连接符 33"/>
            <p:cNvCxnSpPr/>
            <p:nvPr>
              <p:custDataLst>
                <p:tags r:id="rId34"/>
              </p:custDataLst>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sp>
        <p:nvSpPr>
          <p:cNvPr id="113697" name="右大括号 34"/>
          <p:cNvSpPr/>
          <p:nvPr>
            <p:custDataLst>
              <p:tags r:id="rId35"/>
            </p:custDataLst>
          </p:nvPr>
        </p:nvSpPr>
        <p:spPr>
          <a:xfrm rot="5400000">
            <a:off x="6354260" y="2212259"/>
            <a:ext cx="266407" cy="711619"/>
          </a:xfrm>
          <a:prstGeom prst="rightBrace">
            <a:avLst>
              <a:gd name="adj1" fmla="val 49005"/>
              <a:gd name="adj2" fmla="val 51671"/>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13698" name="肘形连接符 36"/>
          <p:cNvCxnSpPr/>
          <p:nvPr>
            <p:custDataLst>
              <p:tags r:id="rId36"/>
            </p:custDataLst>
          </p:nvPr>
        </p:nvCxnSpPr>
        <p:spPr>
          <a:xfrm rot="5400000">
            <a:off x="6293058" y="2896878"/>
            <a:ext cx="374410"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13699" name="肘形连接符 40"/>
          <p:cNvCxnSpPr>
            <a:stCxn id="113679" idx="3"/>
          </p:cNvCxnSpPr>
          <p:nvPr>
            <p:custDataLst>
              <p:tags r:id="rId37"/>
            </p:custDataLst>
          </p:nvPr>
        </p:nvCxnSpPr>
        <p:spPr>
          <a:xfrm flipV="1">
            <a:off x="5864648" y="3183686"/>
            <a:ext cx="499813" cy="1325436"/>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13700" name="肘形连接符 45"/>
          <p:cNvCxnSpPr>
            <a:endCxn id="113681" idx="1"/>
          </p:cNvCxnSpPr>
          <p:nvPr>
            <p:custDataLst>
              <p:tags r:id="rId38"/>
            </p:custDataLst>
          </p:nvPr>
        </p:nvCxnSpPr>
        <p:spPr>
          <a:xfrm>
            <a:off x="6626067" y="3183686"/>
            <a:ext cx="2438466" cy="508214"/>
          </a:xfrm>
          <a:prstGeom prst="bentConnector3">
            <a:avLst>
              <a:gd name="adj1" fmla="val 78801"/>
            </a:avLst>
          </a:prstGeom>
          <a:ln w="38100" cap="flat" cmpd="sng">
            <a:solidFill>
              <a:srgbClr val="FF0000"/>
            </a:solidFill>
            <a:prstDash val="solid"/>
            <a:round/>
            <a:headEnd type="none" w="med" len="med"/>
            <a:tailEnd type="triangle" w="med" len="med"/>
          </a:ln>
        </p:spPr>
      </p:cxnSp>
      <p:sp>
        <p:nvSpPr>
          <p:cNvPr id="113701" name="矩形 82960"/>
          <p:cNvSpPr/>
          <p:nvPr>
            <p:custDataLst>
              <p:tags r:id="rId39"/>
            </p:custDataLst>
          </p:nvPr>
        </p:nvSpPr>
        <p:spPr>
          <a:xfrm>
            <a:off x="8137508" y="3218487"/>
            <a:ext cx="474810" cy="44133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2270" b="0" dirty="0">
                <a:solidFill>
                  <a:srgbClr val="FF0000"/>
                </a:solidFill>
                <a:latin typeface="Calibri" panose="020F0502020204030204" pitchFamily="34" charset="0"/>
                <a:ea typeface="黑体" panose="02010609060101010101" charset="-122"/>
              </a:rPr>
              <a:t>③</a:t>
            </a:r>
            <a:endParaRPr lang="zh-CN" altLang="en-US" sz="2270" b="0" dirty="0">
              <a:solidFill>
                <a:srgbClr val="FF0000"/>
              </a:solidFill>
              <a:latin typeface="Times New Roman" panose="02020603050405020304" pitchFamily="18" charset="0"/>
              <a:ea typeface="黑体" panose="02010609060101010101" charset="-122"/>
            </a:endParaRPr>
          </a:p>
        </p:txBody>
      </p:sp>
      <p:sp>
        <p:nvSpPr>
          <p:cNvPr id="113693" name="右大括号 35"/>
          <p:cNvSpPr/>
          <p:nvPr>
            <p:custDataLst>
              <p:tags r:id="rId40"/>
            </p:custDataLst>
          </p:nvPr>
        </p:nvSpPr>
        <p:spPr>
          <a:xfrm rot="5400000">
            <a:off x="7022678" y="2266261"/>
            <a:ext cx="266407" cy="597016"/>
          </a:xfrm>
          <a:prstGeom prst="rightBrace">
            <a:avLst>
              <a:gd name="adj1" fmla="val 49008"/>
              <a:gd name="adj2" fmla="val 51671"/>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cxnSp>
        <p:nvCxnSpPr>
          <p:cNvPr id="113694" name="肘形连接符 80"/>
          <p:cNvCxnSpPr/>
          <p:nvPr>
            <p:custDataLst>
              <p:tags r:id="rId41"/>
            </p:custDataLst>
          </p:nvPr>
        </p:nvCxnSpPr>
        <p:spPr>
          <a:xfrm rot="16200000" flipH="1">
            <a:off x="7049679" y="2809876"/>
            <a:ext cx="1063229" cy="869423"/>
          </a:xfrm>
          <a:prstGeom prst="bentConnector3">
            <a:avLst>
              <a:gd name="adj1" fmla="val 14329"/>
            </a:avLst>
          </a:prstGeom>
          <a:ln w="38100" cap="flat" cmpd="sng">
            <a:solidFill>
              <a:srgbClr val="FF0000"/>
            </a:solidFill>
            <a:prstDash val="solid"/>
            <a:round/>
            <a:headEnd type="none" w="med" len="med"/>
            <a:tailEnd type="triangle" w="med" len="med"/>
          </a:ln>
        </p:spPr>
      </p:cxnSp>
      <p:sp>
        <p:nvSpPr>
          <p:cNvPr id="113695" name="矩形 82961"/>
          <p:cNvSpPr/>
          <p:nvPr>
            <p:custDataLst>
              <p:tags r:id="rId42"/>
            </p:custDataLst>
          </p:nvPr>
        </p:nvSpPr>
        <p:spPr>
          <a:xfrm>
            <a:off x="6670469" y="3409892"/>
            <a:ext cx="474810" cy="44133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2270" b="0" dirty="0">
                <a:solidFill>
                  <a:srgbClr val="FF0000"/>
                </a:solidFill>
                <a:latin typeface="Calibri" panose="020F0502020204030204" pitchFamily="34" charset="0"/>
                <a:ea typeface="黑体" panose="02010609060101010101" charset="-122"/>
              </a:rPr>
              <a:t>④</a:t>
            </a:r>
            <a:endParaRPr lang="zh-CN" altLang="en-US" sz="2270" b="0" dirty="0">
              <a:solidFill>
                <a:srgbClr val="FF0000"/>
              </a:solidFill>
              <a:latin typeface="Times New Roman" panose="02020603050405020304" pitchFamily="18" charset="0"/>
              <a:ea typeface="黑体" panose="02010609060101010101" charset="-122"/>
            </a:endParaRPr>
          </a:p>
        </p:txBody>
      </p:sp>
      <p:sp>
        <p:nvSpPr>
          <p:cNvPr id="113691" name="矩形 82971"/>
          <p:cNvSpPr/>
          <p:nvPr>
            <p:custDataLst>
              <p:tags r:id="rId43"/>
            </p:custDataLst>
          </p:nvPr>
        </p:nvSpPr>
        <p:spPr>
          <a:xfrm>
            <a:off x="8366715" y="1023027"/>
            <a:ext cx="2277061" cy="748521"/>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lgn="ctr">
              <a:spcBef>
                <a:spcPct val="0"/>
              </a:spcBef>
              <a:buClrTx/>
              <a:buNone/>
            </a:pPr>
            <a:endParaRPr lang="zh-CN" altLang="en-US" sz="2645" b="0" dirty="0">
              <a:solidFill>
                <a:srgbClr val="FF0000"/>
              </a:solidFill>
              <a:latin typeface="Times New Roman" panose="02020603050405020304" pitchFamily="18" charset="0"/>
              <a:ea typeface="黑体" panose="02010609060101010101" charset="-122"/>
            </a:endParaRPr>
          </a:p>
        </p:txBody>
      </p:sp>
      <p:sp>
        <p:nvSpPr>
          <p:cNvPr id="96284" name="Rectangle 2"/>
          <p:cNvSpPr>
            <a:spLocks noGrp="1" noChangeArrowheads="1"/>
          </p:cNvSpPr>
          <p:nvPr>
            <p:ph type="title"/>
            <p:custDataLst>
              <p:tags r:id="rId44"/>
            </p:custDataLst>
          </p:nvPr>
        </p:nvSpPr>
        <p:spPr>
          <a:xfrm>
            <a:off x="8366715" y="1048528"/>
            <a:ext cx="2662572" cy="576016"/>
          </a:xfrm>
        </p:spPr>
        <p:txBody>
          <a:bodyPr vert="horz" wrap="square" lIns="86402" tIns="43201" rIns="86402" bIns="43201" numCol="1" rtlCol="0" anchor="ctr" anchorCtr="0" compatLnSpc="1">
            <a:normAutofit fontScale="90000"/>
          </a:bodyPr>
          <a:lstStyle/>
          <a:p>
            <a:pPr fontAlgn="base">
              <a:lnSpc>
                <a:spcPct val="100000"/>
              </a:lnSpc>
              <a:spcAft>
                <a:spcPct val="0"/>
              </a:spcAft>
              <a:defRPr/>
            </a:pPr>
            <a:r>
              <a:rPr lang="zh-CN" altLang="en-US" sz="1890" b="1" dirty="0">
                <a:solidFill>
                  <a:schemeClr val="accent6">
                    <a:lumMod val="10000"/>
                  </a:schemeClr>
                </a:solidFill>
                <a:latin typeface="宋体" panose="02010600030101010101" pitchFamily="2" charset="-122"/>
                <a:ea typeface="宋体" panose="02010600030101010101" pitchFamily="2" charset="-122"/>
              </a:rPr>
              <a:t>页式管理的定位映像机构及其地址的变换过程</a:t>
            </a:r>
            <a:endParaRPr lang="zh-CN" altLang="en-US" sz="1890" b="1" dirty="0">
              <a:solidFill>
                <a:schemeClr val="accent6">
                  <a:lumMod val="10000"/>
                </a:schemeClr>
              </a:solidFill>
              <a:latin typeface="宋体" panose="02010600030101010101" pitchFamily="2" charset="-122"/>
              <a:ea typeface="宋体" panose="02010600030101010101" pitchFamily="2" charset="-122"/>
            </a:endParaRPr>
          </a:p>
        </p:txBody>
      </p:sp>
      <p:sp>
        <p:nvSpPr>
          <p:cNvPr id="33" name="Title 6"/>
          <p:cNvSpPr txBox="1"/>
          <p:nvPr>
            <p:custDataLst>
              <p:tags r:id="rId45"/>
            </p:custDataLst>
          </p:nvPr>
        </p:nvSpPr>
        <p:spPr>
          <a:xfrm>
            <a:off x="246095" y="1128630"/>
            <a:ext cx="3468694" cy="4291916"/>
          </a:xfrm>
          <a:prstGeom prst="rect">
            <a:avLst/>
          </a:prstGeom>
          <a:noFill/>
          <a:ln w="3175">
            <a:noFill/>
            <a:prstDash val="dash"/>
          </a:ln>
        </p:spPr>
        <p:txBody>
          <a:bodyPr wrap="square" lIns="60002" tIns="24001" rIns="60002" bIns="24001"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02310" lvl="1" indent="-269875">
              <a:lnSpc>
                <a:spcPct val="150000"/>
              </a:lnSpc>
              <a:buFont typeface="Wingdings" panose="05000000000000000000" charset="0"/>
              <a:buChar char="Ø"/>
            </a:pP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由</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用户标志</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u</a:t>
            </a: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找到</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页表基址寄存器</a:t>
            </a:r>
            <a:endParaRPr lang="zh-CN" altLang="en-US" sz="17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02310" lvl="1" indent="-269875">
              <a:lnSpc>
                <a:spcPct val="150000"/>
              </a:lnSpc>
              <a:buFont typeface="Wingdings" panose="05000000000000000000" charset="0"/>
              <a:buChar char="Ø"/>
            </a:pP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从</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页表基址寄存器</a:t>
            </a: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中读出</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页表在主存的起始地址</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x</a:t>
            </a:r>
            <a:endParaRPr lang="zh-CN" altLang="en-US" sz="17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02310" lvl="1" indent="-269875">
              <a:lnSpc>
                <a:spcPct val="150000"/>
              </a:lnSpc>
              <a:buFont typeface="Wingdings" panose="05000000000000000000" charset="0"/>
              <a:buChar char="Ø"/>
            </a:pP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把</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起始地址</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与用户</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虚页号</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Nv</a:t>
            </a:r>
            <a:r>
              <a:rPr lang="en-US" altLang="zh-CN" sz="17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相加</a:t>
            </a: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得到</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页表地址</a:t>
            </a:r>
            <a:endParaRPr lang="zh-CN" altLang="en-US" sz="17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02310" lvl="1" indent="-269875">
              <a:lnSpc>
                <a:spcPct val="150000"/>
              </a:lnSpc>
              <a:buFont typeface="Wingdings" panose="05000000000000000000" charset="0"/>
              <a:buChar char="Ø"/>
            </a:pP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把页表中给出的</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实页号</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sz="17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v</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与页内偏移</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sz="17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r</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相加</a:t>
            </a:r>
            <a:r>
              <a:rPr lang="zh-CN" altLang="en-US"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就能得到主存实地址</a:t>
            </a:r>
            <a:r>
              <a:rPr lang="en-US" altLang="zh-CN" sz="17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sz="1700" baseline="-250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p</a:t>
            </a:r>
            <a:endParaRPr lang="zh-CN" altLang="en-US" sz="1700" spc="94" dirty="0">
              <a:ln w="3175">
                <a:noFill/>
                <a:prstDash val="dash"/>
              </a:ln>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2" name="图片 41" descr="微信截图_20240112211134"/>
          <p:cNvPicPr>
            <a:picLocks noChangeAspect="1"/>
          </p:cNvPicPr>
          <p:nvPr>
            <p:custDataLst>
              <p:tags r:id="rId46"/>
            </p:custDataLst>
          </p:nvPr>
        </p:nvPicPr>
        <p:blipFill>
          <a:blip r:embed="rId47"/>
          <a:stretch>
            <a:fillRect/>
          </a:stretch>
        </p:blipFill>
        <p:spPr>
          <a:xfrm>
            <a:off x="9329741" y="190205"/>
            <a:ext cx="1791048" cy="459012"/>
          </a:xfrm>
          <a:prstGeom prst="rect">
            <a:avLst/>
          </a:prstGeom>
        </p:spPr>
      </p:pic>
    </p:spTree>
    <p:custDataLst>
      <p:tags r:id="rId48"/>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60"/>
                                        </p:tgtEl>
                                        <p:attrNameLst>
                                          <p:attrName>style.visibility</p:attrName>
                                        </p:attrNameLst>
                                      </p:cBhvr>
                                      <p:to>
                                        <p:strVal val="visible"/>
                                      </p:to>
                                    </p:set>
                                    <p:anim calcmode="lin" valueType="num">
                                      <p:cBhvr additive="base">
                                        <p:cTn id="7" dur="500" fill="hold"/>
                                        <p:tgtEl>
                                          <p:spTgt spid="82960"/>
                                        </p:tgtEl>
                                        <p:attrNameLst>
                                          <p:attrName>ppt_x</p:attrName>
                                        </p:attrNameLst>
                                      </p:cBhvr>
                                      <p:tavLst>
                                        <p:tav tm="0">
                                          <p:val>
                                            <p:strVal val="#ppt_x"/>
                                          </p:val>
                                        </p:tav>
                                        <p:tav tm="100000">
                                          <p:val>
                                            <p:strVal val="#ppt_x"/>
                                          </p:val>
                                        </p:tav>
                                      </p:tavLst>
                                    </p:anim>
                                    <p:anim calcmode="lin" valueType="num">
                                      <p:cBhvr additive="base">
                                        <p:cTn id="8" dur="500" fill="hold"/>
                                        <p:tgtEl>
                                          <p:spTgt spid="829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custDataLst>
              <p:tags r:id="rId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页式管理的优缺点</a:t>
            </a:r>
            <a:endParaRPr lang="zh-CN" altLang="en-US" sz="3400" dirty="0">
              <a:solidFill>
                <a:schemeClr val="dk1">
                  <a:lumMod val="50000"/>
                </a:schemeClr>
              </a:solidFill>
              <a:latin typeface="Arial" panose="020B0604020202020204" pitchFamily="34" charset="0"/>
            </a:endParaRPr>
          </a:p>
        </p:txBody>
      </p:sp>
      <p:sp>
        <p:nvSpPr>
          <p:cNvPr id="2" name="矩形 1"/>
          <p:cNvSpPr/>
          <p:nvPr>
            <p:custDataLst>
              <p:tags r:id="rId2"/>
            </p:custDataLst>
          </p:nvPr>
        </p:nvSpPr>
        <p:spPr>
          <a:xfrm>
            <a:off x="5907572" y="1152031"/>
            <a:ext cx="4963050" cy="5040136"/>
          </a:xfrm>
          <a:prstGeom prst="rect">
            <a:avLst/>
          </a:prstGeom>
          <a:solidFill>
            <a:schemeClr val="tx2">
              <a:lumMod val="20000"/>
              <a:lumOff val="80000"/>
              <a:alpha val="5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90" b="1" dirty="0">
              <a:solidFill>
                <a:prstClr val="black"/>
              </a:solidFill>
              <a:latin typeface="微软雅黑" panose="020B0503020204020204" pitchFamily="34" charset="-122"/>
              <a:ea typeface="微软雅黑" panose="020B0503020204020204" pitchFamily="34" charset="-122"/>
            </a:endParaRPr>
          </a:p>
        </p:txBody>
      </p:sp>
      <p:sp>
        <p:nvSpPr>
          <p:cNvPr id="3" name="Shape 1490"/>
          <p:cNvSpPr/>
          <p:nvPr>
            <p:custDataLst>
              <p:tags r:id="rId3"/>
            </p:custDataLst>
          </p:nvPr>
        </p:nvSpPr>
        <p:spPr>
          <a:xfrm>
            <a:off x="8076791" y="1613827"/>
            <a:ext cx="623893" cy="624614"/>
          </a:xfrm>
          <a:prstGeom prst="ellipse">
            <a:avLst/>
          </a:prstGeom>
          <a:solidFill>
            <a:schemeClr val="accent1"/>
          </a:solidFill>
          <a:ln w="25400" cap="flat" cmpd="sng">
            <a:solidFill>
              <a:schemeClr val="accent1">
                <a:alpha val="0"/>
              </a:schemeClr>
            </a:solidFill>
            <a:prstDash val="solid"/>
            <a:miter/>
            <a:headEnd type="none" w="med" len="med"/>
            <a:tailEnd type="none" w="med" len="med"/>
          </a:ln>
          <a:effectLst/>
        </p:spPr>
        <p:txBody>
          <a:bodyPr lIns="0" tIns="0" rIns="0" bIns="0" anchor="t" anchorCtr="0">
            <a:normAutofit/>
          </a:bodyPr>
          <a:lstStyle/>
          <a:p>
            <a:endParaRPr sz="1700" dirty="0">
              <a:solidFill>
                <a:prstClr val="black"/>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4" name="任意形状 195"/>
          <p:cNvSpPr/>
          <p:nvPr>
            <p:custDataLst>
              <p:tags r:id="rId4"/>
            </p:custDataLst>
          </p:nvPr>
        </p:nvSpPr>
        <p:spPr>
          <a:xfrm>
            <a:off x="8227360" y="1764397"/>
            <a:ext cx="323474" cy="322033"/>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2"/>
          </a:solidFill>
          <a:ln w="5507" cap="flat">
            <a:noFill/>
            <a:prstDash val="solid"/>
            <a:miter/>
          </a:ln>
        </p:spPr>
        <p:txBody>
          <a:bodyPr rtlCol="0" anchor="ctr"/>
          <a:lstStyle/>
          <a:p>
            <a:endParaRPr lang="zh-CN" altLang="en-US" sz="170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6370460" y="2993480"/>
            <a:ext cx="4166513" cy="2954480"/>
          </a:xfrm>
          <a:prstGeom prst="rect">
            <a:avLst/>
          </a:prstGeom>
          <a:noFill/>
        </p:spPr>
        <p:txBody>
          <a:bodyPr wrap="square" lIns="86402" tIns="44222" rIns="86402" bIns="43201"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程序的模块化性能不好</a:t>
            </a:r>
            <a:endParaRPr lang="zh-CN" altLang="en-US" sz="1700" dirty="0">
              <a:solidFill>
                <a:schemeClr val="bg2">
                  <a:lumMod val="10000"/>
                </a:schemeClr>
              </a:solidFill>
              <a:latin typeface="微软雅黑" panose="020B0503020204020204" pitchFamily="34" charset="-122"/>
              <a:ea typeface="微软雅黑" panose="020B0503020204020204" pitchFamily="34" charset="-122"/>
            </a:endParaRPr>
          </a:p>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页表很长，需要占用很大的存储空间</a:t>
            </a:r>
            <a:endParaRPr lang="zh-CN" altLang="en-US" sz="1700" spc="142"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6"/>
            </p:custDataLst>
          </p:nvPr>
        </p:nvSpPr>
        <p:spPr>
          <a:xfrm>
            <a:off x="6370089" y="2326334"/>
            <a:ext cx="4038016" cy="566979"/>
          </a:xfrm>
          <a:prstGeom prst="rect">
            <a:avLst/>
          </a:prstGeom>
          <a:noFill/>
        </p:spPr>
        <p:txBody>
          <a:bodyPr wrap="square" lIns="86402" tIns="43201" rIns="86402" bIns="44222" rtlCol="0" anchor="b" anchorCtr="0">
            <a:normAutofit/>
          </a:bodyPr>
          <a:lstStyle>
            <a:defPPr>
              <a:defRPr lang="en-US"/>
            </a:defPPr>
            <a:lvl1pPr>
              <a:lnSpc>
                <a:spcPct val="120000"/>
              </a:lnSpc>
              <a:defRPr kumimoji="1" sz="1400">
                <a:solidFill>
                  <a:schemeClr val="tx1">
                    <a:lumMod val="75000"/>
                    <a:lumOff val="25000"/>
                  </a:schemeClr>
                </a:solidFill>
                <a:latin typeface="+mn-ea"/>
              </a:defRPr>
            </a:lvl1pPr>
          </a:lstStyle>
          <a:p>
            <a:pPr algn="ctr">
              <a:lnSpc>
                <a:spcPct val="130000"/>
              </a:lnSpc>
              <a:spcBef>
                <a:spcPts val="0"/>
              </a:spcBef>
              <a:spcAft>
                <a:spcPts val="0"/>
              </a:spcAft>
              <a:buSzPct val="100000"/>
            </a:pPr>
            <a:r>
              <a:rPr lang="zh-CN" altLang="en-US" sz="1890" b="1" spc="283" dirty="0">
                <a:solidFill>
                  <a:schemeClr val="dk1">
                    <a:lumMod val="50000"/>
                  </a:schemeClr>
                </a:solidFill>
                <a:latin typeface="Arial" panose="020B0604020202020204" pitchFamily="34" charset="0"/>
                <a:ea typeface="微软雅黑" panose="020B0503020204020204" pitchFamily="34" charset="-122"/>
              </a:rPr>
              <a:t>缺点</a:t>
            </a:r>
            <a:endParaRPr lang="zh-CN" altLang="en-US" sz="1890" b="1" spc="283" dirty="0">
              <a:solidFill>
                <a:schemeClr val="dk1">
                  <a:lumMod val="50000"/>
                </a:schemeClr>
              </a:solidFill>
              <a:latin typeface="Arial" panose="020B0604020202020204" pitchFamily="34" charset="0"/>
              <a:ea typeface="微软雅黑" panose="020B0503020204020204" pitchFamily="34" charset="-122"/>
            </a:endParaRPr>
          </a:p>
        </p:txBody>
      </p:sp>
      <p:sp>
        <p:nvSpPr>
          <p:cNvPr id="9" name="矩形 8"/>
          <p:cNvSpPr/>
          <p:nvPr>
            <p:custDataLst>
              <p:tags r:id="rId7"/>
            </p:custDataLst>
          </p:nvPr>
        </p:nvSpPr>
        <p:spPr>
          <a:xfrm>
            <a:off x="650587" y="1152031"/>
            <a:ext cx="4963050" cy="5040136"/>
          </a:xfrm>
          <a:prstGeom prst="rect">
            <a:avLst/>
          </a:prstGeom>
          <a:solidFill>
            <a:schemeClr val="tx2">
              <a:lumMod val="20000"/>
              <a:lumOff val="80000"/>
              <a:alpha val="5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90" b="1" dirty="0">
              <a:solidFill>
                <a:prstClr val="black"/>
              </a:solidFill>
              <a:latin typeface="微软雅黑" panose="020B0503020204020204" pitchFamily="34" charset="-122"/>
              <a:ea typeface="微软雅黑" panose="020B0503020204020204" pitchFamily="34" charset="-122"/>
            </a:endParaRPr>
          </a:p>
        </p:txBody>
      </p:sp>
      <p:sp>
        <p:nvSpPr>
          <p:cNvPr id="12" name="Shape 1489"/>
          <p:cNvSpPr/>
          <p:nvPr>
            <p:custDataLst>
              <p:tags r:id="rId8"/>
            </p:custDataLst>
          </p:nvPr>
        </p:nvSpPr>
        <p:spPr>
          <a:xfrm>
            <a:off x="2819805" y="1613827"/>
            <a:ext cx="623893" cy="624614"/>
          </a:xfrm>
          <a:prstGeom prst="ellipse">
            <a:avLst/>
          </a:prstGeom>
          <a:solidFill>
            <a:schemeClr val="accent1"/>
          </a:solidFill>
          <a:ln w="25400" cap="flat" cmpd="sng">
            <a:solidFill>
              <a:schemeClr val="accent1">
                <a:alpha val="0"/>
              </a:schemeClr>
            </a:solidFill>
            <a:prstDash val="solid"/>
            <a:miter/>
            <a:headEnd type="none" w="med" len="med"/>
            <a:tailEnd type="none" w="med" len="med"/>
          </a:ln>
          <a:effectLst/>
        </p:spPr>
        <p:txBody>
          <a:bodyPr lIns="0" tIns="0" rIns="0" bIns="0" anchor="t" anchorCtr="0">
            <a:normAutofit/>
          </a:bodyPr>
          <a:lstStyle/>
          <a:p>
            <a:endParaRPr sz="1700" dirty="0">
              <a:solidFill>
                <a:prstClr val="black"/>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13" name="任意形状 194"/>
          <p:cNvSpPr/>
          <p:nvPr>
            <p:custDataLst>
              <p:tags r:id="rId9"/>
            </p:custDataLst>
          </p:nvPr>
        </p:nvSpPr>
        <p:spPr>
          <a:xfrm>
            <a:off x="3017203" y="1764397"/>
            <a:ext cx="229818" cy="323474"/>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2"/>
          </a:solidFill>
          <a:ln w="5507" cap="flat">
            <a:noFill/>
            <a:prstDash val="solid"/>
            <a:miter/>
          </a:ln>
        </p:spPr>
        <p:txBody>
          <a:bodyPr rtlCol="0" anchor="ctr"/>
          <a:lstStyle/>
          <a:p>
            <a:endParaRPr lang="zh-CN" altLang="en-US" sz="170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1113104" y="2330657"/>
            <a:ext cx="4038016" cy="566979"/>
          </a:xfrm>
          <a:prstGeom prst="rect">
            <a:avLst/>
          </a:prstGeom>
          <a:noFill/>
        </p:spPr>
        <p:txBody>
          <a:bodyPr wrap="square" lIns="86402" tIns="43201" rIns="86402" bIns="44222" rtlCol="0" anchor="b" anchorCtr="0">
            <a:normAutofit/>
          </a:bodyPr>
          <a:lstStyle>
            <a:defPPr>
              <a:defRPr lang="en-US"/>
            </a:defPPr>
            <a:lvl1pPr>
              <a:lnSpc>
                <a:spcPct val="120000"/>
              </a:lnSpc>
              <a:defRPr kumimoji="1" sz="1400">
                <a:solidFill>
                  <a:schemeClr val="tx1">
                    <a:lumMod val="75000"/>
                    <a:lumOff val="25000"/>
                  </a:schemeClr>
                </a:solidFill>
                <a:latin typeface="+mn-ea"/>
              </a:defRPr>
            </a:lvl1pPr>
          </a:lstStyle>
          <a:p>
            <a:pPr algn="ctr">
              <a:lnSpc>
                <a:spcPct val="130000"/>
              </a:lnSpc>
              <a:spcBef>
                <a:spcPts val="0"/>
              </a:spcBef>
              <a:spcAft>
                <a:spcPts val="0"/>
              </a:spcAft>
              <a:buSzPct val="100000"/>
            </a:pPr>
            <a:r>
              <a:rPr lang="zh-CN" altLang="en-US" sz="1890" b="1" spc="283" dirty="0">
                <a:solidFill>
                  <a:schemeClr val="dk1">
                    <a:lumMod val="50000"/>
                  </a:schemeClr>
                </a:solidFill>
                <a:latin typeface="Arial" panose="020B0604020202020204" pitchFamily="34" charset="0"/>
                <a:ea typeface="微软雅黑" panose="020B0503020204020204" pitchFamily="34" charset="-122"/>
              </a:rPr>
              <a:t>优点</a:t>
            </a:r>
            <a:endParaRPr lang="zh-CN" altLang="en-US" sz="1890" b="1" spc="283" dirty="0">
              <a:solidFill>
                <a:schemeClr val="dk1">
                  <a:lumMod val="50000"/>
                </a:schemeClr>
              </a:solidFill>
              <a:latin typeface="Arial" panose="020B0604020202020204" pitchFamily="34" charset="0"/>
              <a:ea typeface="微软雅黑" panose="020B0503020204020204" pitchFamily="34" charset="-122"/>
            </a:endParaRPr>
          </a:p>
        </p:txBody>
      </p:sp>
      <p:sp>
        <p:nvSpPr>
          <p:cNvPr id="17" name="文本框 16"/>
          <p:cNvSpPr txBox="1"/>
          <p:nvPr>
            <p:custDataLst>
              <p:tags r:id="rId11"/>
            </p:custDataLst>
          </p:nvPr>
        </p:nvSpPr>
        <p:spPr>
          <a:xfrm>
            <a:off x="1187914" y="2993454"/>
            <a:ext cx="4442178" cy="2954488"/>
          </a:xfrm>
          <a:prstGeom prst="rect">
            <a:avLst/>
          </a:prstGeom>
          <a:noFill/>
        </p:spPr>
        <p:txBody>
          <a:bodyPr wrap="square" lIns="86402" tIns="44222" rIns="86402" bIns="43201"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主存储器的利用率比较高</a:t>
            </a:r>
            <a:endParaRPr lang="zh-CN" altLang="en-US" sz="1700" dirty="0">
              <a:solidFill>
                <a:schemeClr val="bg2">
                  <a:lumMod val="10000"/>
                </a:schemeClr>
              </a:solidFill>
              <a:latin typeface="微软雅黑" panose="020B0503020204020204" pitchFamily="34" charset="-122"/>
              <a:ea typeface="微软雅黑" panose="020B0503020204020204" pitchFamily="34" charset="-122"/>
            </a:endParaRPr>
          </a:p>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页表相对比较简单</a:t>
            </a:r>
            <a:endParaRPr lang="zh-CN" altLang="en-US" sz="1700" dirty="0">
              <a:solidFill>
                <a:schemeClr val="bg2">
                  <a:lumMod val="10000"/>
                </a:schemeClr>
              </a:solidFill>
              <a:latin typeface="微软雅黑" panose="020B0503020204020204" pitchFamily="34" charset="-122"/>
              <a:ea typeface="微软雅黑" panose="020B0503020204020204" pitchFamily="34" charset="-122"/>
            </a:endParaRPr>
          </a:p>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地址变换的速度比较快</a:t>
            </a:r>
            <a:endParaRPr lang="zh-CN" altLang="en-US" sz="1700" dirty="0">
              <a:solidFill>
                <a:schemeClr val="bg2">
                  <a:lumMod val="10000"/>
                </a:schemeClr>
              </a:solidFill>
              <a:latin typeface="微软雅黑" panose="020B0503020204020204" pitchFamily="34" charset="-122"/>
              <a:ea typeface="微软雅黑" panose="020B0503020204020204" pitchFamily="34" charset="-122"/>
            </a:endParaRPr>
          </a:p>
          <a:p>
            <a:pPr marL="702310" lvl="1" indent="-269875">
              <a:lnSpc>
                <a:spcPct val="90000"/>
              </a:lnSpc>
              <a:spcBef>
                <a:spcPts val="1700"/>
              </a:spcBef>
              <a:buSzPct val="60000"/>
              <a:buFont typeface="Wingdings" panose="05000000000000000000" charset="0"/>
              <a:buChar char="Ø"/>
            </a:pPr>
            <a:r>
              <a:rPr lang="zh-CN" altLang="en-US" sz="1700" dirty="0">
                <a:solidFill>
                  <a:schemeClr val="bg2">
                    <a:lumMod val="10000"/>
                  </a:schemeClr>
                </a:solidFill>
                <a:latin typeface="微软雅黑" panose="020B0503020204020204" pitchFamily="34" charset="-122"/>
                <a:ea typeface="微软雅黑" panose="020B0503020204020204" pitchFamily="34" charset="-122"/>
                <a:sym typeface="+mn-ea"/>
              </a:rPr>
              <a:t>对磁盘的管理比较容易</a:t>
            </a:r>
            <a:endParaRPr lang="zh-CN" altLang="en-US" sz="1700" spc="142" dirty="0">
              <a:solidFill>
                <a:schemeClr val="bg2">
                  <a:lumMod val="10000"/>
                </a:schemeClr>
              </a:solidFill>
              <a:latin typeface="微软雅黑" panose="020B0503020204020204" pitchFamily="34" charset="-122"/>
              <a:ea typeface="微软雅黑" panose="020B0503020204020204" pitchFamily="34" charset="-122"/>
              <a:sym typeface="+mn-ea"/>
            </a:endParaRPr>
          </a:p>
        </p:txBody>
      </p:sp>
      <p:pic>
        <p:nvPicPr>
          <p:cNvPr id="42" name="图片 41" descr="微信截图_20240112211134"/>
          <p:cNvPicPr>
            <a:picLocks noChangeAspect="1"/>
          </p:cNvPicPr>
          <p:nvPr>
            <p:custDataLst>
              <p:tags r:id="rId12"/>
            </p:custDataLst>
          </p:nvPr>
        </p:nvPicPr>
        <p:blipFill>
          <a:blip r:embed="rId13"/>
          <a:stretch>
            <a:fillRect/>
          </a:stretch>
        </p:blipFill>
        <p:spPr>
          <a:xfrm>
            <a:off x="9329741" y="190205"/>
            <a:ext cx="1791048" cy="459012"/>
          </a:xfrm>
          <a:prstGeom prst="rect">
            <a:avLst/>
          </a:prstGeom>
        </p:spPr>
      </p:pic>
    </p:spTree>
    <p:custDataLst>
      <p:tags r:id="rId14"/>
    </p:custDataLst>
  </p:cSld>
  <p:clrMapOvr>
    <a:masterClrMapping/>
  </p:clrMapOvr>
  <p:transition spd="med">
    <p:push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788115" y="-80834"/>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改进页表法</a:t>
            </a:r>
            <a:endParaRPr lang="zh-CN" altLang="en-US" sz="3400" b="1" dirty="0">
              <a:latin typeface="微软雅黑" panose="020B0503020204020204" pitchFamily="34" charset="-122"/>
              <a:ea typeface="微软雅黑" panose="020B0503020204020204" pitchFamily="34" charset="-122"/>
            </a:endParaRPr>
          </a:p>
        </p:txBody>
      </p:sp>
      <p:sp>
        <p:nvSpPr>
          <p:cNvPr id="99331" name="Rectangle 3"/>
          <p:cNvSpPr>
            <a:spLocks noGrp="1" noChangeArrowheads="1"/>
          </p:cNvSpPr>
          <p:nvPr>
            <p:ph type="body" idx="1"/>
          </p:nvPr>
        </p:nvSpPr>
        <p:spPr>
          <a:xfrm>
            <a:off x="1079724" y="1226565"/>
            <a:ext cx="9936421" cy="591326"/>
          </a:xfrm>
        </p:spPr>
        <p:txBody>
          <a:bodyPr>
            <a:normAutofit/>
          </a:bodyPr>
          <a:lstStyle/>
          <a:p>
            <a:pPr eaLnBrk="1" hangingPunct="1">
              <a:buClr>
                <a:schemeClr val="tx1"/>
              </a:buClr>
              <a:buSzPct val="700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页表法 </a:t>
            </a:r>
            <a:endParaRPr lang="zh-CN" altLang="en-US" sz="2400" b="1" dirty="0">
              <a:latin typeface="微软雅黑" panose="020B0503020204020204" pitchFamily="34" charset="-122"/>
              <a:ea typeface="微软雅黑" panose="020B0503020204020204" pitchFamily="34" charset="-122"/>
            </a:endParaRPr>
          </a:p>
          <a:p>
            <a:pPr eaLnBrk="1" hangingPunct="1"/>
            <a:endParaRPr lang="zh-CN" altLang="en-US" dirty="0">
              <a:latin typeface="Times New Roman" panose="02020603050405020304" pitchFamily="18" charset="0"/>
              <a:ea typeface="宋体" panose="02010600030101010101" pitchFamily="2" charset="-122"/>
            </a:endParaRPr>
          </a:p>
          <a:p>
            <a:pPr eaLnBrk="1" hangingPunct="1"/>
            <a:endParaRPr lang="zh-CN" altLang="en-US" dirty="0">
              <a:latin typeface="Times New Roman" panose="02020603050405020304" pitchFamily="18" charset="0"/>
              <a:ea typeface="宋体" panose="02010600030101010101" pitchFamily="2" charset="-122"/>
            </a:endParaRPr>
          </a:p>
          <a:p>
            <a:pPr eaLnBrk="1" hangingPunct="1"/>
            <a:endParaRPr lang="zh-CN" altLang="en-US" dirty="0">
              <a:latin typeface="Times New Roman" panose="02020603050405020304" pitchFamily="18" charset="0"/>
              <a:ea typeface="宋体" panose="02010600030101010101" pitchFamily="2" charset="-122"/>
            </a:endParaRPr>
          </a:p>
        </p:txBody>
      </p:sp>
      <p:sp>
        <p:nvSpPr>
          <p:cNvPr id="2" name="左大括号 1"/>
          <p:cNvSpPr/>
          <p:nvPr/>
        </p:nvSpPr>
        <p:spPr>
          <a:xfrm>
            <a:off x="2825134" y="2117591"/>
            <a:ext cx="616058" cy="31401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1368439" y="3404805"/>
                <a:ext cx="1512168" cy="749949"/>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页表大小共</a:t>
                </a:r>
                <a14:m>
                  <m:oMath xmlns:m="http://schemas.openxmlformats.org/officeDocument/2006/math">
                    <m:r>
                      <a:rPr lang="zh-CN" altLang="en-US" sz="2000" i="1" dirty="0" smtClean="0">
                        <a:solidFill>
                          <a:schemeClr val="tx1"/>
                        </a:solidFill>
                        <a:latin typeface="Cambria Math" panose="02040503050406030204" pitchFamily="18" charset="0"/>
                      </a:rPr>
                      <m:t>𝑁</m:t>
                    </m:r>
                    <m:r>
                      <m:rPr>
                        <m:sty m:val="p"/>
                      </m:rPr>
                      <a:rPr lang="en-US" altLang="zh-CN" sz="2000" i="1" dirty="0">
                        <a:solidFill>
                          <a:schemeClr val="tx1"/>
                        </a:solidFill>
                        <a:latin typeface="Cambria Math" panose="02040503050406030204" pitchFamily="18" charset="0"/>
                      </a:rPr>
                      <m:t>x</m:t>
                    </m:r>
                    <m:sSup>
                      <m:sSupPr>
                        <m:ctrlPr>
                          <a:rPr lang="zh-CN" altLang="en-US" sz="2000" i="1" dirty="0" smtClean="0">
                            <a:solidFill>
                              <a:schemeClr val="tx1"/>
                            </a:solidFill>
                            <a:latin typeface="Cambria Math" panose="02040503050406030204" pitchFamily="18" charset="0"/>
                          </a:rPr>
                        </m:ctrlPr>
                      </m:sSupPr>
                      <m:e>
                        <m:r>
                          <a:rPr lang="zh-CN" altLang="en-US" sz="2000" dirty="0">
                            <a:solidFill>
                              <a:schemeClr val="tx1"/>
                            </a:solidFill>
                            <a:latin typeface="Cambria Math" panose="02040503050406030204" pitchFamily="18" charset="0"/>
                          </a:rPr>
                          <m:t>2</m:t>
                        </m:r>
                      </m:e>
                      <m:sup>
                        <m:r>
                          <a:rPr lang="zh-CN" altLang="en-US" sz="2000" i="1" dirty="0">
                            <a:solidFill>
                              <a:schemeClr val="tx1"/>
                            </a:solidFill>
                            <a:latin typeface="Cambria Math" panose="02040503050406030204" pitchFamily="18" charset="0"/>
                          </a:rPr>
                          <m:t>𝑁</m:t>
                        </m:r>
                        <m:sSup>
                          <m:sSupPr>
                            <m:ctrlPr>
                              <a:rPr lang="zh-CN" altLang="en-US" sz="2000" i="1" dirty="0">
                                <a:solidFill>
                                  <a:schemeClr val="tx1"/>
                                </a:solidFill>
                                <a:latin typeface="Cambria Math" panose="02040503050406030204" pitchFamily="18" charset="0"/>
                              </a:rPr>
                            </m:ctrlPr>
                          </m:sSupPr>
                          <m:e>
                            <m:r>
                              <a:rPr lang="zh-CN" altLang="en-US" sz="2000" i="1" dirty="0">
                                <a:solidFill>
                                  <a:schemeClr val="tx1"/>
                                </a:solidFill>
                                <a:latin typeface="Cambria Math" panose="02040503050406030204" pitchFamily="18" charset="0"/>
                              </a:rPr>
                              <m:t>𝜈</m:t>
                            </m:r>
                          </m:e>
                          <m:sup>
                            <m:r>
                              <a:rPr lang="zh-CN" altLang="en-US" sz="2000" i="0" dirty="0">
                                <a:solidFill>
                                  <a:schemeClr val="tx1"/>
                                </a:solidFill>
                                <a:latin typeface="Cambria Math" panose="02040503050406030204" pitchFamily="18" charset="0"/>
                              </a:rPr>
                              <m:t>′</m:t>
                            </m:r>
                          </m:sup>
                        </m:sSup>
                      </m:sup>
                    </m:sSup>
                  </m:oMath>
                </a14:m>
                <a:r>
                  <a:rPr lang="zh-CN" altLang="en-US" sz="2000" dirty="0">
                    <a:solidFill>
                      <a:schemeClr val="tx1"/>
                    </a:solidFill>
                    <a:latin typeface="微软雅黑" panose="020B0503020204020204" pitchFamily="34" charset="-122"/>
                    <a:ea typeface="微软雅黑" panose="020B0503020204020204" pitchFamily="34" charset="-122"/>
                  </a:rPr>
                  <a:t>行</a:t>
                </a:r>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1368439" y="3404805"/>
                <a:ext cx="1512168" cy="749949"/>
              </a:xfrm>
              <a:prstGeom prst="rect">
                <a:avLst/>
              </a:prstGeom>
              <a:blipFill rotWithShape="1">
                <a:blip r:embed="rId1"/>
                <a:stretch>
                  <a:fillRect l="-1" t="-76" r="16" b="78"/>
                </a:stretch>
              </a:blipFill>
            </p:spPr>
            <p:txBody>
              <a:bodyPr/>
              <a:lstStyle/>
              <a:p>
                <a:r>
                  <a:rPr lang="zh-CN" altLang="en-US">
                    <a:noFill/>
                  </a:rPr>
                  <a:t> </a:t>
                </a:r>
              </a:p>
            </p:txBody>
          </p:sp>
        </mc:Fallback>
      </mc:AlternateContent>
      <p:graphicFrame>
        <p:nvGraphicFramePr>
          <p:cNvPr id="6" name="表格 5"/>
          <p:cNvGraphicFramePr>
            <a:graphicFrameLocks noGrp="1"/>
          </p:cNvGraphicFramePr>
          <p:nvPr/>
        </p:nvGraphicFramePr>
        <p:xfrm>
          <a:off x="3672695" y="1854666"/>
          <a:ext cx="2016224" cy="3784248"/>
        </p:xfrm>
        <a:graphic>
          <a:graphicData uri="http://schemas.openxmlformats.org/drawingml/2006/table">
            <a:tbl>
              <a:tblPr firstRow="1" bandRow="1">
                <a:tableStyleId>{5C22544A-7EE6-4342-B048-85BDC9FD1C3A}</a:tableStyleId>
              </a:tblPr>
              <a:tblGrid>
                <a:gridCol w="1008112"/>
                <a:gridCol w="1008112"/>
              </a:tblGrid>
              <a:tr h="473031">
                <a:tc>
                  <a:txBody>
                    <a:bodyPr/>
                    <a:lstStyle/>
                    <a:p>
                      <a:pPr algn="ctr"/>
                      <a:r>
                        <a:rPr lang="en-US" altLang="zh-CN" sz="2000" b="0" dirty="0">
                          <a:solidFill>
                            <a:schemeClr val="tx1"/>
                          </a:solidFill>
                        </a:rPr>
                        <a:t>0</a:t>
                      </a:r>
                      <a:endParaRPr lang="zh-CN"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1</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1</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031">
                <a:tc>
                  <a:txBody>
                    <a:bodyPr/>
                    <a:lstStyle/>
                    <a:p>
                      <a:pPr algn="ctr"/>
                      <a:r>
                        <a:rPr lang="en-US" altLang="zh-CN" sz="2000" dirty="0"/>
                        <a:t>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6985063" y="1833873"/>
              <a:ext cx="3672408" cy="435766"/>
            </p:xfrm>
            <a:graphic>
              <a:graphicData uri="http://schemas.openxmlformats.org/drawingml/2006/table">
                <a:tbl>
                  <a:tblPr firstRow="1" bandRow="1">
                    <a:tableStyleId>{5C22544A-7EE6-4342-B048-85BDC9FD1C3A}</a:tableStyleId>
                  </a:tblPr>
                  <a:tblGrid>
                    <a:gridCol w="1224136"/>
                    <a:gridCol w="1224136"/>
                    <a:gridCol w="1224136"/>
                  </a:tblGrid>
                  <a:tr h="435766">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𝑢</m:t>
                                </m:r>
                              </m:oMath>
                            </m:oMathPara>
                          </a14:m>
                          <a:endParaRPr lang="zh-CN" altLang="en-US" sz="200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𝑁</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𝑣</m:t>
                                    </m:r>
                                  </m:e>
                                  <m:sup>
                                    <m:r>
                                      <a:rPr lang="zh-CN" altLang="en-US" sz="2000" i="0">
                                        <a:solidFill>
                                          <a:schemeClr val="tx1"/>
                                        </a:solidFill>
                                        <a:latin typeface="Cambria Math" panose="02040503050406030204" pitchFamily="18" charset="0"/>
                                      </a:rPr>
                                      <m:t>′</m:t>
                                    </m:r>
                                  </m:sup>
                                </m:sSup>
                              </m:oMath>
                            </m:oMathPara>
                          </a14:m>
                          <a:endParaRPr lang="zh-CN" altLang="en-US" sz="200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chemeClr val="tx1"/>
                                        </a:solidFill>
                                        <a:latin typeface="Cambria Math" panose="02040503050406030204" pitchFamily="18" charset="0"/>
                                      </a:rPr>
                                    </m:ctrlPr>
                                  </m:sSubPr>
                                  <m:e>
                                    <m:r>
                                      <a:rPr lang="en-US" altLang="zh-CN" sz="2000" i="1" dirty="0" smtClean="0">
                                        <a:solidFill>
                                          <a:schemeClr val="tx1"/>
                                        </a:solidFill>
                                        <a:latin typeface="Cambria Math" panose="02040503050406030204" pitchFamily="18" charset="0"/>
                                      </a:rPr>
                                      <m:t>𝑁</m:t>
                                    </m:r>
                                  </m:e>
                                  <m:sub>
                                    <m:r>
                                      <a:rPr lang="en-US" altLang="zh-CN" sz="2000" i="1" dirty="0" smtClean="0">
                                        <a:solidFill>
                                          <a:schemeClr val="tx1"/>
                                        </a:solidFill>
                                        <a:latin typeface="Cambria Math" panose="02040503050406030204" pitchFamily="18" charset="0"/>
                                      </a:rPr>
                                      <m:t>𝑟</m:t>
                                    </m:r>
                                  </m:sub>
                                </m:sSub>
                              </m:oMath>
                            </m:oMathPara>
                          </a14:m>
                          <a:endParaRPr lang="zh-CN" altLang="en-US" sz="200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7" name="表格 6"/>
              <p:cNvGraphicFramePr>
                <a:graphicFrameLocks noGrp="1"/>
              </p:cNvGraphicFramePr>
              <p:nvPr/>
            </p:nvGraphicFramePr>
            <p:xfrm>
              <a:off x="6985063" y="1833873"/>
              <a:ext cx="3672408" cy="435766"/>
            </p:xfrm>
            <a:graphic>
              <a:graphicData uri="http://schemas.openxmlformats.org/drawingml/2006/table">
                <a:tbl>
                  <a:tblPr firstRow="1" bandRow="1">
                    <a:tableStyleId>{5C22544A-7EE6-4342-B048-85BDC9FD1C3A}</a:tableStyleId>
                  </a:tblPr>
                  <a:tblGrid>
                    <a:gridCol w="1224136"/>
                    <a:gridCol w="1224136"/>
                    <a:gridCol w="1224136"/>
                  </a:tblGrid>
                  <a:tr h="43561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8232453" y="2986197"/>
              <a:ext cx="2545782" cy="396240"/>
            </p:xfrm>
            <a:graphic>
              <a:graphicData uri="http://schemas.openxmlformats.org/drawingml/2006/table">
                <a:tbl>
                  <a:tblPr firstRow="1" bandRow="1">
                    <a:tableStyleId>{5C22544A-7EE6-4342-B048-85BDC9FD1C3A}</a:tableStyleId>
                  </a:tblPr>
                  <a:tblGrid>
                    <a:gridCol w="1272891"/>
                    <a:gridCol w="1272891"/>
                  </a:tblGrid>
                  <a:tr h="355465">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𝑛</m:t>
                                    </m:r>
                                  </m:e>
                                  <m:sub>
                                    <m:r>
                                      <a:rPr lang="zh-CN" altLang="en-US" sz="2000" i="1">
                                        <a:solidFill>
                                          <a:schemeClr val="tx1"/>
                                        </a:solidFill>
                                        <a:latin typeface="Cambria Math" panose="02040503050406030204" pitchFamily="18" charset="0"/>
                                      </a:rPr>
                                      <m:t>𝑣</m:t>
                                    </m:r>
                                  </m:sub>
                                </m:sSub>
                              </m:oMath>
                            </m:oMathPara>
                          </a14:m>
                          <a:endParaRPr lang="zh-CN" altLang="en-US" sz="2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2000" i="1" dirty="0" smtClean="0">
                                        <a:solidFill>
                                          <a:schemeClr val="tx1"/>
                                        </a:solidFill>
                                        <a:latin typeface="Cambria Math" panose="02040503050406030204" pitchFamily="18" charset="0"/>
                                      </a:rPr>
                                    </m:ctrlPr>
                                  </m:sSubPr>
                                  <m:e>
                                    <m:r>
                                      <a:rPr lang="zh-CN" altLang="en-US" sz="2000" i="1" dirty="0">
                                        <a:solidFill>
                                          <a:schemeClr val="tx1"/>
                                        </a:solidFill>
                                        <a:latin typeface="Cambria Math" panose="02040503050406030204" pitchFamily="18" charset="0"/>
                                      </a:rPr>
                                      <m:t>𝑛</m:t>
                                    </m:r>
                                  </m:e>
                                  <m:sub>
                                    <m:r>
                                      <a:rPr lang="zh-CN" altLang="en-US" sz="2000" i="1" dirty="0">
                                        <a:solidFill>
                                          <a:schemeClr val="tx1"/>
                                        </a:solidFill>
                                        <a:latin typeface="Cambria Math" panose="02040503050406030204" pitchFamily="18" charset="0"/>
                                      </a:rPr>
                                      <m:t>𝑟</m:t>
                                    </m:r>
                                  </m:sub>
                                </m:sSub>
                              </m:oMath>
                            </m:oMathPara>
                          </a14:m>
                          <a:endParaRPr lang="zh-CN" altLang="en-US" sz="2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8" name="表格 7"/>
              <p:cNvGraphicFramePr>
                <a:graphicFrameLocks noGrp="1"/>
              </p:cNvGraphicFramePr>
              <p:nvPr/>
            </p:nvGraphicFramePr>
            <p:xfrm>
              <a:off x="8232453" y="2986197"/>
              <a:ext cx="2545782" cy="396240"/>
            </p:xfrm>
            <a:graphic>
              <a:graphicData uri="http://schemas.openxmlformats.org/drawingml/2006/table">
                <a:tbl>
                  <a:tblPr firstRow="1" bandRow="1">
                    <a:tableStyleId>{5C22544A-7EE6-4342-B048-85BDC9FD1C3A}</a:tableStyleId>
                  </a:tblPr>
                  <a:tblGrid>
                    <a:gridCol w="1272891"/>
                    <a:gridCol w="1272891"/>
                  </a:tblGrid>
                  <a:tr h="3962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cxnSp>
        <p:nvCxnSpPr>
          <p:cNvPr id="14" name="直接连接符 13"/>
          <p:cNvCxnSpPr/>
          <p:nvPr/>
        </p:nvCxnSpPr>
        <p:spPr>
          <a:xfrm flipV="1">
            <a:off x="8111543" y="1041157"/>
            <a:ext cx="0" cy="484211"/>
          </a:xfrm>
          <a:prstGeom prst="line">
            <a:avLst/>
          </a:prstGeom>
        </p:spPr>
        <p:style>
          <a:lnRef idx="3">
            <a:schemeClr val="dk1"/>
          </a:lnRef>
          <a:fillRef idx="0">
            <a:schemeClr val="dk1"/>
          </a:fillRef>
          <a:effectRef idx="2">
            <a:schemeClr val="dk1"/>
          </a:effectRef>
          <a:fontRef idx="minor">
            <a:schemeClr val="tx1"/>
          </a:fontRef>
        </p:style>
      </p:cxnSp>
      <p:sp>
        <p:nvSpPr>
          <p:cNvPr id="17" name="左大括号 16"/>
          <p:cNvSpPr/>
          <p:nvPr/>
        </p:nvSpPr>
        <p:spPr>
          <a:xfrm rot="5400000">
            <a:off x="7921167" y="490226"/>
            <a:ext cx="360040" cy="22322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直接连接符 18"/>
          <p:cNvCxnSpPr/>
          <p:nvPr/>
        </p:nvCxnSpPr>
        <p:spPr>
          <a:xfrm>
            <a:off x="3438511" y="1059759"/>
            <a:ext cx="4673032" cy="10919"/>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p:cNvCxnSpPr/>
          <p:nvPr/>
        </p:nvCxnSpPr>
        <p:spPr>
          <a:xfrm>
            <a:off x="3441192" y="1038840"/>
            <a:ext cx="0" cy="3039211"/>
          </a:xfrm>
          <a:prstGeom prst="line">
            <a:avLst/>
          </a:prstGeom>
        </p:spPr>
        <p:style>
          <a:lnRef idx="3">
            <a:schemeClr val="dk1"/>
          </a:lnRef>
          <a:fillRef idx="0">
            <a:schemeClr val="dk1"/>
          </a:fillRef>
          <a:effectRef idx="2">
            <a:schemeClr val="dk1"/>
          </a:effectRef>
          <a:fontRef idx="minor">
            <a:schemeClr val="tx1"/>
          </a:fontRef>
        </p:style>
      </p:cxnSp>
      <p:cxnSp>
        <p:nvCxnSpPr>
          <p:cNvPr id="24" name="直接箭头连接符 23"/>
          <p:cNvCxnSpPr/>
          <p:nvPr/>
        </p:nvCxnSpPr>
        <p:spPr>
          <a:xfrm flipV="1">
            <a:off x="3441192" y="4078051"/>
            <a:ext cx="231503" cy="107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箭头: 下 25"/>
          <p:cNvSpPr/>
          <p:nvPr/>
        </p:nvSpPr>
        <p:spPr>
          <a:xfrm>
            <a:off x="9937391" y="2428154"/>
            <a:ext cx="360040" cy="450069"/>
          </a:xfrm>
          <a:prstGeom prst="down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5256871" y="4032785"/>
            <a:ext cx="356439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9328" name="直接箭头连接符 99327"/>
          <p:cNvCxnSpPr/>
          <p:nvPr/>
        </p:nvCxnSpPr>
        <p:spPr>
          <a:xfrm flipV="1">
            <a:off x="8821267" y="3404805"/>
            <a:ext cx="0" cy="62798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99333" name="文本框 99332"/>
              <p:cNvSpPr txBox="1"/>
              <p:nvPr/>
            </p:nvSpPr>
            <p:spPr>
              <a:xfrm>
                <a:off x="819520" y="5874835"/>
                <a:ext cx="10774123" cy="44217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装入位</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的行最多有</a:t>
                </a:r>
                <a14:m>
                  <m:oMath xmlns:m="http://schemas.openxmlformats.org/officeDocument/2006/math">
                    <m:sSup>
                      <m:sSupPr>
                        <m:ctrlPr>
                          <a:rPr lang="zh-CN" altLang="en-US" sz="2000" i="1" dirty="0" smtClean="0">
                            <a:solidFill>
                              <a:srgbClr val="836967"/>
                            </a:solidFill>
                            <a:latin typeface="Cambria Math" panose="02040503050406030204" pitchFamily="18" charset="0"/>
                          </a:rPr>
                        </m:ctrlPr>
                      </m:sSupPr>
                      <m:e>
                        <m:r>
                          <a:rPr lang="zh-CN" altLang="en-US" sz="2000" dirty="0" smtClean="0">
                            <a:latin typeface="Cambria Math" panose="02040503050406030204" pitchFamily="18" charset="0"/>
                          </a:rPr>
                          <m:t>2</m:t>
                        </m:r>
                      </m:e>
                      <m:sup>
                        <m:r>
                          <a:rPr lang="zh-CN" altLang="en-US" sz="2000" i="1" dirty="0" smtClean="0">
                            <a:latin typeface="Cambria Math" panose="02040503050406030204" pitchFamily="18" charset="0"/>
                          </a:rPr>
                          <m:t>𝑛𝑣</m:t>
                        </m:r>
                      </m:sup>
                    </m:sSup>
                  </m:oMath>
                </a14:m>
                <a:r>
                  <a:rPr lang="zh-CN" altLang="en-US" sz="2000" dirty="0">
                    <a:latin typeface="微软雅黑" panose="020B0503020204020204" pitchFamily="34" charset="-122"/>
                    <a:ea typeface="微软雅黑" panose="020B0503020204020204" pitchFamily="34" charset="-122"/>
                  </a:rPr>
                  <a:t>个，绝大多数是</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。因为</a:t>
                </a:r>
                <a14:m>
                  <m:oMath xmlns:m="http://schemas.openxmlformats.org/officeDocument/2006/math">
                    <m:r>
                      <a:rPr lang="zh-CN" altLang="en-US" sz="2000" i="1" dirty="0">
                        <a:latin typeface="Cambria Math" panose="02040503050406030204" pitchFamily="18" charset="0"/>
                      </a:rPr>
                      <m:t>𝑁</m:t>
                    </m:r>
                    <m:r>
                      <m:rPr>
                        <m:sty m:val="p"/>
                      </m:rPr>
                      <a:rPr lang="en-US" altLang="zh-CN" sz="2000" i="1" dirty="0">
                        <a:latin typeface="Cambria Math" panose="02040503050406030204" pitchFamily="18" charset="0"/>
                      </a:rPr>
                      <m:t>x</m:t>
                    </m:r>
                    <m:sSup>
                      <m:sSupPr>
                        <m:ctrlPr>
                          <a:rPr lang="zh-CN" altLang="en-US" sz="2000" i="1" dirty="0">
                            <a:latin typeface="Cambria Math" panose="02040503050406030204" pitchFamily="18" charset="0"/>
                          </a:rPr>
                        </m:ctrlPr>
                      </m:sSupPr>
                      <m:e>
                        <m:r>
                          <a:rPr lang="zh-CN" altLang="en-US" sz="2000" dirty="0">
                            <a:latin typeface="Cambria Math" panose="02040503050406030204" pitchFamily="18" charset="0"/>
                          </a:rPr>
                          <m:t>2</m:t>
                        </m:r>
                      </m:e>
                      <m:sup>
                        <m:r>
                          <a:rPr lang="zh-CN" altLang="en-US" sz="2000" i="1" dirty="0">
                            <a:latin typeface="Cambria Math" panose="02040503050406030204" pitchFamily="18" charset="0"/>
                          </a:rPr>
                          <m:t>𝑁</m:t>
                        </m:r>
                        <m:sSup>
                          <m:sSupPr>
                            <m:ctrlPr>
                              <a:rPr lang="zh-CN" altLang="en-US" sz="2000" i="1" dirty="0">
                                <a:latin typeface="Cambria Math" panose="02040503050406030204" pitchFamily="18" charset="0"/>
                              </a:rPr>
                            </m:ctrlPr>
                          </m:sSupPr>
                          <m:e>
                            <m:r>
                              <a:rPr lang="zh-CN" altLang="en-US" sz="2000" i="1" dirty="0">
                                <a:latin typeface="Cambria Math" panose="02040503050406030204" pitchFamily="18" charset="0"/>
                              </a:rPr>
                              <m:t>𝜈</m:t>
                            </m:r>
                          </m:e>
                          <m:sup>
                            <m:r>
                              <a:rPr lang="zh-CN" altLang="en-US" sz="2000" dirty="0">
                                <a:latin typeface="Cambria Math" panose="02040503050406030204" pitchFamily="18" charset="0"/>
                              </a:rPr>
                              <m:t>′</m:t>
                            </m:r>
                          </m:sup>
                        </m:sSup>
                      </m:sup>
                    </m:sSup>
                    <m:r>
                      <a:rPr lang="zh-CN" altLang="en-US" sz="2000" i="1" dirty="0" smtClean="0">
                        <a:latin typeface="Cambria Math" panose="02040503050406030204" pitchFamily="18" charset="0"/>
                      </a:rPr>
                      <m:t>≫</m:t>
                    </m:r>
                    <m:sSup>
                      <m:sSupPr>
                        <m:ctrlPr>
                          <a:rPr lang="zh-CN" altLang="en-US" sz="2000" i="1" dirty="0" smtClean="0">
                            <a:solidFill>
                              <a:srgbClr val="836967"/>
                            </a:solidFill>
                            <a:latin typeface="Cambria Math" panose="02040503050406030204" pitchFamily="18" charset="0"/>
                          </a:rPr>
                        </m:ctrlPr>
                      </m:sSupPr>
                      <m:e>
                        <m:r>
                          <a:rPr lang="zh-CN" altLang="en-US" sz="2000" dirty="0" smtClean="0">
                            <a:latin typeface="Cambria Math" panose="02040503050406030204" pitchFamily="18" charset="0"/>
                          </a:rPr>
                          <m:t>2</m:t>
                        </m:r>
                      </m:e>
                      <m:sup>
                        <m:r>
                          <a:rPr lang="zh-CN" altLang="en-US" sz="2000" i="1" dirty="0" smtClean="0">
                            <a:latin typeface="Cambria Math" panose="02040503050406030204" pitchFamily="18" charset="0"/>
                          </a:rPr>
                          <m:t>𝑛𝑣</m:t>
                        </m:r>
                      </m:sup>
                    </m:sSup>
                  </m:oMath>
                </a14:m>
                <a:r>
                  <a:rPr lang="zh-CN" altLang="en-US" sz="2000" dirty="0">
                    <a:latin typeface="微软雅黑" panose="020B0503020204020204" pitchFamily="34" charset="-122"/>
                    <a:ea typeface="微软雅黑" panose="020B0503020204020204" pitchFamily="34" charset="-122"/>
                  </a:rPr>
                  <a:t>，这会降低页表的空间利用率</a:t>
                </a:r>
                <a:endParaRPr lang="zh-CN" altLang="en-US" sz="2000" dirty="0">
                  <a:latin typeface="微软雅黑" panose="020B0503020204020204" pitchFamily="34" charset="-122"/>
                  <a:ea typeface="微软雅黑" panose="020B0503020204020204" pitchFamily="34" charset="-122"/>
                </a:endParaRPr>
              </a:p>
            </p:txBody>
          </p:sp>
        </mc:Choice>
        <mc:Fallback>
          <p:sp>
            <p:nvSpPr>
              <p:cNvPr id="99333" name="文本框 99332"/>
              <p:cNvSpPr txBox="1">
                <a:spLocks noRot="1" noChangeAspect="1" noMove="1" noResize="1" noEditPoints="1" noAdjustHandles="1" noChangeArrowheads="1" noChangeShapeType="1" noTextEdit="1"/>
              </p:cNvSpPr>
              <p:nvPr/>
            </p:nvSpPr>
            <p:spPr>
              <a:xfrm>
                <a:off x="819520" y="5874835"/>
                <a:ext cx="10774123" cy="442172"/>
              </a:xfrm>
              <a:prstGeom prst="rect">
                <a:avLst/>
              </a:prstGeom>
              <a:blipFill rotWithShape="1">
                <a:blip r:embed="rId4"/>
                <a:stretch>
                  <a:fillRect l="-3" t="-102" r="4" b="6"/>
                </a:stretch>
              </a:blipFill>
            </p:spPr>
            <p:txBody>
              <a:bodyPr/>
              <a:lstStyle/>
              <a:p>
                <a:r>
                  <a:rPr lang="zh-CN" altLang="en-US">
                    <a:noFill/>
                  </a:rPr>
                  <a:t> </a:t>
                </a:r>
              </a:p>
            </p:txBody>
          </p:sp>
        </mc:Fallback>
      </mc:AlternateContent>
    </p:spTree>
  </p:cSld>
  <p:clrMapOvr>
    <a:masterClrMapping/>
  </p:clrMapOvr>
  <p:transition spd="med">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21709" y="302204"/>
            <a:ext cx="7416200" cy="576016"/>
          </a:xfrm>
        </p:spPr>
        <p:txBody>
          <a:bodyPr>
            <a:normAutofit/>
          </a:bodyPr>
          <a:lstStyle/>
          <a:p>
            <a:pPr eaLnBrk="1" hangingPunct="1"/>
            <a:r>
              <a:rPr lang="en-US" altLang="zh-CN" sz="3400" b="1" dirty="0">
                <a:solidFill>
                  <a:srgbClr val="1F3743"/>
                </a:solidFill>
                <a:latin typeface="微软雅黑" panose="020B0503020204020204" pitchFamily="34" charset="-122"/>
                <a:ea typeface="微软雅黑" panose="020B0503020204020204" pitchFamily="34" charset="-122"/>
                <a:cs typeface="Arial" panose="020B0604020202020204" pitchFamily="34" charset="0"/>
              </a:rPr>
              <a:t>4.1.1 </a:t>
            </a:r>
            <a:r>
              <a:rPr lang="zh-CN" altLang="en-US" sz="3400" b="1" dirty="0">
                <a:solidFill>
                  <a:srgbClr val="1F3743"/>
                </a:solidFill>
                <a:latin typeface="微软雅黑" panose="020B0503020204020204" pitchFamily="34" charset="-122"/>
                <a:ea typeface="微软雅黑" panose="020B0503020204020204" pitchFamily="34" charset="-122"/>
                <a:cs typeface="Arial" panose="020B0604020202020204" pitchFamily="34" charset="0"/>
              </a:rPr>
              <a:t>存储体系基本概念</a:t>
            </a:r>
            <a:endParaRPr lang="zh-CN" altLang="en-US" sz="3400" b="1" dirty="0">
              <a:solidFill>
                <a:srgbClr val="1F374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363" name="Rectangle 3"/>
          <p:cNvSpPr>
            <a:spLocks noGrp="1" noChangeArrowheads="1"/>
          </p:cNvSpPr>
          <p:nvPr>
            <p:ph type="body" idx="1"/>
          </p:nvPr>
        </p:nvSpPr>
        <p:spPr>
          <a:xfrm>
            <a:off x="1055572" y="1295871"/>
            <a:ext cx="9601216" cy="5286143"/>
          </a:xfrm>
        </p:spPr>
        <p:txBody>
          <a:bodyPr/>
          <a:lstStyle/>
          <a:p>
            <a:pPr lvl="1" eaLnBrk="1" hangingPunct="1">
              <a:lnSpc>
                <a:spcPct val="150000"/>
              </a:lnSpc>
              <a:defRPr/>
            </a:pPr>
            <a:endParaRPr lang="en-US" altLang="zh-CN" sz="20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150000"/>
              </a:lnSpc>
              <a:buClr>
                <a:srgbClr val="1F3743"/>
              </a:buClr>
              <a:buSzPct val="70000"/>
              <a:buFont typeface="Wingdings" panose="05000000000000000000" pitchFamily="2" charset="2"/>
              <a:buChar char="l"/>
              <a:defRPr/>
            </a:pP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为了满足大容量、高速度和低价格的目标，需要将多种不同工艺的存储器组织在一起。</a:t>
            </a:r>
            <a:endPar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565"/>
              </a:spcAft>
              <a:buSzPct val="70000"/>
              <a:buFont typeface="Wingdings" panose="05000000000000000000" pitchFamily="2" charset="2"/>
              <a:buChar char="l"/>
              <a:defRPr/>
            </a:pPr>
            <a:r>
              <a:rPr lang="zh-CN" altLang="en-US" sz="2400" b="1" spc="100" dirty="0">
                <a:ln w="3175">
                  <a:noFill/>
                  <a:prstDash val="dash"/>
                </a:ln>
                <a:solidFill>
                  <a:srgbClr val="1F3743"/>
                </a:solidFill>
                <a:latin typeface="微软雅黑" panose="020B0503020204020204" pitchFamily="34" charset="-122"/>
                <a:ea typeface="微软雅黑" panose="020B0503020204020204" pitchFamily="34" charset="-122"/>
              </a:rPr>
              <a:t>在一台计算机中，通常有多种存储器，其中</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Clr>
                <a:schemeClr val="tx1"/>
              </a:buClr>
              <a:buSzPct val="70000"/>
              <a:buFont typeface="Wingdings" panose="05000000000000000000" pitchFamily="2" charset="2"/>
              <a:buChar char="l"/>
              <a:defRPr/>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种类：</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主存储器、</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、通用寄存器、先行缓冲存储器、磁盘存储器、磁带存储器、光盘存储器等；</a:t>
            </a:r>
            <a:endPar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Clr>
                <a:schemeClr val="tx1"/>
              </a:buClr>
              <a:buSzPct val="70000"/>
              <a:buFont typeface="Wingdings" panose="05000000000000000000" pitchFamily="2" charset="2"/>
              <a:buChar char="l"/>
              <a:defRPr/>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材料工艺：</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ECL</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TTL</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、磁表面、激光，</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SRAM</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DRAM</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endParaRPr>
          </a:p>
          <a:p>
            <a:pPr lvl="1" algn="just">
              <a:spcBef>
                <a:spcPts val="2270"/>
              </a:spcBef>
              <a:buClr>
                <a:schemeClr val="tx1"/>
              </a:buClr>
              <a:buSzPct val="70000"/>
              <a:buFont typeface="Wingdings" panose="05000000000000000000" pitchFamily="2" charset="2"/>
              <a:buChar char="l"/>
              <a:defRPr/>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访问方式：</a:t>
            </a:r>
            <a:r>
              <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rPr>
              <a:t>直接译码、先进先出、随机访问、相联访问、块传送、文件组；</a:t>
            </a:r>
            <a:endParaRPr lang="zh-CN" altLang="en-US" sz="2000" dirty="0">
              <a:solidFill>
                <a:srgbClr val="1F374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055572" y="1151855"/>
            <a:ext cx="5760720" cy="572464"/>
          </a:xfrm>
          <a:prstGeom prst="rect">
            <a:avLst/>
          </a:prstGeom>
          <a:noFill/>
        </p:spPr>
        <p:txBody>
          <a:bodyPr wrap="square">
            <a:spAutoFit/>
          </a:bodyPr>
          <a:lstStyle/>
          <a:p>
            <a:pPr marL="342900" indent="-342900" fontAlgn="ctr">
              <a:lnSpc>
                <a:spcPct val="130000"/>
              </a:lnSpc>
              <a:spcBef>
                <a:spcPts val="0"/>
              </a:spcBef>
              <a:spcAft>
                <a:spcPts val="0"/>
              </a:spcAft>
              <a:buSzPct val="70000"/>
              <a:buFont typeface="Wingdings" panose="05000000000000000000" pitchFamily="2" charset="2"/>
              <a:buChar char="l"/>
            </a:pPr>
            <a:r>
              <a:rPr lang="zh-CN" altLang="en-US" sz="2400" b="1" spc="100" dirty="0">
                <a:ln w="3175">
                  <a:noFill/>
                  <a:prstDash val="dash"/>
                </a:ln>
                <a:solidFill>
                  <a:srgbClr val="1F3743"/>
                </a:solidFill>
                <a:uFillTx/>
                <a:latin typeface="微软雅黑" panose="020B0503020204020204" pitchFamily="34" charset="-122"/>
                <a:ea typeface="微软雅黑" panose="020B0503020204020204" pitchFamily="34" charset="-122"/>
                <a:cs typeface="微软雅黑" panose="020B0503020204020204" pitchFamily="34" charset="-122"/>
              </a:rPr>
              <a:t>存储系统</a:t>
            </a:r>
            <a:endParaRPr lang="zh-CN" altLang="en-US" sz="2400" b="1" spc="100" dirty="0">
              <a:ln w="3175">
                <a:noFill/>
                <a:prstDash val="dash"/>
              </a:ln>
              <a:solidFill>
                <a:srgbClr val="1F3743"/>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push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文本框 158"/>
          <p:cNvSpPr txBox="1"/>
          <p:nvPr>
            <p:custDataLst>
              <p:tags r:id="rId1"/>
            </p:custDataLst>
          </p:nvPr>
        </p:nvSpPr>
        <p:spPr>
          <a:xfrm>
            <a:off x="3204875" y="1152031"/>
            <a:ext cx="6098663" cy="1028620"/>
          </a:xfrm>
          <a:prstGeom prst="rect">
            <a:avLst/>
          </a:prstGeom>
          <a:noFill/>
        </p:spPr>
        <p:txBody>
          <a:bodyPr wrap="square" rtlCol="0" anchor="ctr" anchorCtr="0">
            <a:normAutofit/>
          </a:bodyPr>
          <a:lstStyle/>
          <a:p>
            <a:pPr fontAlgn="auto">
              <a:lnSpc>
                <a:spcPct val="130000"/>
              </a:lnSpc>
              <a:spcBef>
                <a:spcPts val="0"/>
              </a:spcBef>
              <a:spcAft>
                <a:spcPts val="0"/>
              </a:spcAft>
              <a:buSzPct val="100000"/>
            </a:pPr>
            <a:r>
              <a:rPr lang="zh-CN" altLang="en-US" sz="1700" spc="142" dirty="0">
                <a:solidFill>
                  <a:schemeClr val="dk1">
                    <a:lumMod val="50000"/>
                  </a:schemeClr>
                </a:solidFill>
                <a:ea typeface="微软雅黑" panose="020B0503020204020204" pitchFamily="34" charset="-122"/>
              </a:rPr>
              <a:t>页表法</a:t>
            </a:r>
            <a:endParaRPr lang="zh-CN" altLang="en-US" sz="1700" spc="142" dirty="0">
              <a:solidFill>
                <a:schemeClr val="dk1">
                  <a:lumMod val="50000"/>
                </a:schemeClr>
              </a:solidFill>
              <a:ea typeface="微软雅黑" panose="020B0503020204020204" pitchFamily="34" charset="-122"/>
            </a:endParaRPr>
          </a:p>
        </p:txBody>
      </p:sp>
      <p:sp>
        <p:nvSpPr>
          <p:cNvPr id="43" name="三角形 42"/>
          <p:cNvSpPr/>
          <p:nvPr>
            <p:custDataLst>
              <p:tags r:id="rId2"/>
            </p:custDataLst>
          </p:nvPr>
        </p:nvSpPr>
        <p:spPr>
          <a:xfrm rot="10800000">
            <a:off x="2648401" y="1968357"/>
            <a:ext cx="139731" cy="69130"/>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62" name="菱形 1"/>
          <p:cNvSpPr/>
          <p:nvPr>
            <p:custDataLst>
              <p:tags r:id="rId3"/>
            </p:custDataLst>
          </p:nvPr>
        </p:nvSpPr>
        <p:spPr>
          <a:xfrm>
            <a:off x="2342463" y="1294704"/>
            <a:ext cx="691793" cy="742782"/>
          </a:xfrm>
          <a:custGeom>
            <a:avLst/>
            <a:gdLst>
              <a:gd name="connsiteX0" fmla="*/ 0 w 1094340"/>
              <a:gd name="connsiteY0" fmla="*/ 547170 h 1094340"/>
              <a:gd name="connsiteX1" fmla="*/ 547170 w 1094340"/>
              <a:gd name="connsiteY1" fmla="*/ 0 h 1094340"/>
              <a:gd name="connsiteX2" fmla="*/ 1094340 w 1094340"/>
              <a:gd name="connsiteY2" fmla="*/ 547170 h 1094340"/>
              <a:gd name="connsiteX3" fmla="*/ 547170 w 1094340"/>
              <a:gd name="connsiteY3" fmla="*/ 1094340 h 1094340"/>
              <a:gd name="connsiteX4" fmla="*/ 0 w 1094340"/>
              <a:gd name="connsiteY4" fmla="*/ 547170 h 1094340"/>
              <a:gd name="connsiteX0-1" fmla="*/ 1094340 w 1185780"/>
              <a:gd name="connsiteY0-2" fmla="*/ 547170 h 1094340"/>
              <a:gd name="connsiteX1-3" fmla="*/ 547170 w 1185780"/>
              <a:gd name="connsiteY1-4" fmla="*/ 1094340 h 1094340"/>
              <a:gd name="connsiteX2-5" fmla="*/ 0 w 1185780"/>
              <a:gd name="connsiteY2-6" fmla="*/ 547170 h 1094340"/>
              <a:gd name="connsiteX3-7" fmla="*/ 547170 w 1185780"/>
              <a:gd name="connsiteY3-8" fmla="*/ 0 h 1094340"/>
              <a:gd name="connsiteX4-9" fmla="*/ 1185780 w 1185780"/>
              <a:gd name="connsiteY4-10" fmla="*/ 638610 h 1094340"/>
              <a:gd name="connsiteX0-11" fmla="*/ 1094340 w 1094340"/>
              <a:gd name="connsiteY0-12" fmla="*/ 547170 h 1094340"/>
              <a:gd name="connsiteX1-13" fmla="*/ 547170 w 1094340"/>
              <a:gd name="connsiteY1-14" fmla="*/ 1094340 h 1094340"/>
              <a:gd name="connsiteX2-15" fmla="*/ 0 w 1094340"/>
              <a:gd name="connsiteY2-16" fmla="*/ 547170 h 1094340"/>
              <a:gd name="connsiteX3-17" fmla="*/ 547170 w 1094340"/>
              <a:gd name="connsiteY3-18" fmla="*/ 0 h 1094340"/>
              <a:gd name="connsiteX4-19" fmla="*/ 1019092 w 1094340"/>
              <a:gd name="connsiteY4-20" fmla="*/ 481447 h 1094340"/>
              <a:gd name="connsiteX0-21" fmla="*/ 1015759 w 1019092"/>
              <a:gd name="connsiteY0-22" fmla="*/ 623370 h 1094340"/>
              <a:gd name="connsiteX1-23" fmla="*/ 547170 w 1019092"/>
              <a:gd name="connsiteY1-24" fmla="*/ 1094340 h 1094340"/>
              <a:gd name="connsiteX2-25" fmla="*/ 0 w 1019092"/>
              <a:gd name="connsiteY2-26" fmla="*/ 547170 h 1094340"/>
              <a:gd name="connsiteX3-27" fmla="*/ 547170 w 1019092"/>
              <a:gd name="connsiteY3-28" fmla="*/ 0 h 1094340"/>
              <a:gd name="connsiteX4-29" fmla="*/ 1019092 w 1019092"/>
              <a:gd name="connsiteY4-30" fmla="*/ 481447 h 1094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9092" h="1094340">
                <a:moveTo>
                  <a:pt x="1015759" y="623370"/>
                </a:moveTo>
                <a:lnTo>
                  <a:pt x="547170" y="1094340"/>
                </a:lnTo>
                <a:lnTo>
                  <a:pt x="0" y="547170"/>
                </a:lnTo>
                <a:lnTo>
                  <a:pt x="547170" y="0"/>
                </a:lnTo>
                <a:lnTo>
                  <a:pt x="1019092" y="481447"/>
                </a:lnTo>
              </a:path>
            </a:pathLst>
          </a:cu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custDataLst>
              <p:tags r:id="rId4"/>
            </p:custDataLst>
          </p:nvPr>
        </p:nvSpPr>
        <p:spPr>
          <a:xfrm>
            <a:off x="3015626" y="1605545"/>
            <a:ext cx="40693" cy="4167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custDataLst>
              <p:tags r:id="rId5"/>
            </p:custDataLst>
          </p:nvPr>
        </p:nvSpPr>
        <p:spPr>
          <a:xfrm>
            <a:off x="3015626" y="1694777"/>
            <a:ext cx="40693" cy="4167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1" name="PA-任意多边形 541"/>
          <p:cNvSpPr>
            <a:spLocks noEditPoints="1"/>
          </p:cNvSpPr>
          <p:nvPr>
            <p:custDataLst>
              <p:tags r:id="rId6"/>
            </p:custDataLst>
          </p:nvPr>
        </p:nvSpPr>
        <p:spPr bwMode="auto">
          <a:xfrm>
            <a:off x="2562758" y="1771848"/>
            <a:ext cx="303608" cy="35401"/>
          </a:xfrm>
          <a:custGeom>
            <a:avLst/>
            <a:gdLst>
              <a:gd name="T0" fmla="*/ 944 w 1024"/>
              <a:gd name="T1" fmla="*/ 128 h 128"/>
              <a:gd name="T2" fmla="*/ 80 w 1024"/>
              <a:gd name="T3" fmla="*/ 128 h 128"/>
              <a:gd name="T4" fmla="*/ 0 w 1024"/>
              <a:gd name="T5" fmla="*/ 48 h 128"/>
              <a:gd name="T6" fmla="*/ 0 w 1024"/>
              <a:gd name="T7" fmla="*/ 16 h 128"/>
              <a:gd name="T8" fmla="*/ 16 w 1024"/>
              <a:gd name="T9" fmla="*/ 0 h 128"/>
              <a:gd name="T10" fmla="*/ 1008 w 1024"/>
              <a:gd name="T11" fmla="*/ 0 h 128"/>
              <a:gd name="T12" fmla="*/ 1024 w 1024"/>
              <a:gd name="T13" fmla="*/ 16 h 128"/>
              <a:gd name="T14" fmla="*/ 1024 w 1024"/>
              <a:gd name="T15" fmla="*/ 48 h 128"/>
              <a:gd name="T16" fmla="*/ 944 w 1024"/>
              <a:gd name="T17" fmla="*/ 128 h 128"/>
              <a:gd name="T18" fmla="*/ 32 w 1024"/>
              <a:gd name="T19" fmla="*/ 32 h 128"/>
              <a:gd name="T20" fmla="*/ 32 w 1024"/>
              <a:gd name="T21" fmla="*/ 48 h 128"/>
              <a:gd name="T22" fmla="*/ 80 w 1024"/>
              <a:gd name="T23" fmla="*/ 96 h 128"/>
              <a:gd name="T24" fmla="*/ 944 w 1024"/>
              <a:gd name="T25" fmla="*/ 96 h 128"/>
              <a:gd name="T26" fmla="*/ 992 w 1024"/>
              <a:gd name="T27" fmla="*/ 48 h 128"/>
              <a:gd name="T28" fmla="*/ 992 w 1024"/>
              <a:gd name="T29" fmla="*/ 32 h 128"/>
              <a:gd name="T30" fmla="*/ 32 w 1024"/>
              <a:gd name="T3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28">
                <a:moveTo>
                  <a:pt x="944" y="128"/>
                </a:moveTo>
                <a:lnTo>
                  <a:pt x="80" y="128"/>
                </a:lnTo>
                <a:cubicBezTo>
                  <a:pt x="36" y="128"/>
                  <a:pt x="0" y="93"/>
                  <a:pt x="0" y="48"/>
                </a:cubicBezTo>
                <a:lnTo>
                  <a:pt x="0" y="16"/>
                </a:lnTo>
                <a:cubicBezTo>
                  <a:pt x="0" y="8"/>
                  <a:pt x="8" y="0"/>
                  <a:pt x="16" y="0"/>
                </a:cubicBezTo>
                <a:lnTo>
                  <a:pt x="1008" y="0"/>
                </a:lnTo>
                <a:cubicBezTo>
                  <a:pt x="1017" y="0"/>
                  <a:pt x="1024" y="8"/>
                  <a:pt x="1024" y="16"/>
                </a:cubicBezTo>
                <a:lnTo>
                  <a:pt x="1024" y="48"/>
                </a:lnTo>
                <a:cubicBezTo>
                  <a:pt x="1024" y="93"/>
                  <a:pt x="989" y="128"/>
                  <a:pt x="944" y="128"/>
                </a:cubicBezTo>
                <a:close/>
                <a:moveTo>
                  <a:pt x="32" y="32"/>
                </a:moveTo>
                <a:lnTo>
                  <a:pt x="32" y="48"/>
                </a:lnTo>
                <a:cubicBezTo>
                  <a:pt x="32" y="75"/>
                  <a:pt x="54" y="96"/>
                  <a:pt x="80" y="96"/>
                </a:cubicBezTo>
                <a:lnTo>
                  <a:pt x="944" y="96"/>
                </a:lnTo>
                <a:cubicBezTo>
                  <a:pt x="971" y="96"/>
                  <a:pt x="992" y="75"/>
                  <a:pt x="992" y="48"/>
                </a:cubicBezTo>
                <a:lnTo>
                  <a:pt x="992" y="32"/>
                </a:lnTo>
                <a:lnTo>
                  <a:pt x="32" y="32"/>
                </a:ln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2" name="PA-任意多边形 542"/>
          <p:cNvSpPr>
            <a:spLocks noEditPoints="1"/>
          </p:cNvSpPr>
          <p:nvPr>
            <p:custDataLst>
              <p:tags r:id="rId7"/>
            </p:custDataLst>
          </p:nvPr>
        </p:nvSpPr>
        <p:spPr bwMode="auto">
          <a:xfrm>
            <a:off x="2581358" y="1613443"/>
            <a:ext cx="266407" cy="167405"/>
          </a:xfrm>
          <a:custGeom>
            <a:avLst/>
            <a:gdLst>
              <a:gd name="T0" fmla="*/ 880 w 896"/>
              <a:gd name="T1" fmla="*/ 608 h 608"/>
              <a:gd name="T2" fmla="*/ 16 w 896"/>
              <a:gd name="T3" fmla="*/ 608 h 608"/>
              <a:gd name="T4" fmla="*/ 0 w 896"/>
              <a:gd name="T5" fmla="*/ 592 h 608"/>
              <a:gd name="T6" fmla="*/ 0 w 896"/>
              <a:gd name="T7" fmla="*/ 48 h 608"/>
              <a:gd name="T8" fmla="*/ 48 w 896"/>
              <a:gd name="T9" fmla="*/ 0 h 608"/>
              <a:gd name="T10" fmla="*/ 848 w 896"/>
              <a:gd name="T11" fmla="*/ 0 h 608"/>
              <a:gd name="T12" fmla="*/ 896 w 896"/>
              <a:gd name="T13" fmla="*/ 48 h 608"/>
              <a:gd name="T14" fmla="*/ 896 w 896"/>
              <a:gd name="T15" fmla="*/ 592 h 608"/>
              <a:gd name="T16" fmla="*/ 880 w 896"/>
              <a:gd name="T17" fmla="*/ 608 h 608"/>
              <a:gd name="T18" fmla="*/ 32 w 896"/>
              <a:gd name="T19" fmla="*/ 576 h 608"/>
              <a:gd name="T20" fmla="*/ 864 w 896"/>
              <a:gd name="T21" fmla="*/ 576 h 608"/>
              <a:gd name="T22" fmla="*/ 864 w 896"/>
              <a:gd name="T23" fmla="*/ 48 h 608"/>
              <a:gd name="T24" fmla="*/ 848 w 896"/>
              <a:gd name="T25" fmla="*/ 32 h 608"/>
              <a:gd name="T26" fmla="*/ 48 w 896"/>
              <a:gd name="T27" fmla="*/ 32 h 608"/>
              <a:gd name="T28" fmla="*/ 32 w 896"/>
              <a:gd name="T29" fmla="*/ 48 h 608"/>
              <a:gd name="T30" fmla="*/ 32 w 896"/>
              <a:gd name="T31" fmla="*/ 57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6" h="608">
                <a:moveTo>
                  <a:pt x="880" y="608"/>
                </a:moveTo>
                <a:lnTo>
                  <a:pt x="16" y="608"/>
                </a:lnTo>
                <a:cubicBezTo>
                  <a:pt x="8" y="608"/>
                  <a:pt x="0" y="601"/>
                  <a:pt x="0" y="592"/>
                </a:cubicBezTo>
                <a:lnTo>
                  <a:pt x="0" y="48"/>
                </a:lnTo>
                <a:cubicBezTo>
                  <a:pt x="0" y="22"/>
                  <a:pt x="22" y="0"/>
                  <a:pt x="48" y="0"/>
                </a:cubicBezTo>
                <a:lnTo>
                  <a:pt x="848" y="0"/>
                </a:lnTo>
                <a:cubicBezTo>
                  <a:pt x="875" y="0"/>
                  <a:pt x="896" y="22"/>
                  <a:pt x="896" y="48"/>
                </a:cubicBezTo>
                <a:lnTo>
                  <a:pt x="896" y="592"/>
                </a:lnTo>
                <a:cubicBezTo>
                  <a:pt x="896" y="601"/>
                  <a:pt x="889" y="608"/>
                  <a:pt x="880" y="608"/>
                </a:cubicBezTo>
                <a:close/>
                <a:moveTo>
                  <a:pt x="32" y="576"/>
                </a:moveTo>
                <a:lnTo>
                  <a:pt x="864" y="576"/>
                </a:lnTo>
                <a:lnTo>
                  <a:pt x="864" y="48"/>
                </a:lnTo>
                <a:cubicBezTo>
                  <a:pt x="864" y="40"/>
                  <a:pt x="857" y="32"/>
                  <a:pt x="848" y="32"/>
                </a:cubicBezTo>
                <a:lnTo>
                  <a:pt x="48" y="32"/>
                </a:lnTo>
                <a:cubicBezTo>
                  <a:pt x="40" y="32"/>
                  <a:pt x="32" y="40"/>
                  <a:pt x="32" y="48"/>
                </a:cubicBezTo>
                <a:lnTo>
                  <a:pt x="32" y="576"/>
                </a:ln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3" name="PA-任意多边形 543"/>
          <p:cNvSpPr>
            <a:spLocks noEditPoints="1"/>
          </p:cNvSpPr>
          <p:nvPr>
            <p:custDataLst>
              <p:tags r:id="rId8"/>
            </p:custDataLst>
          </p:nvPr>
        </p:nvSpPr>
        <p:spPr bwMode="auto">
          <a:xfrm>
            <a:off x="2600559" y="1630843"/>
            <a:ext cx="227406" cy="132004"/>
          </a:xfrm>
          <a:custGeom>
            <a:avLst/>
            <a:gdLst>
              <a:gd name="T0" fmla="*/ 752 w 768"/>
              <a:gd name="T1" fmla="*/ 480 h 480"/>
              <a:gd name="T2" fmla="*/ 16 w 768"/>
              <a:gd name="T3" fmla="*/ 480 h 480"/>
              <a:gd name="T4" fmla="*/ 0 w 768"/>
              <a:gd name="T5" fmla="*/ 464 h 480"/>
              <a:gd name="T6" fmla="*/ 0 w 768"/>
              <a:gd name="T7" fmla="*/ 16 h 480"/>
              <a:gd name="T8" fmla="*/ 16 w 768"/>
              <a:gd name="T9" fmla="*/ 0 h 480"/>
              <a:gd name="T10" fmla="*/ 752 w 768"/>
              <a:gd name="T11" fmla="*/ 0 h 480"/>
              <a:gd name="T12" fmla="*/ 768 w 768"/>
              <a:gd name="T13" fmla="*/ 16 h 480"/>
              <a:gd name="T14" fmla="*/ 768 w 768"/>
              <a:gd name="T15" fmla="*/ 464 h 480"/>
              <a:gd name="T16" fmla="*/ 752 w 768"/>
              <a:gd name="T17" fmla="*/ 480 h 480"/>
              <a:gd name="T18" fmla="*/ 32 w 768"/>
              <a:gd name="T19" fmla="*/ 448 h 480"/>
              <a:gd name="T20" fmla="*/ 736 w 768"/>
              <a:gd name="T21" fmla="*/ 448 h 480"/>
              <a:gd name="T22" fmla="*/ 736 w 768"/>
              <a:gd name="T23" fmla="*/ 32 h 480"/>
              <a:gd name="T24" fmla="*/ 32 w 768"/>
              <a:gd name="T25" fmla="*/ 32 h 480"/>
              <a:gd name="T26" fmla="*/ 32 w 768"/>
              <a:gd name="T27" fmla="*/ 44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480">
                <a:moveTo>
                  <a:pt x="752" y="480"/>
                </a:moveTo>
                <a:lnTo>
                  <a:pt x="16" y="480"/>
                </a:lnTo>
                <a:cubicBezTo>
                  <a:pt x="8" y="480"/>
                  <a:pt x="0" y="473"/>
                  <a:pt x="0" y="464"/>
                </a:cubicBezTo>
                <a:lnTo>
                  <a:pt x="0" y="16"/>
                </a:lnTo>
                <a:cubicBezTo>
                  <a:pt x="0" y="8"/>
                  <a:pt x="8" y="0"/>
                  <a:pt x="16" y="0"/>
                </a:cubicBezTo>
                <a:lnTo>
                  <a:pt x="752" y="0"/>
                </a:lnTo>
                <a:cubicBezTo>
                  <a:pt x="761" y="0"/>
                  <a:pt x="768" y="8"/>
                  <a:pt x="768" y="16"/>
                </a:cubicBezTo>
                <a:lnTo>
                  <a:pt x="768" y="464"/>
                </a:lnTo>
                <a:cubicBezTo>
                  <a:pt x="768" y="473"/>
                  <a:pt x="761" y="480"/>
                  <a:pt x="752" y="480"/>
                </a:cubicBezTo>
                <a:close/>
                <a:moveTo>
                  <a:pt x="32" y="448"/>
                </a:moveTo>
                <a:lnTo>
                  <a:pt x="736" y="448"/>
                </a:lnTo>
                <a:lnTo>
                  <a:pt x="736" y="32"/>
                </a:lnTo>
                <a:lnTo>
                  <a:pt x="32" y="32"/>
                </a:lnTo>
                <a:lnTo>
                  <a:pt x="32" y="448"/>
                </a:lnTo>
                <a:close/>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4" name="PA-任意多边形 544"/>
          <p:cNvSpPr/>
          <p:nvPr>
            <p:custDataLst>
              <p:tags r:id="rId9"/>
            </p:custDataLst>
          </p:nvPr>
        </p:nvSpPr>
        <p:spPr bwMode="auto">
          <a:xfrm>
            <a:off x="2709762" y="1784448"/>
            <a:ext cx="9600" cy="9600"/>
          </a:xfrm>
          <a:custGeom>
            <a:avLst/>
            <a:gdLst>
              <a:gd name="T0" fmla="*/ 16 w 32"/>
              <a:gd name="T1" fmla="*/ 33 h 33"/>
              <a:gd name="T2" fmla="*/ 5 w 32"/>
              <a:gd name="T3" fmla="*/ 29 h 33"/>
              <a:gd name="T4" fmla="*/ 0 w 32"/>
              <a:gd name="T5" fmla="*/ 17 h 33"/>
              <a:gd name="T6" fmla="*/ 5 w 32"/>
              <a:gd name="T7" fmla="*/ 6 h 33"/>
              <a:gd name="T8" fmla="*/ 28 w 32"/>
              <a:gd name="T9" fmla="*/ 6 h 33"/>
              <a:gd name="T10" fmla="*/ 32 w 32"/>
              <a:gd name="T11" fmla="*/ 17 h 33"/>
              <a:gd name="T12" fmla="*/ 28 w 32"/>
              <a:gd name="T13" fmla="*/ 29 h 33"/>
              <a:gd name="T14" fmla="*/ 16 w 3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3">
                <a:moveTo>
                  <a:pt x="16" y="33"/>
                </a:moveTo>
                <a:cubicBezTo>
                  <a:pt x="12" y="33"/>
                  <a:pt x="8" y="32"/>
                  <a:pt x="5" y="29"/>
                </a:cubicBezTo>
                <a:cubicBezTo>
                  <a:pt x="2" y="26"/>
                  <a:pt x="0" y="22"/>
                  <a:pt x="0" y="17"/>
                </a:cubicBezTo>
                <a:cubicBezTo>
                  <a:pt x="0" y="13"/>
                  <a:pt x="2" y="9"/>
                  <a:pt x="5" y="6"/>
                </a:cubicBezTo>
                <a:cubicBezTo>
                  <a:pt x="11" y="0"/>
                  <a:pt x="22" y="0"/>
                  <a:pt x="28" y="6"/>
                </a:cubicBezTo>
                <a:cubicBezTo>
                  <a:pt x="31" y="9"/>
                  <a:pt x="32" y="13"/>
                  <a:pt x="32" y="17"/>
                </a:cubicBezTo>
                <a:cubicBezTo>
                  <a:pt x="32" y="22"/>
                  <a:pt x="31" y="26"/>
                  <a:pt x="28" y="29"/>
                </a:cubicBezTo>
                <a:cubicBezTo>
                  <a:pt x="25" y="32"/>
                  <a:pt x="21" y="33"/>
                  <a:pt x="16" y="33"/>
                </a:cubicBezTo>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5" name="PA-任意多边形 545"/>
          <p:cNvSpPr/>
          <p:nvPr>
            <p:custDataLst>
              <p:tags r:id="rId10"/>
            </p:custDataLst>
          </p:nvPr>
        </p:nvSpPr>
        <p:spPr bwMode="auto">
          <a:xfrm>
            <a:off x="2728363" y="1784448"/>
            <a:ext cx="10200" cy="9600"/>
          </a:xfrm>
          <a:custGeom>
            <a:avLst/>
            <a:gdLst>
              <a:gd name="T0" fmla="*/ 16 w 32"/>
              <a:gd name="T1" fmla="*/ 33 h 33"/>
              <a:gd name="T2" fmla="*/ 5 w 32"/>
              <a:gd name="T3" fmla="*/ 29 h 33"/>
              <a:gd name="T4" fmla="*/ 0 w 32"/>
              <a:gd name="T5" fmla="*/ 17 h 33"/>
              <a:gd name="T6" fmla="*/ 5 w 32"/>
              <a:gd name="T7" fmla="*/ 6 h 33"/>
              <a:gd name="T8" fmla="*/ 28 w 32"/>
              <a:gd name="T9" fmla="*/ 6 h 33"/>
              <a:gd name="T10" fmla="*/ 32 w 32"/>
              <a:gd name="T11" fmla="*/ 17 h 33"/>
              <a:gd name="T12" fmla="*/ 28 w 32"/>
              <a:gd name="T13" fmla="*/ 29 h 33"/>
              <a:gd name="T14" fmla="*/ 16 w 3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3">
                <a:moveTo>
                  <a:pt x="16" y="33"/>
                </a:moveTo>
                <a:cubicBezTo>
                  <a:pt x="12" y="33"/>
                  <a:pt x="8" y="32"/>
                  <a:pt x="5" y="29"/>
                </a:cubicBezTo>
                <a:cubicBezTo>
                  <a:pt x="2" y="26"/>
                  <a:pt x="0" y="22"/>
                  <a:pt x="0" y="17"/>
                </a:cubicBezTo>
                <a:cubicBezTo>
                  <a:pt x="0" y="13"/>
                  <a:pt x="2" y="9"/>
                  <a:pt x="5" y="6"/>
                </a:cubicBezTo>
                <a:cubicBezTo>
                  <a:pt x="11" y="0"/>
                  <a:pt x="22" y="0"/>
                  <a:pt x="28" y="6"/>
                </a:cubicBezTo>
                <a:cubicBezTo>
                  <a:pt x="31" y="9"/>
                  <a:pt x="32" y="13"/>
                  <a:pt x="32" y="17"/>
                </a:cubicBezTo>
                <a:cubicBezTo>
                  <a:pt x="32" y="22"/>
                  <a:pt x="31" y="26"/>
                  <a:pt x="28" y="29"/>
                </a:cubicBezTo>
                <a:cubicBezTo>
                  <a:pt x="25" y="32"/>
                  <a:pt x="21" y="33"/>
                  <a:pt x="16" y="33"/>
                </a:cubicBezTo>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6" name="PA-任意多边形 546"/>
          <p:cNvSpPr/>
          <p:nvPr>
            <p:custDataLst>
              <p:tags r:id="rId11"/>
            </p:custDataLst>
          </p:nvPr>
        </p:nvSpPr>
        <p:spPr bwMode="auto">
          <a:xfrm>
            <a:off x="2691161" y="1784448"/>
            <a:ext cx="9600" cy="9600"/>
          </a:xfrm>
          <a:custGeom>
            <a:avLst/>
            <a:gdLst>
              <a:gd name="T0" fmla="*/ 16 w 32"/>
              <a:gd name="T1" fmla="*/ 33 h 33"/>
              <a:gd name="T2" fmla="*/ 5 w 32"/>
              <a:gd name="T3" fmla="*/ 29 h 33"/>
              <a:gd name="T4" fmla="*/ 0 w 32"/>
              <a:gd name="T5" fmla="*/ 17 h 33"/>
              <a:gd name="T6" fmla="*/ 5 w 32"/>
              <a:gd name="T7" fmla="*/ 6 h 33"/>
              <a:gd name="T8" fmla="*/ 28 w 32"/>
              <a:gd name="T9" fmla="*/ 6 h 33"/>
              <a:gd name="T10" fmla="*/ 32 w 32"/>
              <a:gd name="T11" fmla="*/ 17 h 33"/>
              <a:gd name="T12" fmla="*/ 28 w 32"/>
              <a:gd name="T13" fmla="*/ 29 h 33"/>
              <a:gd name="T14" fmla="*/ 16 w 3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3">
                <a:moveTo>
                  <a:pt x="16" y="33"/>
                </a:moveTo>
                <a:cubicBezTo>
                  <a:pt x="12" y="33"/>
                  <a:pt x="8" y="32"/>
                  <a:pt x="5" y="29"/>
                </a:cubicBezTo>
                <a:cubicBezTo>
                  <a:pt x="2" y="26"/>
                  <a:pt x="0" y="22"/>
                  <a:pt x="0" y="17"/>
                </a:cubicBezTo>
                <a:cubicBezTo>
                  <a:pt x="0" y="13"/>
                  <a:pt x="2" y="9"/>
                  <a:pt x="5" y="6"/>
                </a:cubicBezTo>
                <a:cubicBezTo>
                  <a:pt x="11" y="0"/>
                  <a:pt x="22" y="0"/>
                  <a:pt x="28" y="6"/>
                </a:cubicBezTo>
                <a:cubicBezTo>
                  <a:pt x="31" y="9"/>
                  <a:pt x="32" y="13"/>
                  <a:pt x="32" y="17"/>
                </a:cubicBezTo>
                <a:cubicBezTo>
                  <a:pt x="32" y="22"/>
                  <a:pt x="31" y="26"/>
                  <a:pt x="28" y="29"/>
                </a:cubicBezTo>
                <a:cubicBezTo>
                  <a:pt x="25" y="32"/>
                  <a:pt x="21" y="33"/>
                  <a:pt x="16" y="33"/>
                </a:cubicBezTo>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7" name="PA-任意多边形 547"/>
          <p:cNvSpPr/>
          <p:nvPr>
            <p:custDataLst>
              <p:tags r:id="rId12"/>
            </p:custDataLst>
          </p:nvPr>
        </p:nvSpPr>
        <p:spPr bwMode="auto">
          <a:xfrm>
            <a:off x="2633560" y="1683646"/>
            <a:ext cx="10200" cy="53401"/>
          </a:xfrm>
          <a:custGeom>
            <a:avLst/>
            <a:gdLst>
              <a:gd name="T0" fmla="*/ 16 w 32"/>
              <a:gd name="T1" fmla="*/ 192 h 192"/>
              <a:gd name="T2" fmla="*/ 0 w 32"/>
              <a:gd name="T3" fmla="*/ 176 h 192"/>
              <a:gd name="T4" fmla="*/ 0 w 32"/>
              <a:gd name="T5" fmla="*/ 16 h 192"/>
              <a:gd name="T6" fmla="*/ 16 w 32"/>
              <a:gd name="T7" fmla="*/ 0 h 192"/>
              <a:gd name="T8" fmla="*/ 32 w 32"/>
              <a:gd name="T9" fmla="*/ 16 h 192"/>
              <a:gd name="T10" fmla="*/ 32 w 32"/>
              <a:gd name="T11" fmla="*/ 176 h 192"/>
              <a:gd name="T12" fmla="*/ 16 w 32"/>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32" h="192">
                <a:moveTo>
                  <a:pt x="16" y="192"/>
                </a:moveTo>
                <a:cubicBezTo>
                  <a:pt x="8" y="192"/>
                  <a:pt x="0" y="185"/>
                  <a:pt x="0" y="176"/>
                </a:cubicBezTo>
                <a:lnTo>
                  <a:pt x="0" y="16"/>
                </a:lnTo>
                <a:cubicBezTo>
                  <a:pt x="0" y="8"/>
                  <a:pt x="8" y="0"/>
                  <a:pt x="16" y="0"/>
                </a:cubicBezTo>
                <a:cubicBezTo>
                  <a:pt x="25" y="0"/>
                  <a:pt x="32" y="8"/>
                  <a:pt x="32" y="16"/>
                </a:cubicBezTo>
                <a:lnTo>
                  <a:pt x="32" y="176"/>
                </a:lnTo>
                <a:cubicBezTo>
                  <a:pt x="32" y="185"/>
                  <a:pt x="25" y="192"/>
                  <a:pt x="16" y="192"/>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8" name="PA-任意多边形 548"/>
          <p:cNvSpPr/>
          <p:nvPr>
            <p:custDataLst>
              <p:tags r:id="rId13"/>
            </p:custDataLst>
          </p:nvPr>
        </p:nvSpPr>
        <p:spPr bwMode="auto">
          <a:xfrm>
            <a:off x="2652760" y="1569042"/>
            <a:ext cx="9600" cy="167405"/>
          </a:xfrm>
          <a:custGeom>
            <a:avLst/>
            <a:gdLst>
              <a:gd name="T0" fmla="*/ 16 w 32"/>
              <a:gd name="T1" fmla="*/ 608 h 608"/>
              <a:gd name="T2" fmla="*/ 0 w 32"/>
              <a:gd name="T3" fmla="*/ 592 h 608"/>
              <a:gd name="T4" fmla="*/ 0 w 32"/>
              <a:gd name="T5" fmla="*/ 16 h 608"/>
              <a:gd name="T6" fmla="*/ 16 w 32"/>
              <a:gd name="T7" fmla="*/ 0 h 608"/>
              <a:gd name="T8" fmla="*/ 32 w 32"/>
              <a:gd name="T9" fmla="*/ 16 h 608"/>
              <a:gd name="T10" fmla="*/ 32 w 32"/>
              <a:gd name="T11" fmla="*/ 592 h 608"/>
              <a:gd name="T12" fmla="*/ 16 w 32"/>
              <a:gd name="T13" fmla="*/ 608 h 608"/>
            </a:gdLst>
            <a:ahLst/>
            <a:cxnLst>
              <a:cxn ang="0">
                <a:pos x="T0" y="T1"/>
              </a:cxn>
              <a:cxn ang="0">
                <a:pos x="T2" y="T3"/>
              </a:cxn>
              <a:cxn ang="0">
                <a:pos x="T4" y="T5"/>
              </a:cxn>
              <a:cxn ang="0">
                <a:pos x="T6" y="T7"/>
              </a:cxn>
              <a:cxn ang="0">
                <a:pos x="T8" y="T9"/>
              </a:cxn>
              <a:cxn ang="0">
                <a:pos x="T10" y="T11"/>
              </a:cxn>
              <a:cxn ang="0">
                <a:pos x="T12" y="T13"/>
              </a:cxn>
            </a:cxnLst>
            <a:rect l="0" t="0" r="r" b="b"/>
            <a:pathLst>
              <a:path w="32" h="608">
                <a:moveTo>
                  <a:pt x="16" y="608"/>
                </a:moveTo>
                <a:cubicBezTo>
                  <a:pt x="8" y="608"/>
                  <a:pt x="0" y="601"/>
                  <a:pt x="0" y="592"/>
                </a:cubicBezTo>
                <a:lnTo>
                  <a:pt x="0" y="16"/>
                </a:lnTo>
                <a:cubicBezTo>
                  <a:pt x="0" y="8"/>
                  <a:pt x="8" y="0"/>
                  <a:pt x="16" y="0"/>
                </a:cubicBezTo>
                <a:cubicBezTo>
                  <a:pt x="25" y="0"/>
                  <a:pt x="32" y="8"/>
                  <a:pt x="32" y="16"/>
                </a:cubicBezTo>
                <a:lnTo>
                  <a:pt x="32" y="592"/>
                </a:lnTo>
                <a:cubicBezTo>
                  <a:pt x="32" y="601"/>
                  <a:pt x="25" y="608"/>
                  <a:pt x="16" y="608"/>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29" name="PA-任意多边形 549"/>
          <p:cNvSpPr/>
          <p:nvPr>
            <p:custDataLst>
              <p:tags r:id="rId14"/>
            </p:custDataLst>
          </p:nvPr>
        </p:nvSpPr>
        <p:spPr bwMode="auto">
          <a:xfrm>
            <a:off x="2671361" y="1697445"/>
            <a:ext cx="9600" cy="39601"/>
          </a:xfrm>
          <a:custGeom>
            <a:avLst/>
            <a:gdLst>
              <a:gd name="T0" fmla="*/ 16 w 32"/>
              <a:gd name="T1" fmla="*/ 144 h 144"/>
              <a:gd name="T2" fmla="*/ 0 w 32"/>
              <a:gd name="T3" fmla="*/ 128 h 144"/>
              <a:gd name="T4" fmla="*/ 0 w 32"/>
              <a:gd name="T5" fmla="*/ 16 h 144"/>
              <a:gd name="T6" fmla="*/ 16 w 32"/>
              <a:gd name="T7" fmla="*/ 0 h 144"/>
              <a:gd name="T8" fmla="*/ 32 w 32"/>
              <a:gd name="T9" fmla="*/ 16 h 144"/>
              <a:gd name="T10" fmla="*/ 32 w 32"/>
              <a:gd name="T11" fmla="*/ 128 h 144"/>
              <a:gd name="T12" fmla="*/ 16 w 3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32" h="144">
                <a:moveTo>
                  <a:pt x="16" y="144"/>
                </a:moveTo>
                <a:cubicBezTo>
                  <a:pt x="8" y="144"/>
                  <a:pt x="0" y="137"/>
                  <a:pt x="0" y="128"/>
                </a:cubicBezTo>
                <a:lnTo>
                  <a:pt x="0" y="16"/>
                </a:lnTo>
                <a:cubicBezTo>
                  <a:pt x="0" y="8"/>
                  <a:pt x="8" y="0"/>
                  <a:pt x="16" y="0"/>
                </a:cubicBezTo>
                <a:cubicBezTo>
                  <a:pt x="25" y="0"/>
                  <a:pt x="32" y="8"/>
                  <a:pt x="32" y="16"/>
                </a:cubicBezTo>
                <a:lnTo>
                  <a:pt x="32" y="128"/>
                </a:lnTo>
                <a:cubicBezTo>
                  <a:pt x="32" y="137"/>
                  <a:pt x="25" y="144"/>
                  <a:pt x="16" y="144"/>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36" name="PA-任意多边形 550"/>
          <p:cNvSpPr/>
          <p:nvPr>
            <p:custDataLst>
              <p:tags r:id="rId15"/>
            </p:custDataLst>
          </p:nvPr>
        </p:nvSpPr>
        <p:spPr bwMode="auto">
          <a:xfrm>
            <a:off x="2691161" y="1683646"/>
            <a:ext cx="9600" cy="53401"/>
          </a:xfrm>
          <a:custGeom>
            <a:avLst/>
            <a:gdLst>
              <a:gd name="T0" fmla="*/ 16 w 32"/>
              <a:gd name="T1" fmla="*/ 192 h 192"/>
              <a:gd name="T2" fmla="*/ 0 w 32"/>
              <a:gd name="T3" fmla="*/ 176 h 192"/>
              <a:gd name="T4" fmla="*/ 0 w 32"/>
              <a:gd name="T5" fmla="*/ 16 h 192"/>
              <a:gd name="T6" fmla="*/ 16 w 32"/>
              <a:gd name="T7" fmla="*/ 0 h 192"/>
              <a:gd name="T8" fmla="*/ 32 w 32"/>
              <a:gd name="T9" fmla="*/ 16 h 192"/>
              <a:gd name="T10" fmla="*/ 32 w 32"/>
              <a:gd name="T11" fmla="*/ 176 h 192"/>
              <a:gd name="T12" fmla="*/ 16 w 32"/>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32" h="192">
                <a:moveTo>
                  <a:pt x="16" y="192"/>
                </a:moveTo>
                <a:cubicBezTo>
                  <a:pt x="8" y="192"/>
                  <a:pt x="0" y="185"/>
                  <a:pt x="0" y="176"/>
                </a:cubicBezTo>
                <a:lnTo>
                  <a:pt x="0" y="16"/>
                </a:lnTo>
                <a:cubicBezTo>
                  <a:pt x="0" y="8"/>
                  <a:pt x="8" y="0"/>
                  <a:pt x="16" y="0"/>
                </a:cubicBezTo>
                <a:cubicBezTo>
                  <a:pt x="25" y="0"/>
                  <a:pt x="32" y="8"/>
                  <a:pt x="32" y="16"/>
                </a:cubicBezTo>
                <a:lnTo>
                  <a:pt x="32" y="176"/>
                </a:lnTo>
                <a:cubicBezTo>
                  <a:pt x="32" y="185"/>
                  <a:pt x="25" y="192"/>
                  <a:pt x="16" y="192"/>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37" name="PA-任意多边形 551"/>
          <p:cNvSpPr/>
          <p:nvPr>
            <p:custDataLst>
              <p:tags r:id="rId16"/>
            </p:custDataLst>
          </p:nvPr>
        </p:nvSpPr>
        <p:spPr bwMode="auto">
          <a:xfrm>
            <a:off x="2709762" y="1666244"/>
            <a:ext cx="9600" cy="70802"/>
          </a:xfrm>
          <a:custGeom>
            <a:avLst/>
            <a:gdLst>
              <a:gd name="T0" fmla="*/ 16 w 32"/>
              <a:gd name="T1" fmla="*/ 256 h 256"/>
              <a:gd name="T2" fmla="*/ 0 w 32"/>
              <a:gd name="T3" fmla="*/ 240 h 256"/>
              <a:gd name="T4" fmla="*/ 0 w 32"/>
              <a:gd name="T5" fmla="*/ 16 h 256"/>
              <a:gd name="T6" fmla="*/ 16 w 32"/>
              <a:gd name="T7" fmla="*/ 0 h 256"/>
              <a:gd name="T8" fmla="*/ 32 w 32"/>
              <a:gd name="T9" fmla="*/ 16 h 256"/>
              <a:gd name="T10" fmla="*/ 32 w 32"/>
              <a:gd name="T11" fmla="*/ 240 h 256"/>
              <a:gd name="T12" fmla="*/ 16 w 32"/>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32" h="256">
                <a:moveTo>
                  <a:pt x="16" y="256"/>
                </a:moveTo>
                <a:cubicBezTo>
                  <a:pt x="8" y="256"/>
                  <a:pt x="0" y="249"/>
                  <a:pt x="0" y="240"/>
                </a:cubicBezTo>
                <a:lnTo>
                  <a:pt x="0" y="16"/>
                </a:lnTo>
                <a:cubicBezTo>
                  <a:pt x="0" y="8"/>
                  <a:pt x="8" y="0"/>
                  <a:pt x="16" y="0"/>
                </a:cubicBezTo>
                <a:cubicBezTo>
                  <a:pt x="25" y="0"/>
                  <a:pt x="32" y="8"/>
                  <a:pt x="32" y="16"/>
                </a:cubicBezTo>
                <a:lnTo>
                  <a:pt x="32" y="240"/>
                </a:lnTo>
                <a:cubicBezTo>
                  <a:pt x="32" y="249"/>
                  <a:pt x="25" y="256"/>
                  <a:pt x="16" y="256"/>
                </a:cubicBezTo>
                <a:close/>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38" name="PA-任意多边形 552"/>
          <p:cNvSpPr/>
          <p:nvPr>
            <p:custDataLst>
              <p:tags r:id="rId17"/>
            </p:custDataLst>
          </p:nvPr>
        </p:nvSpPr>
        <p:spPr bwMode="auto">
          <a:xfrm>
            <a:off x="2728363" y="1678845"/>
            <a:ext cx="10200" cy="57602"/>
          </a:xfrm>
          <a:custGeom>
            <a:avLst/>
            <a:gdLst>
              <a:gd name="T0" fmla="*/ 16 w 32"/>
              <a:gd name="T1" fmla="*/ 208 h 208"/>
              <a:gd name="T2" fmla="*/ 0 w 32"/>
              <a:gd name="T3" fmla="*/ 192 h 208"/>
              <a:gd name="T4" fmla="*/ 0 w 32"/>
              <a:gd name="T5" fmla="*/ 16 h 208"/>
              <a:gd name="T6" fmla="*/ 16 w 32"/>
              <a:gd name="T7" fmla="*/ 0 h 208"/>
              <a:gd name="T8" fmla="*/ 32 w 32"/>
              <a:gd name="T9" fmla="*/ 16 h 208"/>
              <a:gd name="T10" fmla="*/ 32 w 32"/>
              <a:gd name="T11" fmla="*/ 192 h 208"/>
              <a:gd name="T12" fmla="*/ 16 w 32"/>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32" h="208">
                <a:moveTo>
                  <a:pt x="16" y="208"/>
                </a:moveTo>
                <a:cubicBezTo>
                  <a:pt x="8" y="208"/>
                  <a:pt x="0" y="201"/>
                  <a:pt x="0" y="192"/>
                </a:cubicBezTo>
                <a:lnTo>
                  <a:pt x="0" y="16"/>
                </a:lnTo>
                <a:cubicBezTo>
                  <a:pt x="0" y="8"/>
                  <a:pt x="8" y="0"/>
                  <a:pt x="16" y="0"/>
                </a:cubicBezTo>
                <a:cubicBezTo>
                  <a:pt x="25" y="0"/>
                  <a:pt x="32" y="8"/>
                  <a:pt x="32" y="16"/>
                </a:cubicBezTo>
                <a:lnTo>
                  <a:pt x="32" y="192"/>
                </a:lnTo>
                <a:cubicBezTo>
                  <a:pt x="32" y="201"/>
                  <a:pt x="25" y="208"/>
                  <a:pt x="16" y="208"/>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39" name="PA-任意多边形 553"/>
          <p:cNvSpPr/>
          <p:nvPr>
            <p:custDataLst>
              <p:tags r:id="rId18"/>
            </p:custDataLst>
          </p:nvPr>
        </p:nvSpPr>
        <p:spPr bwMode="auto">
          <a:xfrm>
            <a:off x="2747563" y="1662045"/>
            <a:ext cx="9600" cy="75002"/>
          </a:xfrm>
          <a:custGeom>
            <a:avLst/>
            <a:gdLst>
              <a:gd name="T0" fmla="*/ 16 w 32"/>
              <a:gd name="T1" fmla="*/ 272 h 272"/>
              <a:gd name="T2" fmla="*/ 0 w 32"/>
              <a:gd name="T3" fmla="*/ 256 h 272"/>
              <a:gd name="T4" fmla="*/ 0 w 32"/>
              <a:gd name="T5" fmla="*/ 16 h 272"/>
              <a:gd name="T6" fmla="*/ 16 w 32"/>
              <a:gd name="T7" fmla="*/ 0 h 272"/>
              <a:gd name="T8" fmla="*/ 32 w 32"/>
              <a:gd name="T9" fmla="*/ 16 h 272"/>
              <a:gd name="T10" fmla="*/ 32 w 32"/>
              <a:gd name="T11" fmla="*/ 256 h 272"/>
              <a:gd name="T12" fmla="*/ 16 w 32"/>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2" h="272">
                <a:moveTo>
                  <a:pt x="16" y="272"/>
                </a:moveTo>
                <a:cubicBezTo>
                  <a:pt x="8" y="272"/>
                  <a:pt x="0" y="265"/>
                  <a:pt x="0" y="256"/>
                </a:cubicBezTo>
                <a:lnTo>
                  <a:pt x="0" y="16"/>
                </a:lnTo>
                <a:cubicBezTo>
                  <a:pt x="0" y="8"/>
                  <a:pt x="8" y="0"/>
                  <a:pt x="16" y="0"/>
                </a:cubicBezTo>
                <a:cubicBezTo>
                  <a:pt x="25" y="0"/>
                  <a:pt x="32" y="8"/>
                  <a:pt x="32" y="16"/>
                </a:cubicBezTo>
                <a:lnTo>
                  <a:pt x="32" y="256"/>
                </a:lnTo>
                <a:cubicBezTo>
                  <a:pt x="32" y="265"/>
                  <a:pt x="25" y="272"/>
                  <a:pt x="16" y="272"/>
                </a:cubicBezTo>
                <a:close/>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40" name="PA-任意多边形 554"/>
          <p:cNvSpPr/>
          <p:nvPr>
            <p:custDataLst>
              <p:tags r:id="rId19"/>
            </p:custDataLst>
          </p:nvPr>
        </p:nvSpPr>
        <p:spPr bwMode="auto">
          <a:xfrm>
            <a:off x="2766763" y="1526441"/>
            <a:ext cx="9600" cy="210606"/>
          </a:xfrm>
          <a:custGeom>
            <a:avLst/>
            <a:gdLst>
              <a:gd name="T0" fmla="*/ 16 w 32"/>
              <a:gd name="T1" fmla="*/ 763 h 763"/>
              <a:gd name="T2" fmla="*/ 0 w 32"/>
              <a:gd name="T3" fmla="*/ 747 h 763"/>
              <a:gd name="T4" fmla="*/ 0 w 32"/>
              <a:gd name="T5" fmla="*/ 16 h 763"/>
              <a:gd name="T6" fmla="*/ 16 w 32"/>
              <a:gd name="T7" fmla="*/ 0 h 763"/>
              <a:gd name="T8" fmla="*/ 32 w 32"/>
              <a:gd name="T9" fmla="*/ 16 h 763"/>
              <a:gd name="T10" fmla="*/ 32 w 32"/>
              <a:gd name="T11" fmla="*/ 747 h 763"/>
              <a:gd name="T12" fmla="*/ 16 w 32"/>
              <a:gd name="T13" fmla="*/ 763 h 763"/>
            </a:gdLst>
            <a:ahLst/>
            <a:cxnLst>
              <a:cxn ang="0">
                <a:pos x="T0" y="T1"/>
              </a:cxn>
              <a:cxn ang="0">
                <a:pos x="T2" y="T3"/>
              </a:cxn>
              <a:cxn ang="0">
                <a:pos x="T4" y="T5"/>
              </a:cxn>
              <a:cxn ang="0">
                <a:pos x="T6" y="T7"/>
              </a:cxn>
              <a:cxn ang="0">
                <a:pos x="T8" y="T9"/>
              </a:cxn>
              <a:cxn ang="0">
                <a:pos x="T10" y="T11"/>
              </a:cxn>
              <a:cxn ang="0">
                <a:pos x="T12" y="T13"/>
              </a:cxn>
            </a:cxnLst>
            <a:rect l="0" t="0" r="r" b="b"/>
            <a:pathLst>
              <a:path w="32" h="763">
                <a:moveTo>
                  <a:pt x="16" y="763"/>
                </a:moveTo>
                <a:cubicBezTo>
                  <a:pt x="8" y="763"/>
                  <a:pt x="0" y="756"/>
                  <a:pt x="0" y="747"/>
                </a:cubicBezTo>
                <a:lnTo>
                  <a:pt x="0" y="16"/>
                </a:lnTo>
                <a:cubicBezTo>
                  <a:pt x="0" y="7"/>
                  <a:pt x="8" y="0"/>
                  <a:pt x="16" y="0"/>
                </a:cubicBezTo>
                <a:cubicBezTo>
                  <a:pt x="25" y="0"/>
                  <a:pt x="32" y="7"/>
                  <a:pt x="32" y="16"/>
                </a:cubicBezTo>
                <a:lnTo>
                  <a:pt x="32" y="747"/>
                </a:lnTo>
                <a:cubicBezTo>
                  <a:pt x="32" y="756"/>
                  <a:pt x="25" y="763"/>
                  <a:pt x="16" y="763"/>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41" name="PA-任意多边形 555"/>
          <p:cNvSpPr/>
          <p:nvPr>
            <p:custDataLst>
              <p:tags r:id="rId20"/>
            </p:custDataLst>
          </p:nvPr>
        </p:nvSpPr>
        <p:spPr bwMode="auto">
          <a:xfrm>
            <a:off x="2785364" y="1648845"/>
            <a:ext cx="10200" cy="88202"/>
          </a:xfrm>
          <a:custGeom>
            <a:avLst/>
            <a:gdLst>
              <a:gd name="T0" fmla="*/ 16 w 32"/>
              <a:gd name="T1" fmla="*/ 320 h 320"/>
              <a:gd name="T2" fmla="*/ 0 w 32"/>
              <a:gd name="T3" fmla="*/ 304 h 320"/>
              <a:gd name="T4" fmla="*/ 0 w 32"/>
              <a:gd name="T5" fmla="*/ 16 h 320"/>
              <a:gd name="T6" fmla="*/ 16 w 32"/>
              <a:gd name="T7" fmla="*/ 0 h 320"/>
              <a:gd name="T8" fmla="*/ 32 w 32"/>
              <a:gd name="T9" fmla="*/ 16 h 320"/>
              <a:gd name="T10" fmla="*/ 32 w 32"/>
              <a:gd name="T11" fmla="*/ 304 h 320"/>
              <a:gd name="T12" fmla="*/ 16 w 32"/>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32" h="320">
                <a:moveTo>
                  <a:pt x="16" y="320"/>
                </a:moveTo>
                <a:cubicBezTo>
                  <a:pt x="8" y="320"/>
                  <a:pt x="0" y="313"/>
                  <a:pt x="0" y="304"/>
                </a:cubicBezTo>
                <a:lnTo>
                  <a:pt x="0" y="16"/>
                </a:lnTo>
                <a:cubicBezTo>
                  <a:pt x="0" y="8"/>
                  <a:pt x="8" y="0"/>
                  <a:pt x="16" y="0"/>
                </a:cubicBezTo>
                <a:cubicBezTo>
                  <a:pt x="25" y="0"/>
                  <a:pt x="32" y="8"/>
                  <a:pt x="32" y="16"/>
                </a:cubicBezTo>
                <a:lnTo>
                  <a:pt x="32" y="304"/>
                </a:lnTo>
                <a:cubicBezTo>
                  <a:pt x="32" y="313"/>
                  <a:pt x="25" y="320"/>
                  <a:pt x="16" y="320"/>
                </a:cubicBezTo>
                <a:close/>
              </a:path>
            </a:pathLst>
          </a:custGeom>
          <a:solidFill>
            <a:schemeClr val="accent1"/>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42" name="PA-任意多边形 556"/>
          <p:cNvSpPr/>
          <p:nvPr>
            <p:custDataLst>
              <p:tags r:id="rId21"/>
            </p:custDataLst>
          </p:nvPr>
        </p:nvSpPr>
        <p:spPr bwMode="auto">
          <a:xfrm>
            <a:off x="2737963" y="1525241"/>
            <a:ext cx="67802" cy="36001"/>
          </a:xfrm>
          <a:custGeom>
            <a:avLst/>
            <a:gdLst>
              <a:gd name="T0" fmla="*/ 209 w 227"/>
              <a:gd name="T1" fmla="*/ 129 h 131"/>
              <a:gd name="T2" fmla="*/ 198 w 227"/>
              <a:gd name="T3" fmla="*/ 125 h 131"/>
              <a:gd name="T4" fmla="*/ 113 w 227"/>
              <a:gd name="T5" fmla="*/ 40 h 131"/>
              <a:gd name="T6" fmla="*/ 29 w 227"/>
              <a:gd name="T7" fmla="*/ 125 h 131"/>
              <a:gd name="T8" fmla="*/ 6 w 227"/>
              <a:gd name="T9" fmla="*/ 125 h 131"/>
              <a:gd name="T10" fmla="*/ 6 w 227"/>
              <a:gd name="T11" fmla="*/ 102 h 131"/>
              <a:gd name="T12" fmla="*/ 102 w 227"/>
              <a:gd name="T13" fmla="*/ 6 h 131"/>
              <a:gd name="T14" fmla="*/ 125 w 227"/>
              <a:gd name="T15" fmla="*/ 6 h 131"/>
              <a:gd name="T16" fmla="*/ 221 w 227"/>
              <a:gd name="T17" fmla="*/ 102 h 131"/>
              <a:gd name="T18" fmla="*/ 221 w 227"/>
              <a:gd name="T19" fmla="*/ 125 h 131"/>
              <a:gd name="T20" fmla="*/ 209 w 227"/>
              <a:gd name="T21"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131">
                <a:moveTo>
                  <a:pt x="209" y="129"/>
                </a:moveTo>
                <a:cubicBezTo>
                  <a:pt x="205" y="129"/>
                  <a:pt x="201" y="128"/>
                  <a:pt x="198" y="125"/>
                </a:cubicBezTo>
                <a:lnTo>
                  <a:pt x="113" y="40"/>
                </a:lnTo>
                <a:lnTo>
                  <a:pt x="29" y="125"/>
                </a:lnTo>
                <a:cubicBezTo>
                  <a:pt x="23" y="131"/>
                  <a:pt x="12" y="131"/>
                  <a:pt x="6" y="125"/>
                </a:cubicBezTo>
                <a:cubicBezTo>
                  <a:pt x="0" y="119"/>
                  <a:pt x="0" y="108"/>
                  <a:pt x="6" y="102"/>
                </a:cubicBezTo>
                <a:lnTo>
                  <a:pt x="102" y="6"/>
                </a:lnTo>
                <a:cubicBezTo>
                  <a:pt x="108" y="0"/>
                  <a:pt x="119" y="0"/>
                  <a:pt x="125" y="6"/>
                </a:cubicBezTo>
                <a:lnTo>
                  <a:pt x="221" y="102"/>
                </a:lnTo>
                <a:cubicBezTo>
                  <a:pt x="227" y="108"/>
                  <a:pt x="227" y="119"/>
                  <a:pt x="221" y="125"/>
                </a:cubicBezTo>
                <a:cubicBezTo>
                  <a:pt x="218" y="128"/>
                  <a:pt x="214" y="129"/>
                  <a:pt x="209" y="129"/>
                </a:cubicBezTo>
                <a:close/>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44" name="PA-任意多边形 557"/>
          <p:cNvSpPr/>
          <p:nvPr>
            <p:custDataLst>
              <p:tags r:id="rId22"/>
            </p:custDataLst>
          </p:nvPr>
        </p:nvSpPr>
        <p:spPr bwMode="auto">
          <a:xfrm>
            <a:off x="2623959" y="1569042"/>
            <a:ext cx="67202" cy="35401"/>
          </a:xfrm>
          <a:custGeom>
            <a:avLst/>
            <a:gdLst>
              <a:gd name="T0" fmla="*/ 209 w 227"/>
              <a:gd name="T1" fmla="*/ 129 h 131"/>
              <a:gd name="T2" fmla="*/ 198 w 227"/>
              <a:gd name="T3" fmla="*/ 125 h 131"/>
              <a:gd name="T4" fmla="*/ 113 w 227"/>
              <a:gd name="T5" fmla="*/ 40 h 131"/>
              <a:gd name="T6" fmla="*/ 29 w 227"/>
              <a:gd name="T7" fmla="*/ 125 h 131"/>
              <a:gd name="T8" fmla="*/ 6 w 227"/>
              <a:gd name="T9" fmla="*/ 125 h 131"/>
              <a:gd name="T10" fmla="*/ 6 w 227"/>
              <a:gd name="T11" fmla="*/ 102 h 131"/>
              <a:gd name="T12" fmla="*/ 102 w 227"/>
              <a:gd name="T13" fmla="*/ 6 h 131"/>
              <a:gd name="T14" fmla="*/ 125 w 227"/>
              <a:gd name="T15" fmla="*/ 6 h 131"/>
              <a:gd name="T16" fmla="*/ 221 w 227"/>
              <a:gd name="T17" fmla="*/ 102 h 131"/>
              <a:gd name="T18" fmla="*/ 221 w 227"/>
              <a:gd name="T19" fmla="*/ 125 h 131"/>
              <a:gd name="T20" fmla="*/ 209 w 227"/>
              <a:gd name="T21"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131">
                <a:moveTo>
                  <a:pt x="209" y="129"/>
                </a:moveTo>
                <a:cubicBezTo>
                  <a:pt x="205" y="129"/>
                  <a:pt x="201" y="128"/>
                  <a:pt x="198" y="125"/>
                </a:cubicBezTo>
                <a:lnTo>
                  <a:pt x="113" y="40"/>
                </a:lnTo>
                <a:lnTo>
                  <a:pt x="29" y="125"/>
                </a:lnTo>
                <a:cubicBezTo>
                  <a:pt x="23" y="131"/>
                  <a:pt x="12" y="131"/>
                  <a:pt x="6" y="125"/>
                </a:cubicBezTo>
                <a:cubicBezTo>
                  <a:pt x="0" y="119"/>
                  <a:pt x="0" y="108"/>
                  <a:pt x="6" y="102"/>
                </a:cubicBezTo>
                <a:lnTo>
                  <a:pt x="102" y="6"/>
                </a:lnTo>
                <a:cubicBezTo>
                  <a:pt x="108" y="0"/>
                  <a:pt x="119" y="0"/>
                  <a:pt x="125" y="6"/>
                </a:cubicBezTo>
                <a:lnTo>
                  <a:pt x="221" y="102"/>
                </a:lnTo>
                <a:cubicBezTo>
                  <a:pt x="227" y="108"/>
                  <a:pt x="227" y="119"/>
                  <a:pt x="221" y="125"/>
                </a:cubicBezTo>
                <a:cubicBezTo>
                  <a:pt x="218" y="128"/>
                  <a:pt x="214" y="129"/>
                  <a:pt x="209" y="129"/>
                </a:cubicBezTo>
                <a:close/>
              </a:path>
            </a:pathLst>
          </a:custGeom>
          <a:solidFill>
            <a:schemeClr val="accent1">
              <a:lumMod val="60000"/>
              <a:lumOff val="40000"/>
            </a:schemeClr>
          </a:solid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64802" tIns="32401" rIns="64802" bIns="3240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75">
              <a:latin typeface="Arial" panose="020B0604020202020204" pitchFamily="34" charset="0"/>
              <a:ea typeface="微软雅黑" panose="020B0503020204020204" pitchFamily="34" charset="-122"/>
              <a:sym typeface="Arial" panose="020B0604020202020204" pitchFamily="34" charset="0"/>
            </a:endParaRPr>
          </a:p>
        </p:txBody>
      </p:sp>
      <p:sp>
        <p:nvSpPr>
          <p:cNvPr id="89" name="文本框 88"/>
          <p:cNvSpPr txBox="1"/>
          <p:nvPr>
            <p:custDataLst>
              <p:tags r:id="rId23"/>
            </p:custDataLst>
          </p:nvPr>
        </p:nvSpPr>
        <p:spPr>
          <a:xfrm>
            <a:off x="3204876" y="3736046"/>
            <a:ext cx="6099153" cy="1028620"/>
          </a:xfrm>
          <a:prstGeom prst="rect">
            <a:avLst/>
          </a:prstGeom>
          <a:noFill/>
        </p:spPr>
        <p:txBody>
          <a:bodyPr wrap="square" rtlCol="0" anchor="ctr" anchorCtr="0">
            <a:noAutofit/>
          </a:bodyPr>
          <a:lstStyle/>
          <a:p>
            <a:pPr fontAlgn="ctr">
              <a:lnSpc>
                <a:spcPct val="130000"/>
              </a:lnSpc>
              <a:spcBef>
                <a:spcPts val="945"/>
              </a:spcBef>
              <a:spcAft>
                <a:spcPts val="0"/>
              </a:spcAft>
              <a:buSzPct val="100000"/>
            </a:pPr>
            <a:r>
              <a:rPr lang="zh-CN" altLang="en-US" sz="1700" spc="142" dirty="0">
                <a:solidFill>
                  <a:schemeClr val="dk1">
                    <a:lumMod val="50000"/>
                  </a:schemeClr>
                </a:solidFill>
                <a:ea typeface="微软雅黑" panose="020B0503020204020204" pitchFamily="34" charset="-122"/>
              </a:rPr>
              <a:t>解决方法</a:t>
            </a:r>
            <a:endParaRPr lang="zh-CN" altLang="en-US" sz="1700" spc="142" dirty="0">
              <a:solidFill>
                <a:schemeClr val="dk1">
                  <a:lumMod val="50000"/>
                </a:schemeClr>
              </a:solidFill>
              <a:ea typeface="微软雅黑" panose="020B0503020204020204" pitchFamily="34" charset="-122"/>
            </a:endParaRPr>
          </a:p>
          <a:p>
            <a:pPr marL="539750" lvl="1" indent="-269875" defTabSz="864235" fontAlgn="auto">
              <a:lnSpc>
                <a:spcPct val="130000"/>
              </a:lnSpc>
              <a:spcBef>
                <a:spcPts val="0"/>
              </a:spcBef>
              <a:spcAft>
                <a:spcPts val="0"/>
              </a:spcAft>
              <a:buSzPct val="100000"/>
              <a:buFont typeface="Wingdings" panose="05000000000000000000" charset="0"/>
              <a:buChar char="Ø"/>
            </a:pPr>
            <a:r>
              <a:rPr lang="zh-CN" altLang="en-US" sz="1700" spc="142" dirty="0">
                <a:solidFill>
                  <a:schemeClr val="dk1">
                    <a:lumMod val="50000"/>
                  </a:schemeClr>
                </a:solidFill>
                <a:ea typeface="微软雅黑" panose="020B0503020204020204" pitchFamily="34" charset="-122"/>
              </a:rPr>
              <a:t>页表中装入位为“0”的行，用实页号nv字段存放此虚页在辅存中的实地址</a:t>
            </a:r>
            <a:endParaRPr lang="zh-CN" altLang="en-US" sz="1700" spc="142" dirty="0">
              <a:solidFill>
                <a:schemeClr val="dk1">
                  <a:lumMod val="50000"/>
                </a:schemeClr>
              </a:solidFill>
              <a:ea typeface="微软雅黑" panose="020B0503020204020204" pitchFamily="34" charset="-122"/>
            </a:endParaRPr>
          </a:p>
        </p:txBody>
      </p:sp>
      <p:sp>
        <p:nvSpPr>
          <p:cNvPr id="218" name="三角形 217"/>
          <p:cNvSpPr/>
          <p:nvPr>
            <p:custDataLst>
              <p:tags r:id="rId24"/>
            </p:custDataLst>
          </p:nvPr>
        </p:nvSpPr>
        <p:spPr>
          <a:xfrm rot="10800000">
            <a:off x="2648401" y="4553843"/>
            <a:ext cx="139731" cy="68640"/>
          </a:xfrm>
          <a:prstGeom prst="triangl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27" name="菱形 1"/>
          <p:cNvSpPr/>
          <p:nvPr>
            <p:custDataLst>
              <p:tags r:id="rId25"/>
            </p:custDataLst>
          </p:nvPr>
        </p:nvSpPr>
        <p:spPr>
          <a:xfrm>
            <a:off x="2342463" y="3879209"/>
            <a:ext cx="691793" cy="743273"/>
          </a:xfrm>
          <a:custGeom>
            <a:avLst/>
            <a:gdLst>
              <a:gd name="connsiteX0" fmla="*/ 0 w 1094340"/>
              <a:gd name="connsiteY0" fmla="*/ 547170 h 1094340"/>
              <a:gd name="connsiteX1" fmla="*/ 547170 w 1094340"/>
              <a:gd name="connsiteY1" fmla="*/ 0 h 1094340"/>
              <a:gd name="connsiteX2" fmla="*/ 1094340 w 1094340"/>
              <a:gd name="connsiteY2" fmla="*/ 547170 h 1094340"/>
              <a:gd name="connsiteX3" fmla="*/ 547170 w 1094340"/>
              <a:gd name="connsiteY3" fmla="*/ 1094340 h 1094340"/>
              <a:gd name="connsiteX4" fmla="*/ 0 w 1094340"/>
              <a:gd name="connsiteY4" fmla="*/ 547170 h 1094340"/>
              <a:gd name="connsiteX0-1" fmla="*/ 1094340 w 1185780"/>
              <a:gd name="connsiteY0-2" fmla="*/ 547170 h 1094340"/>
              <a:gd name="connsiteX1-3" fmla="*/ 547170 w 1185780"/>
              <a:gd name="connsiteY1-4" fmla="*/ 1094340 h 1094340"/>
              <a:gd name="connsiteX2-5" fmla="*/ 0 w 1185780"/>
              <a:gd name="connsiteY2-6" fmla="*/ 547170 h 1094340"/>
              <a:gd name="connsiteX3-7" fmla="*/ 547170 w 1185780"/>
              <a:gd name="connsiteY3-8" fmla="*/ 0 h 1094340"/>
              <a:gd name="connsiteX4-9" fmla="*/ 1185780 w 1185780"/>
              <a:gd name="connsiteY4-10" fmla="*/ 638610 h 1094340"/>
              <a:gd name="connsiteX0-11" fmla="*/ 1094340 w 1094340"/>
              <a:gd name="connsiteY0-12" fmla="*/ 547170 h 1094340"/>
              <a:gd name="connsiteX1-13" fmla="*/ 547170 w 1094340"/>
              <a:gd name="connsiteY1-14" fmla="*/ 1094340 h 1094340"/>
              <a:gd name="connsiteX2-15" fmla="*/ 0 w 1094340"/>
              <a:gd name="connsiteY2-16" fmla="*/ 547170 h 1094340"/>
              <a:gd name="connsiteX3-17" fmla="*/ 547170 w 1094340"/>
              <a:gd name="connsiteY3-18" fmla="*/ 0 h 1094340"/>
              <a:gd name="connsiteX4-19" fmla="*/ 1019092 w 1094340"/>
              <a:gd name="connsiteY4-20" fmla="*/ 481447 h 1094340"/>
              <a:gd name="connsiteX0-21" fmla="*/ 1015759 w 1019092"/>
              <a:gd name="connsiteY0-22" fmla="*/ 623370 h 1094340"/>
              <a:gd name="connsiteX1-23" fmla="*/ 547170 w 1019092"/>
              <a:gd name="connsiteY1-24" fmla="*/ 1094340 h 1094340"/>
              <a:gd name="connsiteX2-25" fmla="*/ 0 w 1019092"/>
              <a:gd name="connsiteY2-26" fmla="*/ 547170 h 1094340"/>
              <a:gd name="connsiteX3-27" fmla="*/ 547170 w 1019092"/>
              <a:gd name="connsiteY3-28" fmla="*/ 0 h 1094340"/>
              <a:gd name="connsiteX4-29" fmla="*/ 1019092 w 1019092"/>
              <a:gd name="connsiteY4-30" fmla="*/ 481447 h 1094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9092" h="1094340">
                <a:moveTo>
                  <a:pt x="1015759" y="623370"/>
                </a:moveTo>
                <a:lnTo>
                  <a:pt x="547170" y="1094340"/>
                </a:lnTo>
                <a:lnTo>
                  <a:pt x="0" y="547170"/>
                </a:lnTo>
                <a:lnTo>
                  <a:pt x="547170" y="0"/>
                </a:lnTo>
                <a:lnTo>
                  <a:pt x="1019092" y="481447"/>
                </a:lnTo>
              </a:path>
            </a:pathLst>
          </a:custGeom>
          <a:noFill/>
          <a:ln w="12700">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28" name="椭圆 227"/>
          <p:cNvSpPr/>
          <p:nvPr>
            <p:custDataLst>
              <p:tags r:id="rId26"/>
            </p:custDataLst>
          </p:nvPr>
        </p:nvSpPr>
        <p:spPr>
          <a:xfrm>
            <a:off x="3015626" y="4191521"/>
            <a:ext cx="40693" cy="40203"/>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29" name="椭圆 228"/>
          <p:cNvSpPr/>
          <p:nvPr>
            <p:custDataLst>
              <p:tags r:id="rId27"/>
            </p:custDataLst>
          </p:nvPr>
        </p:nvSpPr>
        <p:spPr>
          <a:xfrm>
            <a:off x="3015626" y="4280753"/>
            <a:ext cx="40693" cy="41674"/>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6" name="PA-任意多边形: 形状 848"/>
          <p:cNvSpPr/>
          <p:nvPr>
            <p:custDataLst>
              <p:tags r:id="rId28"/>
            </p:custDataLst>
          </p:nvPr>
        </p:nvSpPr>
        <p:spPr>
          <a:xfrm>
            <a:off x="2599959" y="4239114"/>
            <a:ext cx="231006" cy="162004"/>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000" h="889000">
                <a:moveTo>
                  <a:pt x="342900" y="19050"/>
                </a:moveTo>
                <a:lnTo>
                  <a:pt x="19050" y="882650"/>
                </a:lnTo>
                <a:lnTo>
                  <a:pt x="1260754" y="882650"/>
                </a:lnTo>
                <a:lnTo>
                  <a:pt x="936904" y="19050"/>
                </a:lnTo>
                <a:lnTo>
                  <a:pt x="342900" y="19050"/>
                </a:lnTo>
                <a:close/>
                <a:moveTo>
                  <a:pt x="92354" y="831850"/>
                </a:moveTo>
                <a:lnTo>
                  <a:pt x="378104" y="69850"/>
                </a:lnTo>
                <a:lnTo>
                  <a:pt x="901700" y="69850"/>
                </a:lnTo>
                <a:lnTo>
                  <a:pt x="1187450" y="831850"/>
                </a:lnTo>
                <a:lnTo>
                  <a:pt x="92354" y="831850"/>
                </a:ln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7" name="PA-任意多边形: 形状 849"/>
          <p:cNvSpPr/>
          <p:nvPr>
            <p:custDataLst>
              <p:tags r:id="rId29"/>
            </p:custDataLst>
          </p:nvPr>
        </p:nvSpPr>
        <p:spPr>
          <a:xfrm>
            <a:off x="2574158" y="4119111"/>
            <a:ext cx="282008" cy="235806"/>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 name="connsiteX10" fmla="*/ 57050 w 205382"/>
              <a:gd name="connsiteY10" fmla="*/ 57050 w 205382"/>
              <a:gd name="connsiteX11" fmla="*/ 57050 w 205382"/>
              <a:gd name="connsiteY11" fmla="*/ 57050 w 205382"/>
              <a:gd name="connsiteX12" fmla="*/ 57050 w 205382"/>
              <a:gd name="connsiteY12" fmla="*/ 57050 w 205382"/>
              <a:gd name="connsiteX13" fmla="*/ 57050 w 205382"/>
              <a:gd name="connsiteY13" fmla="*/ 57050 w 205382"/>
              <a:gd name="connsiteX14" fmla="*/ 57050 w 205382"/>
              <a:gd name="connsiteY14" fmla="*/ 57050 w 205382"/>
              <a:gd name="connsiteX15" fmla="*/ 57050 w 205382"/>
              <a:gd name="connsiteY15" fmla="*/ 57050 w 205382"/>
              <a:gd name="connsiteX16" fmla="*/ 57050 w 205382"/>
              <a:gd name="connsiteY16" fmla="*/ 57050 w 205382"/>
              <a:gd name="connsiteX17" fmla="*/ 57050 w 205382"/>
              <a:gd name="connsiteY17" fmla="*/ 57050 w 205382"/>
              <a:gd name="connsiteX18" fmla="*/ 57050 w 205382"/>
              <a:gd name="connsiteY18" fmla="*/ 57050 w 205382"/>
              <a:gd name="connsiteX19" fmla="*/ 57050 w 205382"/>
              <a:gd name="connsiteY19" fmla="*/ 57050 w 205382"/>
              <a:gd name="connsiteX20" fmla="*/ 57050 w 205382"/>
              <a:gd name="connsiteY20" fmla="*/ 57050 w 205382"/>
              <a:gd name="connsiteX21" fmla="*/ 57050 w 205382"/>
              <a:gd name="connsiteY21" fmla="*/ 57050 w 205382"/>
              <a:gd name="connsiteX22" fmla="*/ 57050 w 205382"/>
              <a:gd name="connsiteY22" fmla="*/ 57050 w 205382"/>
              <a:gd name="connsiteX23" fmla="*/ 57050 w 205382"/>
              <a:gd name="connsiteY23" fmla="*/ 57050 w 205382"/>
              <a:gd name="connsiteX24" fmla="*/ 57050 w 205382"/>
              <a:gd name="connsiteY24" fmla="*/ 57050 w 205382"/>
              <a:gd name="connsiteX25" fmla="*/ 57050 w 205382"/>
              <a:gd name="connsiteY25" fmla="*/ 57050 w 205382"/>
              <a:gd name="connsiteX26" fmla="*/ 57050 w 205382"/>
              <a:gd name="connsiteY26" fmla="*/ 57050 w 205382"/>
              <a:gd name="connsiteX27" fmla="*/ 57050 w 205382"/>
              <a:gd name="connsiteY27" fmla="*/ 57050 w 205382"/>
              <a:gd name="connsiteX28" fmla="*/ 57050 w 205382"/>
              <a:gd name="connsiteY28" fmla="*/ 57050 w 205382"/>
              <a:gd name="connsiteX29" fmla="*/ 57050 w 205382"/>
              <a:gd name="connsiteY29" fmla="*/ 57050 w 205382"/>
              <a:gd name="connsiteX30" fmla="*/ 57050 w 205382"/>
              <a:gd name="connsiteY30" fmla="*/ 57050 w 205382"/>
              <a:gd name="connsiteX31" fmla="*/ 57050 w 205382"/>
              <a:gd name="connsiteY31" fmla="*/ 57050 w 205382"/>
              <a:gd name="connsiteX32" fmla="*/ 57050 w 205382"/>
              <a:gd name="connsiteY32" fmla="*/ 57050 w 205382"/>
              <a:gd name="connsiteX33" fmla="*/ 57050 w 205382"/>
              <a:gd name="connsiteY33" fmla="*/ 57050 w 205382"/>
              <a:gd name="connsiteX34" fmla="*/ 57050 w 205382"/>
              <a:gd name="connsiteY34" fmla="*/ 57050 w 205382"/>
              <a:gd name="connsiteX35" fmla="*/ 57050 w 205382"/>
              <a:gd name="connsiteY35" fmla="*/ 57050 w 205382"/>
              <a:gd name="connsiteX36" fmla="*/ 57050 w 205382"/>
              <a:gd name="connsiteY36" fmla="*/ 57050 w 205382"/>
              <a:gd name="connsiteX37" fmla="*/ 57050 w 205382"/>
              <a:gd name="connsiteY37" fmla="*/ 57050 w 205382"/>
              <a:gd name="connsiteX38" fmla="*/ 57050 w 205382"/>
              <a:gd name="connsiteY38" fmla="*/ 57050 w 205382"/>
              <a:gd name="connsiteX39" fmla="*/ 57050 w 205382"/>
              <a:gd name="connsiteY39" fmla="*/ 57050 w 205382"/>
              <a:gd name="connsiteX40" fmla="*/ 57050 w 205382"/>
              <a:gd name="connsiteY40" fmla="*/ 57050 w 205382"/>
              <a:gd name="connsiteX41" fmla="*/ 57050 w 205382"/>
              <a:gd name="connsiteY41" fmla="*/ 57050 w 205382"/>
              <a:gd name="connsiteX42" fmla="*/ 57050 w 205382"/>
              <a:gd name="connsiteY42" fmla="*/ 57050 w 205382"/>
              <a:gd name="connsiteX43" fmla="*/ 57050 w 205382"/>
              <a:gd name="connsiteY43" fmla="*/ 57050 w 205382"/>
              <a:gd name="connsiteX44" fmla="*/ 57050 w 205382"/>
              <a:gd name="connsiteY44" fmla="*/ 57050 w 205382"/>
              <a:gd name="connsiteX45" fmla="*/ 57050 w 205382"/>
              <a:gd name="connsiteY45" fmla="*/ 57050 w 205382"/>
              <a:gd name="connsiteX46" fmla="*/ 57050 w 205382"/>
              <a:gd name="connsiteY46" fmla="*/ 57050 w 205382"/>
              <a:gd name="connsiteX47" fmla="*/ 57050 w 205382"/>
              <a:gd name="connsiteY47" fmla="*/ 57050 w 205382"/>
              <a:gd name="connsiteX48" fmla="*/ 57050 w 205382"/>
              <a:gd name="connsiteY48" fmla="*/ 57050 w 205382"/>
              <a:gd name="connsiteX49" fmla="*/ 57050 w 205382"/>
              <a:gd name="connsiteY49" fmla="*/ 57050 w 205382"/>
              <a:gd name="connsiteX50" fmla="*/ 57050 w 205382"/>
              <a:gd name="connsiteY50" fmla="*/ 57050 w 205382"/>
              <a:gd name="connsiteX51" fmla="*/ 57050 w 205382"/>
              <a:gd name="connsiteY51" fmla="*/ 57050 w 205382"/>
              <a:gd name="connsiteX52" fmla="*/ 57050 w 205382"/>
              <a:gd name="connsiteY52" fmla="*/ 57050 w 205382"/>
              <a:gd name="connsiteX53" fmla="*/ 57050 w 205382"/>
              <a:gd name="connsiteY53" fmla="*/ 57050 w 205382"/>
              <a:gd name="connsiteX54" fmla="*/ 57050 w 205382"/>
              <a:gd name="connsiteY54" fmla="*/ 57050 w 205382"/>
              <a:gd name="connsiteX55" fmla="*/ 57050 w 205382"/>
              <a:gd name="connsiteY55" fmla="*/ 57050 w 205382"/>
              <a:gd name="connsiteX56" fmla="*/ 57050 w 205382"/>
              <a:gd name="connsiteY56" fmla="*/ 57050 w 205382"/>
              <a:gd name="connsiteX57" fmla="*/ 57050 w 205382"/>
              <a:gd name="connsiteY57" fmla="*/ 57050 w 205382"/>
              <a:gd name="connsiteX58" fmla="*/ 57050 w 205382"/>
              <a:gd name="connsiteY58" fmla="*/ 57050 w 205382"/>
              <a:gd name="connsiteX59" fmla="*/ 57050 w 205382"/>
              <a:gd name="connsiteY59" fmla="*/ 57050 w 205382"/>
              <a:gd name="connsiteX60" fmla="*/ 57050 w 205382"/>
              <a:gd name="connsiteY60" fmla="*/ 57050 w 205382"/>
              <a:gd name="connsiteX61" fmla="*/ 57050 w 205382"/>
              <a:gd name="connsiteY61" fmla="*/ 57050 w 205382"/>
              <a:gd name="connsiteX62" fmla="*/ 57050 w 205382"/>
              <a:gd name="connsiteY62" fmla="*/ 57050 w 205382"/>
              <a:gd name="connsiteX63" fmla="*/ 57050 w 205382"/>
              <a:gd name="connsiteY63" fmla="*/ 57050 w 205382"/>
              <a:gd name="connsiteX64" fmla="*/ 57050 w 205382"/>
              <a:gd name="connsiteY64" fmla="*/ 57050 w 205382"/>
              <a:gd name="connsiteX65" fmla="*/ 57050 w 205382"/>
              <a:gd name="connsiteY65" fmla="*/ 57050 w 205382"/>
              <a:gd name="connsiteX66" fmla="*/ 57050 w 205382"/>
              <a:gd name="connsiteY66" fmla="*/ 57050 w 205382"/>
              <a:gd name="connsiteX67" fmla="*/ 57050 w 205382"/>
              <a:gd name="connsiteY67" fmla="*/ 57050 w 205382"/>
              <a:gd name="connsiteX68" fmla="*/ 57050 w 205382"/>
              <a:gd name="connsiteY68" fmla="*/ 57050 w 205382"/>
              <a:gd name="connsiteX69" fmla="*/ 57050 w 205382"/>
              <a:gd name="connsiteY69" fmla="*/ 57050 w 205382"/>
              <a:gd name="connsiteX70" fmla="*/ 57050 w 205382"/>
              <a:gd name="connsiteY70" fmla="*/ 57050 w 205382"/>
              <a:gd name="connsiteX71" fmla="*/ 57050 w 205382"/>
              <a:gd name="connsiteY71" fmla="*/ 57050 w 205382"/>
              <a:gd name="connsiteX72" fmla="*/ 57050 w 205382"/>
              <a:gd name="connsiteY72" fmla="*/ 57050 w 205382"/>
              <a:gd name="connsiteX73" fmla="*/ 57050 w 205382"/>
              <a:gd name="connsiteY73"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49400" h="1295400">
                <a:moveTo>
                  <a:pt x="19050" y="19050"/>
                </a:moveTo>
                <a:lnTo>
                  <a:pt x="19050" y="476250"/>
                </a:lnTo>
                <a:lnTo>
                  <a:pt x="120650" y="476250"/>
                </a:lnTo>
                <a:lnTo>
                  <a:pt x="120650" y="1289050"/>
                </a:lnTo>
                <a:lnTo>
                  <a:pt x="171450" y="1289050"/>
                </a:lnTo>
                <a:lnTo>
                  <a:pt x="171450" y="476250"/>
                </a:lnTo>
                <a:lnTo>
                  <a:pt x="1365250" y="476250"/>
                </a:lnTo>
                <a:lnTo>
                  <a:pt x="1365250" y="1289050"/>
                </a:lnTo>
                <a:lnTo>
                  <a:pt x="1416050" y="1289050"/>
                </a:lnTo>
                <a:lnTo>
                  <a:pt x="1416050" y="476250"/>
                </a:lnTo>
                <a:lnTo>
                  <a:pt x="1543050" y="476250"/>
                </a:lnTo>
                <a:lnTo>
                  <a:pt x="1543050" y="19050"/>
                </a:lnTo>
                <a:lnTo>
                  <a:pt x="19050" y="19050"/>
                </a:lnTo>
                <a:close/>
                <a:moveTo>
                  <a:pt x="1492250" y="146050"/>
                </a:moveTo>
                <a:cubicBezTo>
                  <a:pt x="1478229" y="146050"/>
                  <a:pt x="1466850" y="157429"/>
                  <a:pt x="1466850" y="171450"/>
                </a:cubicBezTo>
                <a:cubicBezTo>
                  <a:pt x="1466850" y="185471"/>
                  <a:pt x="1478229" y="196850"/>
                  <a:pt x="1492250" y="196850"/>
                </a:cubicBezTo>
                <a:lnTo>
                  <a:pt x="1492250" y="425450"/>
                </a:lnTo>
                <a:lnTo>
                  <a:pt x="1263650" y="425450"/>
                </a:lnTo>
                <a:cubicBezTo>
                  <a:pt x="1263650" y="411429"/>
                  <a:pt x="1252271" y="400050"/>
                  <a:pt x="1238250" y="400050"/>
                </a:cubicBezTo>
                <a:cubicBezTo>
                  <a:pt x="1224229" y="400050"/>
                  <a:pt x="1212850" y="411429"/>
                  <a:pt x="1212850" y="425450"/>
                </a:cubicBezTo>
                <a:lnTo>
                  <a:pt x="1162050" y="425450"/>
                </a:lnTo>
                <a:cubicBezTo>
                  <a:pt x="1162050" y="411429"/>
                  <a:pt x="1150671" y="400050"/>
                  <a:pt x="1136650" y="400050"/>
                </a:cubicBezTo>
                <a:cubicBezTo>
                  <a:pt x="1122629" y="400050"/>
                  <a:pt x="1111250" y="411429"/>
                  <a:pt x="1111250" y="425450"/>
                </a:cubicBezTo>
                <a:lnTo>
                  <a:pt x="857250" y="425450"/>
                </a:lnTo>
                <a:cubicBezTo>
                  <a:pt x="857250" y="411429"/>
                  <a:pt x="845871" y="400050"/>
                  <a:pt x="831850" y="400050"/>
                </a:cubicBezTo>
                <a:cubicBezTo>
                  <a:pt x="817829" y="400050"/>
                  <a:pt x="806450" y="411429"/>
                  <a:pt x="806450" y="425450"/>
                </a:cubicBezTo>
                <a:lnTo>
                  <a:pt x="755650" y="425450"/>
                </a:lnTo>
                <a:cubicBezTo>
                  <a:pt x="755650" y="411429"/>
                  <a:pt x="744271" y="400050"/>
                  <a:pt x="730250" y="400050"/>
                </a:cubicBezTo>
                <a:cubicBezTo>
                  <a:pt x="716229" y="400050"/>
                  <a:pt x="704850" y="411429"/>
                  <a:pt x="704850" y="425450"/>
                </a:cubicBezTo>
                <a:lnTo>
                  <a:pt x="450850" y="425450"/>
                </a:lnTo>
                <a:cubicBezTo>
                  <a:pt x="450850" y="411429"/>
                  <a:pt x="439471" y="400050"/>
                  <a:pt x="425450" y="400050"/>
                </a:cubicBezTo>
                <a:cubicBezTo>
                  <a:pt x="411429" y="400050"/>
                  <a:pt x="400050" y="411429"/>
                  <a:pt x="400050" y="425450"/>
                </a:cubicBezTo>
                <a:lnTo>
                  <a:pt x="349250" y="425450"/>
                </a:lnTo>
                <a:cubicBezTo>
                  <a:pt x="349250" y="411429"/>
                  <a:pt x="337871" y="400050"/>
                  <a:pt x="323850" y="400050"/>
                </a:cubicBezTo>
                <a:cubicBezTo>
                  <a:pt x="309829" y="400050"/>
                  <a:pt x="298450" y="411429"/>
                  <a:pt x="298450" y="425450"/>
                </a:cubicBezTo>
                <a:lnTo>
                  <a:pt x="69850" y="425450"/>
                </a:lnTo>
                <a:lnTo>
                  <a:pt x="69850" y="196850"/>
                </a:lnTo>
                <a:cubicBezTo>
                  <a:pt x="83871" y="196850"/>
                  <a:pt x="95250" y="185471"/>
                  <a:pt x="95250" y="171450"/>
                </a:cubicBezTo>
                <a:cubicBezTo>
                  <a:pt x="95250" y="157429"/>
                  <a:pt x="83871" y="146050"/>
                  <a:pt x="69850" y="146050"/>
                </a:cubicBezTo>
                <a:lnTo>
                  <a:pt x="69850" y="95250"/>
                </a:lnTo>
                <a:cubicBezTo>
                  <a:pt x="83871" y="95250"/>
                  <a:pt x="95250" y="83871"/>
                  <a:pt x="95250" y="69850"/>
                </a:cubicBezTo>
                <a:lnTo>
                  <a:pt x="146050" y="69850"/>
                </a:lnTo>
                <a:cubicBezTo>
                  <a:pt x="146050" y="83871"/>
                  <a:pt x="157429" y="95250"/>
                  <a:pt x="171450" y="95250"/>
                </a:cubicBezTo>
                <a:cubicBezTo>
                  <a:pt x="185471" y="95250"/>
                  <a:pt x="196850" y="83871"/>
                  <a:pt x="196850" y="69850"/>
                </a:cubicBezTo>
                <a:lnTo>
                  <a:pt x="247650" y="69850"/>
                </a:lnTo>
                <a:cubicBezTo>
                  <a:pt x="247650" y="83871"/>
                  <a:pt x="259029" y="95250"/>
                  <a:pt x="273050" y="95250"/>
                </a:cubicBezTo>
                <a:cubicBezTo>
                  <a:pt x="287071" y="95250"/>
                  <a:pt x="298450" y="83871"/>
                  <a:pt x="298450" y="69850"/>
                </a:cubicBezTo>
                <a:lnTo>
                  <a:pt x="450850" y="69850"/>
                </a:lnTo>
                <a:cubicBezTo>
                  <a:pt x="450850" y="83871"/>
                  <a:pt x="462229" y="95250"/>
                  <a:pt x="476250" y="95250"/>
                </a:cubicBezTo>
                <a:cubicBezTo>
                  <a:pt x="490271" y="95250"/>
                  <a:pt x="501650" y="83871"/>
                  <a:pt x="501650" y="69850"/>
                </a:cubicBezTo>
                <a:lnTo>
                  <a:pt x="552450" y="69850"/>
                </a:lnTo>
                <a:cubicBezTo>
                  <a:pt x="552450" y="83871"/>
                  <a:pt x="563829" y="95250"/>
                  <a:pt x="577850" y="95250"/>
                </a:cubicBezTo>
                <a:cubicBezTo>
                  <a:pt x="591871" y="95250"/>
                  <a:pt x="603250" y="83871"/>
                  <a:pt x="603250" y="69850"/>
                </a:cubicBezTo>
                <a:lnTo>
                  <a:pt x="654050" y="69850"/>
                </a:lnTo>
                <a:cubicBezTo>
                  <a:pt x="654050" y="83871"/>
                  <a:pt x="665429" y="95250"/>
                  <a:pt x="679450" y="95250"/>
                </a:cubicBezTo>
                <a:cubicBezTo>
                  <a:pt x="693471" y="95250"/>
                  <a:pt x="704850" y="83871"/>
                  <a:pt x="704850" y="69850"/>
                </a:cubicBezTo>
                <a:lnTo>
                  <a:pt x="857250" y="69850"/>
                </a:lnTo>
                <a:cubicBezTo>
                  <a:pt x="857250" y="83871"/>
                  <a:pt x="868629" y="95250"/>
                  <a:pt x="882650" y="95250"/>
                </a:cubicBezTo>
                <a:cubicBezTo>
                  <a:pt x="896671" y="95250"/>
                  <a:pt x="908050" y="83871"/>
                  <a:pt x="908050" y="69850"/>
                </a:cubicBezTo>
                <a:lnTo>
                  <a:pt x="958850" y="69850"/>
                </a:lnTo>
                <a:cubicBezTo>
                  <a:pt x="958850" y="83871"/>
                  <a:pt x="970229" y="95250"/>
                  <a:pt x="984250" y="95250"/>
                </a:cubicBezTo>
                <a:cubicBezTo>
                  <a:pt x="998271" y="95250"/>
                  <a:pt x="1009650" y="83871"/>
                  <a:pt x="1009650" y="69850"/>
                </a:cubicBezTo>
                <a:lnTo>
                  <a:pt x="1060450" y="69850"/>
                </a:lnTo>
                <a:cubicBezTo>
                  <a:pt x="1060450" y="83871"/>
                  <a:pt x="1071829" y="95250"/>
                  <a:pt x="1085850" y="95250"/>
                </a:cubicBezTo>
                <a:cubicBezTo>
                  <a:pt x="1099871" y="95250"/>
                  <a:pt x="1111250" y="83871"/>
                  <a:pt x="1111250" y="69850"/>
                </a:cubicBezTo>
                <a:lnTo>
                  <a:pt x="1263650" y="69850"/>
                </a:lnTo>
                <a:cubicBezTo>
                  <a:pt x="1263650" y="83871"/>
                  <a:pt x="1275029" y="95250"/>
                  <a:pt x="1289050" y="95250"/>
                </a:cubicBezTo>
                <a:cubicBezTo>
                  <a:pt x="1303071" y="95250"/>
                  <a:pt x="1314450" y="83871"/>
                  <a:pt x="1314450" y="69850"/>
                </a:cubicBezTo>
                <a:lnTo>
                  <a:pt x="1365250" y="69850"/>
                </a:lnTo>
                <a:cubicBezTo>
                  <a:pt x="1365250" y="83871"/>
                  <a:pt x="1376629" y="95250"/>
                  <a:pt x="1390650" y="95250"/>
                </a:cubicBezTo>
                <a:cubicBezTo>
                  <a:pt x="1404671" y="95250"/>
                  <a:pt x="1416050" y="83871"/>
                  <a:pt x="1416050" y="69850"/>
                </a:cubicBezTo>
                <a:lnTo>
                  <a:pt x="1466850" y="69850"/>
                </a:lnTo>
                <a:cubicBezTo>
                  <a:pt x="1466850" y="83871"/>
                  <a:pt x="1478229" y="95250"/>
                  <a:pt x="1492250" y="95250"/>
                </a:cubicBezTo>
                <a:lnTo>
                  <a:pt x="1492250" y="146050"/>
                </a:ln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8" name="PA-任意多边形: 形状 850"/>
          <p:cNvSpPr/>
          <p:nvPr>
            <p:custDataLst>
              <p:tags r:id="rId30"/>
            </p:custDataLst>
          </p:nvPr>
        </p:nvSpPr>
        <p:spPr>
          <a:xfrm>
            <a:off x="2606559"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9" name="PA-任意多边形: 形状 851"/>
          <p:cNvSpPr/>
          <p:nvPr>
            <p:custDataLst>
              <p:tags r:id="rId31"/>
            </p:custDataLst>
          </p:nvPr>
        </p:nvSpPr>
        <p:spPr>
          <a:xfrm>
            <a:off x="2587959"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0" name="PA-任意多边形: 形状 852"/>
          <p:cNvSpPr/>
          <p:nvPr>
            <p:custDataLst>
              <p:tags r:id="rId32"/>
            </p:custDataLst>
          </p:nvPr>
        </p:nvSpPr>
        <p:spPr>
          <a:xfrm>
            <a:off x="2680962"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1" name="PA-任意多边形: 形状 853"/>
          <p:cNvSpPr/>
          <p:nvPr>
            <p:custDataLst>
              <p:tags r:id="rId33"/>
            </p:custDataLst>
          </p:nvPr>
        </p:nvSpPr>
        <p:spPr>
          <a:xfrm>
            <a:off x="2662361"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2" name="PA-任意多边形: 形状 854"/>
          <p:cNvSpPr/>
          <p:nvPr>
            <p:custDataLst>
              <p:tags r:id="rId34"/>
            </p:custDataLst>
          </p:nvPr>
        </p:nvSpPr>
        <p:spPr>
          <a:xfrm>
            <a:off x="2754763"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3" name="PA-任意多边形: 形状 855"/>
          <p:cNvSpPr/>
          <p:nvPr>
            <p:custDataLst>
              <p:tags r:id="rId35"/>
            </p:custDataLst>
          </p:nvPr>
        </p:nvSpPr>
        <p:spPr>
          <a:xfrm>
            <a:off x="2736163"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4" name="PA-任意多边形: 形状 856"/>
          <p:cNvSpPr/>
          <p:nvPr>
            <p:custDataLst>
              <p:tags r:id="rId36"/>
            </p:custDataLst>
          </p:nvPr>
        </p:nvSpPr>
        <p:spPr>
          <a:xfrm>
            <a:off x="2828565"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5" name="PA-任意多边形: 形状 857"/>
          <p:cNvSpPr/>
          <p:nvPr>
            <p:custDataLst>
              <p:tags r:id="rId37"/>
            </p:custDataLst>
          </p:nvPr>
        </p:nvSpPr>
        <p:spPr>
          <a:xfrm>
            <a:off x="2809965" y="4132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6" name="PA-任意多边形: 形状 858"/>
          <p:cNvSpPr/>
          <p:nvPr>
            <p:custDataLst>
              <p:tags r:id="rId38"/>
            </p:custDataLst>
          </p:nvPr>
        </p:nvSpPr>
        <p:spPr>
          <a:xfrm>
            <a:off x="2597559"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7" name="PA-任意多边形: 形状 859"/>
          <p:cNvSpPr/>
          <p:nvPr>
            <p:custDataLst>
              <p:tags r:id="rId39"/>
            </p:custDataLst>
          </p:nvPr>
        </p:nvSpPr>
        <p:spPr>
          <a:xfrm>
            <a:off x="2616160"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8" name="PA-任意多边形: 形状 860"/>
          <p:cNvSpPr/>
          <p:nvPr>
            <p:custDataLst>
              <p:tags r:id="rId40"/>
            </p:custDataLst>
          </p:nvPr>
        </p:nvSpPr>
        <p:spPr>
          <a:xfrm>
            <a:off x="2606559"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59" name="PA-任意多边形: 形状 861"/>
          <p:cNvSpPr/>
          <p:nvPr>
            <p:custDataLst>
              <p:tags r:id="rId41"/>
            </p:custDataLst>
          </p:nvPr>
        </p:nvSpPr>
        <p:spPr>
          <a:xfrm>
            <a:off x="2587959"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0" name="PA-任意多边形: 形状 862"/>
          <p:cNvSpPr/>
          <p:nvPr>
            <p:custDataLst>
              <p:tags r:id="rId42"/>
            </p:custDataLst>
          </p:nvPr>
        </p:nvSpPr>
        <p:spPr>
          <a:xfrm>
            <a:off x="2652761"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1" name="PA-任意多边形: 形状 863"/>
          <p:cNvSpPr/>
          <p:nvPr>
            <p:custDataLst>
              <p:tags r:id="rId43"/>
            </p:custDataLst>
          </p:nvPr>
        </p:nvSpPr>
        <p:spPr>
          <a:xfrm>
            <a:off x="2671361"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2" name="PA-任意多边形: 形状 864"/>
          <p:cNvSpPr/>
          <p:nvPr>
            <p:custDataLst>
              <p:tags r:id="rId44"/>
            </p:custDataLst>
          </p:nvPr>
        </p:nvSpPr>
        <p:spPr>
          <a:xfrm>
            <a:off x="2689962"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3" name="PA-任意多边形: 形状 865"/>
          <p:cNvSpPr/>
          <p:nvPr>
            <p:custDataLst>
              <p:tags r:id="rId45"/>
            </p:custDataLst>
          </p:nvPr>
        </p:nvSpPr>
        <p:spPr>
          <a:xfrm>
            <a:off x="2680962"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4" name="PA-任意多边形: 形状 866"/>
          <p:cNvSpPr/>
          <p:nvPr>
            <p:custDataLst>
              <p:tags r:id="rId46"/>
            </p:custDataLst>
          </p:nvPr>
        </p:nvSpPr>
        <p:spPr>
          <a:xfrm>
            <a:off x="2662361"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5" name="PA-任意多边形: 形状 867"/>
          <p:cNvSpPr/>
          <p:nvPr>
            <p:custDataLst>
              <p:tags r:id="rId47"/>
            </p:custDataLst>
          </p:nvPr>
        </p:nvSpPr>
        <p:spPr>
          <a:xfrm>
            <a:off x="2727163"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6" name="PA-任意多边形: 形状 868"/>
          <p:cNvSpPr/>
          <p:nvPr>
            <p:custDataLst>
              <p:tags r:id="rId48"/>
            </p:custDataLst>
          </p:nvPr>
        </p:nvSpPr>
        <p:spPr>
          <a:xfrm>
            <a:off x="2745163"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7" name="PA-任意多边形: 形状 869"/>
          <p:cNvSpPr/>
          <p:nvPr>
            <p:custDataLst>
              <p:tags r:id="rId49"/>
            </p:custDataLst>
          </p:nvPr>
        </p:nvSpPr>
        <p:spPr>
          <a:xfrm>
            <a:off x="2763764"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8" name="PA-任意多边形: 形状 870"/>
          <p:cNvSpPr/>
          <p:nvPr>
            <p:custDataLst>
              <p:tags r:id="rId50"/>
            </p:custDataLst>
          </p:nvPr>
        </p:nvSpPr>
        <p:spPr>
          <a:xfrm>
            <a:off x="2754763"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69" name="PA-任意多边形: 形状 871"/>
          <p:cNvSpPr/>
          <p:nvPr>
            <p:custDataLst>
              <p:tags r:id="rId51"/>
            </p:custDataLst>
          </p:nvPr>
        </p:nvSpPr>
        <p:spPr>
          <a:xfrm>
            <a:off x="2736163"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0" name="PA-任意多边形: 形状 872"/>
          <p:cNvSpPr/>
          <p:nvPr>
            <p:custDataLst>
              <p:tags r:id="rId52"/>
            </p:custDataLst>
          </p:nvPr>
        </p:nvSpPr>
        <p:spPr>
          <a:xfrm>
            <a:off x="2800965"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1" name="PA-任意多边形: 形状 873"/>
          <p:cNvSpPr/>
          <p:nvPr>
            <p:custDataLst>
              <p:tags r:id="rId53"/>
            </p:custDataLst>
          </p:nvPr>
        </p:nvSpPr>
        <p:spPr>
          <a:xfrm>
            <a:off x="2819565" y="41419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2" name="PA-任意多边形: 形状 874"/>
          <p:cNvSpPr/>
          <p:nvPr>
            <p:custDataLst>
              <p:tags r:id="rId54"/>
            </p:custDataLst>
          </p:nvPr>
        </p:nvSpPr>
        <p:spPr>
          <a:xfrm>
            <a:off x="2828565"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3" name="PA-任意多边形: 形状 875"/>
          <p:cNvSpPr/>
          <p:nvPr>
            <p:custDataLst>
              <p:tags r:id="rId55"/>
            </p:custDataLst>
          </p:nvPr>
        </p:nvSpPr>
        <p:spPr>
          <a:xfrm>
            <a:off x="2809965" y="4151512"/>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4" name="PA-任意多边形: 形状 876"/>
          <p:cNvSpPr/>
          <p:nvPr>
            <p:custDataLst>
              <p:tags r:id="rId56"/>
            </p:custDataLst>
          </p:nvPr>
        </p:nvSpPr>
        <p:spPr>
          <a:xfrm>
            <a:off x="2616160"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5" name="PA-任意多边形: 形状 877"/>
          <p:cNvSpPr/>
          <p:nvPr>
            <p:custDataLst>
              <p:tags r:id="rId57"/>
            </p:custDataLst>
          </p:nvPr>
        </p:nvSpPr>
        <p:spPr>
          <a:xfrm>
            <a:off x="2634160"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6" name="PA-任意多边形: 形状 878"/>
          <p:cNvSpPr/>
          <p:nvPr>
            <p:custDataLst>
              <p:tags r:id="rId58"/>
            </p:custDataLst>
          </p:nvPr>
        </p:nvSpPr>
        <p:spPr>
          <a:xfrm>
            <a:off x="2625160"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7" name="PA-任意多边形: 形状 879"/>
          <p:cNvSpPr/>
          <p:nvPr>
            <p:custDataLst>
              <p:tags r:id="rId59"/>
            </p:custDataLst>
          </p:nvPr>
        </p:nvSpPr>
        <p:spPr>
          <a:xfrm>
            <a:off x="2652761"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8" name="PA-任意多边形: 形状 880"/>
          <p:cNvSpPr/>
          <p:nvPr>
            <p:custDataLst>
              <p:tags r:id="rId60"/>
            </p:custDataLst>
          </p:nvPr>
        </p:nvSpPr>
        <p:spPr>
          <a:xfrm>
            <a:off x="2689962"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9" name="PA-任意多边形: 形状 881"/>
          <p:cNvSpPr/>
          <p:nvPr>
            <p:custDataLst>
              <p:tags r:id="rId61"/>
            </p:custDataLst>
          </p:nvPr>
        </p:nvSpPr>
        <p:spPr>
          <a:xfrm>
            <a:off x="2708562"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0" name="PA-任意多边形: 形状 882"/>
          <p:cNvSpPr/>
          <p:nvPr>
            <p:custDataLst>
              <p:tags r:id="rId62"/>
            </p:custDataLst>
          </p:nvPr>
        </p:nvSpPr>
        <p:spPr>
          <a:xfrm>
            <a:off x="2698962"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1" name="PA-任意多边形: 形状 883"/>
          <p:cNvSpPr/>
          <p:nvPr>
            <p:custDataLst>
              <p:tags r:id="rId63"/>
            </p:custDataLst>
          </p:nvPr>
        </p:nvSpPr>
        <p:spPr>
          <a:xfrm>
            <a:off x="2717562"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2" name="PA-任意多边形: 形状 884"/>
          <p:cNvSpPr/>
          <p:nvPr>
            <p:custDataLst>
              <p:tags r:id="rId64"/>
            </p:custDataLst>
          </p:nvPr>
        </p:nvSpPr>
        <p:spPr>
          <a:xfrm>
            <a:off x="2643760"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3" name="PA-任意多边形: 形状 885"/>
          <p:cNvSpPr/>
          <p:nvPr>
            <p:custDataLst>
              <p:tags r:id="rId65"/>
            </p:custDataLst>
          </p:nvPr>
        </p:nvSpPr>
        <p:spPr>
          <a:xfrm>
            <a:off x="2727163"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4" name="PA-任意多边形: 形状 886"/>
          <p:cNvSpPr/>
          <p:nvPr>
            <p:custDataLst>
              <p:tags r:id="rId66"/>
            </p:custDataLst>
          </p:nvPr>
        </p:nvSpPr>
        <p:spPr>
          <a:xfrm>
            <a:off x="2763764"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77" name="PA-任意多边形: 形状 887"/>
          <p:cNvSpPr/>
          <p:nvPr>
            <p:custDataLst>
              <p:tags r:id="rId67"/>
            </p:custDataLst>
          </p:nvPr>
        </p:nvSpPr>
        <p:spPr>
          <a:xfrm>
            <a:off x="2782364"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78" name="PA-任意多边形: 形状 888"/>
          <p:cNvSpPr/>
          <p:nvPr>
            <p:custDataLst>
              <p:tags r:id="rId68"/>
            </p:custDataLst>
          </p:nvPr>
        </p:nvSpPr>
        <p:spPr>
          <a:xfrm>
            <a:off x="2773364"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79" name="PA-任意多边形: 形状 889"/>
          <p:cNvSpPr/>
          <p:nvPr>
            <p:custDataLst>
              <p:tags r:id="rId69"/>
            </p:custDataLst>
          </p:nvPr>
        </p:nvSpPr>
        <p:spPr>
          <a:xfrm>
            <a:off x="2800965" y="4160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0" name="PA-任意多边形: 形状 890"/>
          <p:cNvSpPr/>
          <p:nvPr>
            <p:custDataLst>
              <p:tags r:id="rId70"/>
            </p:custDataLst>
          </p:nvPr>
        </p:nvSpPr>
        <p:spPr>
          <a:xfrm>
            <a:off x="2791364" y="41695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1" name="PA-任意多边形: 形状 891"/>
          <p:cNvSpPr/>
          <p:nvPr>
            <p:custDataLst>
              <p:tags r:id="rId71"/>
            </p:custDataLst>
          </p:nvPr>
        </p:nvSpPr>
        <p:spPr>
          <a:xfrm>
            <a:off x="2616160"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2" name="PA-任意多边形: 形状 892"/>
          <p:cNvSpPr/>
          <p:nvPr>
            <p:custDataLst>
              <p:tags r:id="rId72"/>
            </p:custDataLst>
          </p:nvPr>
        </p:nvSpPr>
        <p:spPr>
          <a:xfrm>
            <a:off x="2634160"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3" name="PA-任意多边形: 形状 893"/>
          <p:cNvSpPr/>
          <p:nvPr>
            <p:custDataLst>
              <p:tags r:id="rId73"/>
            </p:custDataLst>
          </p:nvPr>
        </p:nvSpPr>
        <p:spPr>
          <a:xfrm>
            <a:off x="2652761"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4" name="PA-任意多边形: 形状 894"/>
          <p:cNvSpPr/>
          <p:nvPr>
            <p:custDataLst>
              <p:tags r:id="rId74"/>
            </p:custDataLst>
          </p:nvPr>
        </p:nvSpPr>
        <p:spPr>
          <a:xfrm>
            <a:off x="2689962"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5" name="PA-任意多边形: 形状 895"/>
          <p:cNvSpPr/>
          <p:nvPr>
            <p:custDataLst>
              <p:tags r:id="rId75"/>
            </p:custDataLst>
          </p:nvPr>
        </p:nvSpPr>
        <p:spPr>
          <a:xfrm>
            <a:off x="2708562"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6" name="PA-任意多边形: 形状 896"/>
          <p:cNvSpPr/>
          <p:nvPr>
            <p:custDataLst>
              <p:tags r:id="rId76"/>
            </p:custDataLst>
          </p:nvPr>
        </p:nvSpPr>
        <p:spPr>
          <a:xfrm>
            <a:off x="2727163"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7" name="PA-任意多边形: 形状 897"/>
          <p:cNvSpPr/>
          <p:nvPr>
            <p:custDataLst>
              <p:tags r:id="rId77"/>
            </p:custDataLst>
          </p:nvPr>
        </p:nvSpPr>
        <p:spPr>
          <a:xfrm>
            <a:off x="2763764"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8" name="PA-任意多边形: 形状 898"/>
          <p:cNvSpPr/>
          <p:nvPr>
            <p:custDataLst>
              <p:tags r:id="rId78"/>
            </p:custDataLst>
          </p:nvPr>
        </p:nvSpPr>
        <p:spPr>
          <a:xfrm>
            <a:off x="2782364"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9" name="PA-任意多边形: 形状 899"/>
          <p:cNvSpPr/>
          <p:nvPr>
            <p:custDataLst>
              <p:tags r:id="rId79"/>
            </p:custDataLst>
          </p:nvPr>
        </p:nvSpPr>
        <p:spPr>
          <a:xfrm>
            <a:off x="2800965" y="4179113"/>
            <a:ext cx="138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69850" y="44450"/>
                </a:moveTo>
                <a:cubicBezTo>
                  <a:pt x="69850" y="58478"/>
                  <a:pt x="58478" y="69850"/>
                  <a:pt x="44450" y="69850"/>
                </a:cubicBezTo>
                <a:cubicBezTo>
                  <a:pt x="30422" y="69850"/>
                  <a:pt x="19050" y="58478"/>
                  <a:pt x="19050" y="44450"/>
                </a:cubicBezTo>
                <a:cubicBezTo>
                  <a:pt x="19050" y="30422"/>
                  <a:pt x="30422" y="19050"/>
                  <a:pt x="44450" y="19050"/>
                </a:cubicBezTo>
                <a:cubicBezTo>
                  <a:pt x="58478" y="19050"/>
                  <a:pt x="69850" y="30422"/>
                  <a:pt x="69850" y="444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0" name="PA-任意多边形: 形状 900"/>
          <p:cNvSpPr/>
          <p:nvPr>
            <p:custDataLst>
              <p:tags r:id="rId80"/>
            </p:custDataLst>
          </p:nvPr>
        </p:nvSpPr>
        <p:spPr>
          <a:xfrm>
            <a:off x="2708562" y="4359117"/>
            <a:ext cx="13800" cy="27601"/>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44450" y="19050"/>
                </a:moveTo>
                <a:cubicBezTo>
                  <a:pt x="30429" y="19050"/>
                  <a:pt x="19050" y="30404"/>
                  <a:pt x="19050" y="44450"/>
                </a:cubicBezTo>
                <a:lnTo>
                  <a:pt x="19050" y="120650"/>
                </a:lnTo>
                <a:cubicBezTo>
                  <a:pt x="19050" y="134696"/>
                  <a:pt x="30429" y="146050"/>
                  <a:pt x="44450" y="146050"/>
                </a:cubicBezTo>
                <a:cubicBezTo>
                  <a:pt x="58471" y="146050"/>
                  <a:pt x="69850" y="134696"/>
                  <a:pt x="69850" y="120650"/>
                </a:cubicBezTo>
                <a:lnTo>
                  <a:pt x="69850" y="44450"/>
                </a:lnTo>
                <a:cubicBezTo>
                  <a:pt x="69850" y="30404"/>
                  <a:pt x="58471" y="19050"/>
                  <a:pt x="44450" y="1905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1" name="PA-任意多边形: 形状 901"/>
          <p:cNvSpPr/>
          <p:nvPr>
            <p:custDataLst>
              <p:tags r:id="rId81"/>
            </p:custDataLst>
          </p:nvPr>
        </p:nvSpPr>
        <p:spPr>
          <a:xfrm>
            <a:off x="2708562" y="4326716"/>
            <a:ext cx="13800" cy="27601"/>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44450" y="19050"/>
                </a:moveTo>
                <a:cubicBezTo>
                  <a:pt x="30429" y="19050"/>
                  <a:pt x="19050" y="30404"/>
                  <a:pt x="19050" y="44450"/>
                </a:cubicBezTo>
                <a:lnTo>
                  <a:pt x="19050" y="120650"/>
                </a:lnTo>
                <a:cubicBezTo>
                  <a:pt x="19050" y="134696"/>
                  <a:pt x="30429" y="146050"/>
                  <a:pt x="44450" y="146050"/>
                </a:cubicBezTo>
                <a:cubicBezTo>
                  <a:pt x="58471" y="146050"/>
                  <a:pt x="69850" y="134696"/>
                  <a:pt x="69850" y="120650"/>
                </a:cubicBezTo>
                <a:lnTo>
                  <a:pt x="69850" y="44450"/>
                </a:lnTo>
                <a:cubicBezTo>
                  <a:pt x="69850" y="30404"/>
                  <a:pt x="58471" y="19050"/>
                  <a:pt x="44450" y="190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2" name="PA-任意多边形: 形状 902"/>
          <p:cNvSpPr/>
          <p:nvPr>
            <p:custDataLst>
              <p:tags r:id="rId82"/>
            </p:custDataLst>
          </p:nvPr>
        </p:nvSpPr>
        <p:spPr>
          <a:xfrm>
            <a:off x="2708562" y="4299116"/>
            <a:ext cx="13800" cy="23401"/>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27000">
                <a:moveTo>
                  <a:pt x="44450" y="19050"/>
                </a:moveTo>
                <a:cubicBezTo>
                  <a:pt x="30429" y="19050"/>
                  <a:pt x="19050" y="30404"/>
                  <a:pt x="19050" y="44450"/>
                </a:cubicBezTo>
                <a:lnTo>
                  <a:pt x="19050" y="95250"/>
                </a:lnTo>
                <a:cubicBezTo>
                  <a:pt x="19050" y="109296"/>
                  <a:pt x="30429" y="120650"/>
                  <a:pt x="44450" y="120650"/>
                </a:cubicBezTo>
                <a:cubicBezTo>
                  <a:pt x="58471" y="120650"/>
                  <a:pt x="69850" y="109296"/>
                  <a:pt x="69850" y="95250"/>
                </a:cubicBezTo>
                <a:lnTo>
                  <a:pt x="69850" y="44450"/>
                </a:lnTo>
                <a:cubicBezTo>
                  <a:pt x="69850" y="30404"/>
                  <a:pt x="58471" y="19050"/>
                  <a:pt x="44450" y="190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3" name="PA-任意多边形: 形状 903"/>
          <p:cNvSpPr/>
          <p:nvPr>
            <p:custDataLst>
              <p:tags r:id="rId83"/>
            </p:custDataLst>
          </p:nvPr>
        </p:nvSpPr>
        <p:spPr>
          <a:xfrm>
            <a:off x="2708562" y="4276315"/>
            <a:ext cx="13800" cy="23401"/>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27000">
                <a:moveTo>
                  <a:pt x="44450" y="19050"/>
                </a:moveTo>
                <a:cubicBezTo>
                  <a:pt x="30429" y="19050"/>
                  <a:pt x="19050" y="30404"/>
                  <a:pt x="19050" y="44450"/>
                </a:cubicBezTo>
                <a:lnTo>
                  <a:pt x="19050" y="95250"/>
                </a:lnTo>
                <a:cubicBezTo>
                  <a:pt x="19050" y="109296"/>
                  <a:pt x="30429" y="120650"/>
                  <a:pt x="44450" y="120650"/>
                </a:cubicBezTo>
                <a:cubicBezTo>
                  <a:pt x="58471" y="120650"/>
                  <a:pt x="69850" y="109296"/>
                  <a:pt x="69850" y="95250"/>
                </a:cubicBezTo>
                <a:lnTo>
                  <a:pt x="69850" y="44450"/>
                </a:lnTo>
                <a:cubicBezTo>
                  <a:pt x="69850" y="30404"/>
                  <a:pt x="58471" y="19050"/>
                  <a:pt x="44450" y="190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4" name="PA-任意多边形: 形状 904"/>
          <p:cNvSpPr/>
          <p:nvPr>
            <p:custDataLst>
              <p:tags r:id="rId84"/>
            </p:custDataLst>
          </p:nvPr>
        </p:nvSpPr>
        <p:spPr>
          <a:xfrm>
            <a:off x="2708562" y="4252915"/>
            <a:ext cx="13800" cy="23401"/>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27000">
                <a:moveTo>
                  <a:pt x="44450" y="19050"/>
                </a:moveTo>
                <a:cubicBezTo>
                  <a:pt x="30429" y="19050"/>
                  <a:pt x="19050" y="30404"/>
                  <a:pt x="19050" y="44450"/>
                </a:cubicBezTo>
                <a:lnTo>
                  <a:pt x="19050" y="95250"/>
                </a:lnTo>
                <a:cubicBezTo>
                  <a:pt x="19050" y="109296"/>
                  <a:pt x="30429" y="120650"/>
                  <a:pt x="44450" y="120650"/>
                </a:cubicBezTo>
                <a:cubicBezTo>
                  <a:pt x="58471" y="120650"/>
                  <a:pt x="69850" y="109296"/>
                  <a:pt x="69850" y="95250"/>
                </a:cubicBezTo>
                <a:lnTo>
                  <a:pt x="69850" y="44450"/>
                </a:lnTo>
                <a:cubicBezTo>
                  <a:pt x="69850" y="30404"/>
                  <a:pt x="58471" y="19050"/>
                  <a:pt x="44450" y="19050"/>
                </a:cubicBezTo>
                <a:close/>
              </a:path>
            </a:pathLst>
          </a:custGeom>
          <a:solidFill>
            <a:schemeClr val="accent3">
              <a:lumMod val="9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85"/>
            </p:custDataLst>
          </p:nvPr>
        </p:nvSpPr>
        <p:spPr>
          <a:xfrm>
            <a:off x="3204875" y="2399037"/>
            <a:ext cx="6098663" cy="1028620"/>
          </a:xfrm>
          <a:prstGeom prst="rect">
            <a:avLst/>
          </a:prstGeom>
          <a:noFill/>
        </p:spPr>
        <p:txBody>
          <a:bodyPr wrap="square" rtlCol="0" anchor="ctr" anchorCtr="0">
            <a:normAutofit/>
          </a:bodyPr>
          <a:lstStyle/>
          <a:p>
            <a:pPr fontAlgn="auto">
              <a:lnSpc>
                <a:spcPct val="130000"/>
              </a:lnSpc>
              <a:spcBef>
                <a:spcPts val="0"/>
              </a:spcBef>
              <a:spcAft>
                <a:spcPts val="0"/>
              </a:spcAft>
              <a:buSzPct val="100000"/>
            </a:pPr>
            <a:r>
              <a:rPr lang="zh-CN" altLang="en-US" sz="1700" spc="142" dirty="0">
                <a:solidFill>
                  <a:schemeClr val="dk1">
                    <a:lumMod val="50000"/>
                  </a:schemeClr>
                </a:solidFill>
                <a:ea typeface="微软雅黑" panose="020B0503020204020204" pitchFamily="34" charset="-122"/>
              </a:rPr>
              <a:t>浪费空间（0空间大）</a:t>
            </a:r>
            <a:endParaRPr lang="zh-CN" altLang="en-US" sz="1700" spc="142" dirty="0">
              <a:solidFill>
                <a:schemeClr val="dk1">
                  <a:lumMod val="50000"/>
                </a:schemeClr>
              </a:solidFill>
              <a:ea typeface="微软雅黑" panose="020B0503020204020204" pitchFamily="34" charset="-122"/>
            </a:endParaRPr>
          </a:p>
        </p:txBody>
      </p:sp>
      <p:sp>
        <p:nvSpPr>
          <p:cNvPr id="166" name="三角形 165"/>
          <p:cNvSpPr/>
          <p:nvPr>
            <p:custDataLst>
              <p:tags r:id="rId86"/>
            </p:custDataLst>
          </p:nvPr>
        </p:nvSpPr>
        <p:spPr>
          <a:xfrm rot="10800000">
            <a:off x="2648401" y="3215363"/>
            <a:ext cx="139731" cy="68640"/>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5" name="菱形 1"/>
          <p:cNvSpPr/>
          <p:nvPr>
            <p:custDataLst>
              <p:tags r:id="rId87"/>
            </p:custDataLst>
          </p:nvPr>
        </p:nvSpPr>
        <p:spPr>
          <a:xfrm>
            <a:off x="2342463" y="2541710"/>
            <a:ext cx="691793" cy="743273"/>
          </a:xfrm>
          <a:custGeom>
            <a:avLst/>
            <a:gdLst>
              <a:gd name="connsiteX0" fmla="*/ 0 w 1094340"/>
              <a:gd name="connsiteY0" fmla="*/ 547170 h 1094340"/>
              <a:gd name="connsiteX1" fmla="*/ 547170 w 1094340"/>
              <a:gd name="connsiteY1" fmla="*/ 0 h 1094340"/>
              <a:gd name="connsiteX2" fmla="*/ 1094340 w 1094340"/>
              <a:gd name="connsiteY2" fmla="*/ 547170 h 1094340"/>
              <a:gd name="connsiteX3" fmla="*/ 547170 w 1094340"/>
              <a:gd name="connsiteY3" fmla="*/ 1094340 h 1094340"/>
              <a:gd name="connsiteX4" fmla="*/ 0 w 1094340"/>
              <a:gd name="connsiteY4" fmla="*/ 547170 h 1094340"/>
              <a:gd name="connsiteX0-1" fmla="*/ 1094340 w 1185780"/>
              <a:gd name="connsiteY0-2" fmla="*/ 547170 h 1094340"/>
              <a:gd name="connsiteX1-3" fmla="*/ 547170 w 1185780"/>
              <a:gd name="connsiteY1-4" fmla="*/ 1094340 h 1094340"/>
              <a:gd name="connsiteX2-5" fmla="*/ 0 w 1185780"/>
              <a:gd name="connsiteY2-6" fmla="*/ 547170 h 1094340"/>
              <a:gd name="connsiteX3-7" fmla="*/ 547170 w 1185780"/>
              <a:gd name="connsiteY3-8" fmla="*/ 0 h 1094340"/>
              <a:gd name="connsiteX4-9" fmla="*/ 1185780 w 1185780"/>
              <a:gd name="connsiteY4-10" fmla="*/ 638610 h 1094340"/>
              <a:gd name="connsiteX0-11" fmla="*/ 1094340 w 1094340"/>
              <a:gd name="connsiteY0-12" fmla="*/ 547170 h 1094340"/>
              <a:gd name="connsiteX1-13" fmla="*/ 547170 w 1094340"/>
              <a:gd name="connsiteY1-14" fmla="*/ 1094340 h 1094340"/>
              <a:gd name="connsiteX2-15" fmla="*/ 0 w 1094340"/>
              <a:gd name="connsiteY2-16" fmla="*/ 547170 h 1094340"/>
              <a:gd name="connsiteX3-17" fmla="*/ 547170 w 1094340"/>
              <a:gd name="connsiteY3-18" fmla="*/ 0 h 1094340"/>
              <a:gd name="connsiteX4-19" fmla="*/ 1019092 w 1094340"/>
              <a:gd name="connsiteY4-20" fmla="*/ 481447 h 1094340"/>
              <a:gd name="connsiteX0-21" fmla="*/ 1015759 w 1019092"/>
              <a:gd name="connsiteY0-22" fmla="*/ 623370 h 1094340"/>
              <a:gd name="connsiteX1-23" fmla="*/ 547170 w 1019092"/>
              <a:gd name="connsiteY1-24" fmla="*/ 1094340 h 1094340"/>
              <a:gd name="connsiteX2-25" fmla="*/ 0 w 1019092"/>
              <a:gd name="connsiteY2-26" fmla="*/ 547170 h 1094340"/>
              <a:gd name="connsiteX3-27" fmla="*/ 547170 w 1019092"/>
              <a:gd name="connsiteY3-28" fmla="*/ 0 h 1094340"/>
              <a:gd name="connsiteX4-29" fmla="*/ 1019092 w 1019092"/>
              <a:gd name="connsiteY4-30" fmla="*/ 481447 h 1094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9092" h="1094340">
                <a:moveTo>
                  <a:pt x="1015759" y="623370"/>
                </a:moveTo>
                <a:lnTo>
                  <a:pt x="547170" y="1094340"/>
                </a:lnTo>
                <a:lnTo>
                  <a:pt x="0" y="547170"/>
                </a:lnTo>
                <a:lnTo>
                  <a:pt x="547170" y="0"/>
                </a:lnTo>
                <a:lnTo>
                  <a:pt x="1019092" y="481447"/>
                </a:lnTo>
              </a:path>
            </a:pathLst>
          </a:cu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6" name="椭圆 175"/>
          <p:cNvSpPr/>
          <p:nvPr>
            <p:custDataLst>
              <p:tags r:id="rId88"/>
            </p:custDataLst>
          </p:nvPr>
        </p:nvSpPr>
        <p:spPr>
          <a:xfrm>
            <a:off x="3015626" y="2853532"/>
            <a:ext cx="40693" cy="406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7" name="椭圆 176"/>
          <p:cNvSpPr/>
          <p:nvPr>
            <p:custDataLst>
              <p:tags r:id="rId89"/>
            </p:custDataLst>
          </p:nvPr>
        </p:nvSpPr>
        <p:spPr>
          <a:xfrm>
            <a:off x="3015626" y="2942764"/>
            <a:ext cx="40693" cy="406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6" name="PA-任意多边形: 形状 1486"/>
          <p:cNvSpPr/>
          <p:nvPr>
            <p:custDataLst>
              <p:tags r:id="rId90"/>
            </p:custDataLst>
          </p:nvPr>
        </p:nvSpPr>
        <p:spPr>
          <a:xfrm>
            <a:off x="2649761" y="2854876"/>
            <a:ext cx="126603" cy="133204"/>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 name="connsiteX10" fmla="*/ 57050 w 205382"/>
              <a:gd name="connsiteY10" fmla="*/ 57050 w 205382"/>
              <a:gd name="connsiteX11" fmla="*/ 57050 w 205382"/>
              <a:gd name="connsiteY11" fmla="*/ 57050 w 205382"/>
              <a:gd name="connsiteX12" fmla="*/ 57050 w 205382"/>
              <a:gd name="connsiteY12" fmla="*/ 57050 w 205382"/>
              <a:gd name="connsiteX13" fmla="*/ 57050 w 205382"/>
              <a:gd name="connsiteY13" fmla="*/ 57050 w 205382"/>
              <a:gd name="connsiteX14" fmla="*/ 57050 w 205382"/>
              <a:gd name="connsiteY14" fmla="*/ 57050 w 205382"/>
              <a:gd name="connsiteX15" fmla="*/ 57050 w 205382"/>
              <a:gd name="connsiteY15" fmla="*/ 57050 w 205382"/>
              <a:gd name="connsiteX16" fmla="*/ 57050 w 205382"/>
              <a:gd name="connsiteY16" fmla="*/ 57050 w 205382"/>
              <a:gd name="connsiteX17" fmla="*/ 57050 w 205382"/>
              <a:gd name="connsiteY17" fmla="*/ 57050 w 205382"/>
              <a:gd name="connsiteX18" fmla="*/ 57050 w 205382"/>
              <a:gd name="connsiteY18" fmla="*/ 57050 w 205382"/>
              <a:gd name="connsiteX19" fmla="*/ 57050 w 205382"/>
              <a:gd name="connsiteY19" fmla="*/ 57050 w 205382"/>
              <a:gd name="connsiteX20" fmla="*/ 57050 w 205382"/>
              <a:gd name="connsiteY20" fmla="*/ 57050 w 205382"/>
              <a:gd name="connsiteX21" fmla="*/ 57050 w 205382"/>
              <a:gd name="connsiteY21" fmla="*/ 57050 w 205382"/>
              <a:gd name="connsiteX22" fmla="*/ 57050 w 205382"/>
              <a:gd name="connsiteY22" fmla="*/ 57050 w 205382"/>
              <a:gd name="connsiteX23" fmla="*/ 57050 w 205382"/>
              <a:gd name="connsiteY23" fmla="*/ 57050 w 205382"/>
              <a:gd name="connsiteX24" fmla="*/ 57050 w 205382"/>
              <a:gd name="connsiteY24" fmla="*/ 57050 w 205382"/>
              <a:gd name="connsiteX25" fmla="*/ 57050 w 205382"/>
              <a:gd name="connsiteY25" fmla="*/ 57050 w 205382"/>
              <a:gd name="connsiteX26" fmla="*/ 57050 w 205382"/>
              <a:gd name="connsiteY26" fmla="*/ 57050 w 205382"/>
              <a:gd name="connsiteX27" fmla="*/ 57050 w 205382"/>
              <a:gd name="connsiteY27"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2775" h="523875">
                <a:moveTo>
                  <a:pt x="522672" y="91650"/>
                </a:moveTo>
                <a:cubicBezTo>
                  <a:pt x="465512" y="34496"/>
                  <a:pt x="387995" y="2384"/>
                  <a:pt x="307165" y="2381"/>
                </a:cubicBezTo>
                <a:cubicBezTo>
                  <a:pt x="138830" y="2391"/>
                  <a:pt x="2372" y="138859"/>
                  <a:pt x="2381" y="307194"/>
                </a:cubicBezTo>
                <a:cubicBezTo>
                  <a:pt x="2384" y="388023"/>
                  <a:pt x="34493" y="465541"/>
                  <a:pt x="91646" y="522700"/>
                </a:cubicBezTo>
                <a:lnTo>
                  <a:pt x="127562" y="486785"/>
                </a:lnTo>
                <a:cubicBezTo>
                  <a:pt x="85998" y="445446"/>
                  <a:pt x="60135" y="390922"/>
                  <a:pt x="54410" y="332581"/>
                </a:cubicBezTo>
                <a:lnTo>
                  <a:pt x="103965" y="332581"/>
                </a:lnTo>
                <a:lnTo>
                  <a:pt x="103965" y="281781"/>
                </a:lnTo>
                <a:lnTo>
                  <a:pt x="54461" y="281781"/>
                </a:lnTo>
                <a:cubicBezTo>
                  <a:pt x="59420" y="232150"/>
                  <a:pt x="78959" y="185096"/>
                  <a:pt x="110620" y="146552"/>
                </a:cubicBezTo>
                <a:lnTo>
                  <a:pt x="145520" y="181451"/>
                </a:lnTo>
                <a:lnTo>
                  <a:pt x="181435" y="145536"/>
                </a:lnTo>
                <a:lnTo>
                  <a:pt x="146536" y="110636"/>
                </a:lnTo>
                <a:cubicBezTo>
                  <a:pt x="185080" y="78975"/>
                  <a:pt x="232134" y="59436"/>
                  <a:pt x="281765" y="54477"/>
                </a:cubicBezTo>
                <a:lnTo>
                  <a:pt x="281765" y="103981"/>
                </a:lnTo>
                <a:lnTo>
                  <a:pt x="332565" y="103981"/>
                </a:lnTo>
                <a:lnTo>
                  <a:pt x="332565" y="54477"/>
                </a:lnTo>
                <a:cubicBezTo>
                  <a:pt x="382197" y="59436"/>
                  <a:pt x="429250" y="78975"/>
                  <a:pt x="467795" y="110636"/>
                </a:cubicBezTo>
                <a:lnTo>
                  <a:pt x="441608" y="136823"/>
                </a:lnTo>
                <a:lnTo>
                  <a:pt x="477523" y="172739"/>
                </a:lnTo>
                <a:lnTo>
                  <a:pt x="503711" y="146552"/>
                </a:lnTo>
                <a:cubicBezTo>
                  <a:pt x="535372" y="185096"/>
                  <a:pt x="554911" y="232150"/>
                  <a:pt x="559870" y="281781"/>
                </a:cubicBezTo>
                <a:lnTo>
                  <a:pt x="510365" y="281781"/>
                </a:lnTo>
                <a:lnTo>
                  <a:pt x="510365" y="332581"/>
                </a:lnTo>
                <a:lnTo>
                  <a:pt x="559921" y="332581"/>
                </a:lnTo>
                <a:cubicBezTo>
                  <a:pt x="554196" y="390922"/>
                  <a:pt x="528333" y="445446"/>
                  <a:pt x="486769" y="486785"/>
                </a:cubicBezTo>
                <a:lnTo>
                  <a:pt x="522684" y="522700"/>
                </a:lnTo>
                <a:cubicBezTo>
                  <a:pt x="641712" y="403666"/>
                  <a:pt x="641706" y="210677"/>
                  <a:pt x="522672" y="91650"/>
                </a:cubicBezTo>
                <a:close/>
              </a:path>
            </a:pathLst>
          </a:custGeom>
          <a:solidFill>
            <a:schemeClr val="accent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7" name="PA-任意多边形: 形状 1487"/>
          <p:cNvSpPr/>
          <p:nvPr>
            <p:custDataLst>
              <p:tags r:id="rId91"/>
            </p:custDataLst>
          </p:nvPr>
        </p:nvSpPr>
        <p:spPr>
          <a:xfrm>
            <a:off x="2697161" y="2895078"/>
            <a:ext cx="46801" cy="57002"/>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 name="connsiteX10" fmla="*/ 57050 w 205382"/>
              <a:gd name="connsiteY10" fmla="*/ 57050 w 205382"/>
              <a:gd name="connsiteX11" fmla="*/ 57050 w 205382"/>
              <a:gd name="connsiteY11" fmla="*/ 57050 w 205382"/>
              <a:gd name="connsiteX12" fmla="*/ 57050 w 205382"/>
              <a:gd name="connsiteY12" fmla="*/ 57050 w 205382"/>
              <a:gd name="connsiteX13" fmla="*/ 57050 w 205382"/>
              <a:gd name="connsiteY13"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425" h="225425">
                <a:moveTo>
                  <a:pt x="223564" y="38297"/>
                </a:moveTo>
                <a:lnTo>
                  <a:pt x="187649" y="2381"/>
                </a:lnTo>
                <a:lnTo>
                  <a:pt x="111220" y="78759"/>
                </a:lnTo>
                <a:cubicBezTo>
                  <a:pt x="101054" y="73787"/>
                  <a:pt x="89897" y="71184"/>
                  <a:pt x="78581" y="71139"/>
                </a:cubicBezTo>
                <a:cubicBezTo>
                  <a:pt x="36497" y="71139"/>
                  <a:pt x="2381" y="105254"/>
                  <a:pt x="2381" y="147339"/>
                </a:cubicBezTo>
                <a:cubicBezTo>
                  <a:pt x="2381" y="189424"/>
                  <a:pt x="36497" y="223539"/>
                  <a:pt x="78581" y="223539"/>
                </a:cubicBezTo>
                <a:cubicBezTo>
                  <a:pt x="120666" y="223539"/>
                  <a:pt x="154781" y="189424"/>
                  <a:pt x="154781" y="147339"/>
                </a:cubicBezTo>
                <a:cubicBezTo>
                  <a:pt x="154737" y="136023"/>
                  <a:pt x="152133" y="124866"/>
                  <a:pt x="147161" y="114700"/>
                </a:cubicBezTo>
                <a:lnTo>
                  <a:pt x="223564" y="38297"/>
                </a:lnTo>
                <a:close/>
                <a:moveTo>
                  <a:pt x="78581" y="172739"/>
                </a:moveTo>
                <a:cubicBezTo>
                  <a:pt x="64554" y="172739"/>
                  <a:pt x="53181" y="161366"/>
                  <a:pt x="53181" y="147339"/>
                </a:cubicBezTo>
                <a:cubicBezTo>
                  <a:pt x="53181" y="133312"/>
                  <a:pt x="64554" y="121939"/>
                  <a:pt x="78581" y="121939"/>
                </a:cubicBezTo>
                <a:cubicBezTo>
                  <a:pt x="92608" y="121939"/>
                  <a:pt x="103981" y="133312"/>
                  <a:pt x="103981" y="147339"/>
                </a:cubicBezTo>
                <a:cubicBezTo>
                  <a:pt x="103981" y="161366"/>
                  <a:pt x="92608" y="172739"/>
                  <a:pt x="78581" y="172739"/>
                </a:cubicBezTo>
                <a:close/>
              </a:path>
            </a:pathLst>
          </a:custGeom>
          <a:solidFill>
            <a:schemeClr val="accent2">
              <a:lumMod val="9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8" name="PA-任意多边形: 形状 1488"/>
          <p:cNvSpPr/>
          <p:nvPr>
            <p:custDataLst>
              <p:tags r:id="rId92"/>
            </p:custDataLst>
          </p:nvPr>
        </p:nvSpPr>
        <p:spPr>
          <a:xfrm>
            <a:off x="2691762" y="2977281"/>
            <a:ext cx="42601"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Lst>
            <a:ahLst/>
            <a:cxnLst>
              <a:cxn ang="0">
                <a:pos x="connsiteX0" y="connsiteY0"/>
              </a:cxn>
              <a:cxn ang="0">
                <a:pos x="connsiteX1" y="connsiteY1"/>
              </a:cxn>
              <a:cxn ang="0">
                <a:pos x="connsiteX2" y="connsiteY2"/>
              </a:cxn>
              <a:cxn ang="0">
                <a:pos x="connsiteX3" y="connsiteY3"/>
              </a:cxn>
            </a:cxnLst>
            <a:rect l="l" t="t" r="r" b="b"/>
            <a:pathLst>
              <a:path w="206375" h="53975">
                <a:moveTo>
                  <a:pt x="2381" y="2381"/>
                </a:moveTo>
                <a:lnTo>
                  <a:pt x="205581" y="2381"/>
                </a:lnTo>
                <a:lnTo>
                  <a:pt x="205581" y="53181"/>
                </a:lnTo>
                <a:lnTo>
                  <a:pt x="2381" y="53181"/>
                </a:lnTo>
                <a:close/>
              </a:path>
            </a:pathLst>
          </a:custGeom>
          <a:solidFill>
            <a:schemeClr val="accent2">
              <a:lumMod val="9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9" name="PA-任意多边形: 形状 1489"/>
          <p:cNvSpPr/>
          <p:nvPr>
            <p:custDataLst>
              <p:tags r:id="rId93"/>
            </p:custDataLst>
          </p:nvPr>
        </p:nvSpPr>
        <p:spPr>
          <a:xfrm>
            <a:off x="2554958" y="2803276"/>
            <a:ext cx="316209" cy="84602"/>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7175" h="333375">
                <a:moveTo>
                  <a:pt x="1470171" y="228570"/>
                </a:moveTo>
                <a:cubicBezTo>
                  <a:pt x="1264437" y="81050"/>
                  <a:pt x="1017540" y="1926"/>
                  <a:pt x="764381" y="2383"/>
                </a:cubicBezTo>
                <a:cubicBezTo>
                  <a:pt x="511223" y="1926"/>
                  <a:pt x="264325" y="81050"/>
                  <a:pt x="58591" y="228570"/>
                </a:cubicBezTo>
                <a:lnTo>
                  <a:pt x="2381" y="268702"/>
                </a:lnTo>
                <a:lnTo>
                  <a:pt x="2381" y="331135"/>
                </a:lnTo>
                <a:lnTo>
                  <a:pt x="88106" y="269921"/>
                </a:lnTo>
                <a:cubicBezTo>
                  <a:pt x="492636" y="-19099"/>
                  <a:pt x="1036126" y="-19099"/>
                  <a:pt x="1440656" y="269921"/>
                </a:cubicBezTo>
                <a:lnTo>
                  <a:pt x="1526381" y="331135"/>
                </a:lnTo>
                <a:lnTo>
                  <a:pt x="1526381" y="268702"/>
                </a:lnTo>
                <a:lnTo>
                  <a:pt x="1470171" y="228570"/>
                </a:lnTo>
                <a:close/>
              </a:path>
            </a:pathLst>
          </a:custGeom>
          <a:solidFill>
            <a:schemeClr val="accent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00" name="PA-任意多边形: 形状 1490"/>
          <p:cNvSpPr/>
          <p:nvPr>
            <p:custDataLst>
              <p:tags r:id="rId94"/>
            </p:custDataLst>
          </p:nvPr>
        </p:nvSpPr>
        <p:spPr>
          <a:xfrm>
            <a:off x="2786564" y="2848277"/>
            <a:ext cx="114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Lst>
            <a:ahLst/>
            <a:cxnLst>
              <a:cxn ang="0">
                <a:pos x="connsiteX0" y="connsiteY0"/>
              </a:cxn>
              <a:cxn ang="0">
                <a:pos x="connsiteX1" y="connsiteY1"/>
              </a:cxn>
              <a:cxn ang="0">
                <a:pos x="connsiteX2" y="connsiteY2"/>
              </a:cxn>
              <a:cxn ang="0">
                <a:pos x="connsiteX3" y="connsiteY3"/>
              </a:cxn>
            </a:cxnLst>
            <a:rect l="l" t="t" r="r" b="b"/>
            <a:pathLst>
              <a:path w="53975" h="53975">
                <a:moveTo>
                  <a:pt x="2381" y="2381"/>
                </a:moveTo>
                <a:lnTo>
                  <a:pt x="53181" y="2381"/>
                </a:lnTo>
                <a:lnTo>
                  <a:pt x="53181" y="53181"/>
                </a:lnTo>
                <a:lnTo>
                  <a:pt x="2381" y="53181"/>
                </a:lnTo>
                <a:close/>
              </a:path>
            </a:pathLst>
          </a:custGeom>
          <a:solidFill>
            <a:schemeClr val="accent2">
              <a:lumMod val="9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01" name="PA-任意多边形: 形状 1491"/>
          <p:cNvSpPr/>
          <p:nvPr>
            <p:custDataLst>
              <p:tags r:id="rId95"/>
            </p:custDataLst>
          </p:nvPr>
        </p:nvSpPr>
        <p:spPr>
          <a:xfrm>
            <a:off x="2628760" y="2848277"/>
            <a:ext cx="11400" cy="13800"/>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Lst>
            <a:ahLst/>
            <a:cxnLst>
              <a:cxn ang="0">
                <a:pos x="connsiteX0" y="connsiteY0"/>
              </a:cxn>
              <a:cxn ang="0">
                <a:pos x="connsiteX1" y="connsiteY1"/>
              </a:cxn>
              <a:cxn ang="0">
                <a:pos x="connsiteX2" y="connsiteY2"/>
              </a:cxn>
              <a:cxn ang="0">
                <a:pos x="connsiteX3" y="connsiteY3"/>
              </a:cxn>
            </a:cxnLst>
            <a:rect l="l" t="t" r="r" b="b"/>
            <a:pathLst>
              <a:path w="53975" h="53975">
                <a:moveTo>
                  <a:pt x="2381" y="2381"/>
                </a:moveTo>
                <a:lnTo>
                  <a:pt x="53181" y="2381"/>
                </a:lnTo>
                <a:lnTo>
                  <a:pt x="53181" y="53181"/>
                </a:lnTo>
                <a:lnTo>
                  <a:pt x="2381" y="53181"/>
                </a:lnTo>
                <a:close/>
              </a:path>
            </a:pathLst>
          </a:custGeom>
          <a:solidFill>
            <a:schemeClr val="accent2">
              <a:lumMod val="9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02" name="PA-任意多边形: 形状 1492"/>
          <p:cNvSpPr/>
          <p:nvPr>
            <p:custDataLst>
              <p:tags r:id="rId96"/>
            </p:custDataLst>
          </p:nvPr>
        </p:nvSpPr>
        <p:spPr>
          <a:xfrm>
            <a:off x="2554958" y="2829076"/>
            <a:ext cx="316209" cy="194405"/>
          </a:xfrm>
          <a:custGeom>
            <a:avLst/>
            <a:gdLst>
              <a:gd name="connsiteX0" fmla="*/ 57050 w 205382"/>
              <a:gd name="connsiteY0" fmla="*/ 57050 w 205382"/>
              <a:gd name="connsiteX1" fmla="*/ 57050 w 205382"/>
              <a:gd name="connsiteY1" fmla="*/ 57050 w 205382"/>
              <a:gd name="connsiteX2" fmla="*/ 57050 w 205382"/>
              <a:gd name="connsiteY2" fmla="*/ 57050 w 205382"/>
              <a:gd name="connsiteX3" fmla="*/ 57050 w 205382"/>
              <a:gd name="connsiteY3" fmla="*/ 57050 w 205382"/>
              <a:gd name="connsiteX4" fmla="*/ 57050 w 205382"/>
              <a:gd name="connsiteY4" fmla="*/ 57050 w 205382"/>
              <a:gd name="connsiteX5" fmla="*/ 57050 w 205382"/>
              <a:gd name="connsiteY5" fmla="*/ 57050 w 205382"/>
              <a:gd name="connsiteX6" fmla="*/ 57050 w 205382"/>
              <a:gd name="connsiteY6" fmla="*/ 57050 w 205382"/>
              <a:gd name="connsiteX7" fmla="*/ 57050 w 205382"/>
              <a:gd name="connsiteY7" fmla="*/ 57050 w 205382"/>
              <a:gd name="connsiteX8" fmla="*/ 57050 w 205382"/>
              <a:gd name="connsiteY8" fmla="*/ 57050 w 205382"/>
              <a:gd name="connsiteX9" fmla="*/ 57050 w 205382"/>
              <a:gd name="connsiteY9" fmla="*/ 57050 w 205382"/>
              <a:gd name="connsiteX10" fmla="*/ 57050 w 205382"/>
              <a:gd name="connsiteY10" fmla="*/ 57050 w 205382"/>
              <a:gd name="connsiteX11" fmla="*/ 57050 w 205382"/>
              <a:gd name="connsiteY11" fmla="*/ 57050 w 205382"/>
              <a:gd name="connsiteX12" fmla="*/ 57050 w 205382"/>
              <a:gd name="connsiteY12" fmla="*/ 57050 w 205382"/>
              <a:gd name="connsiteX13" fmla="*/ 57050 w 205382"/>
              <a:gd name="connsiteY13" fmla="*/ 57050 w 205382"/>
              <a:gd name="connsiteX14" fmla="*/ 57050 w 205382"/>
              <a:gd name="connsiteY14" fmla="*/ 57050 w 205382"/>
              <a:gd name="connsiteX15" fmla="*/ 57050 w 205382"/>
              <a:gd name="connsiteY15" fmla="*/ 57050 w 205382"/>
              <a:gd name="connsiteX16" fmla="*/ 57050 w 205382"/>
              <a:gd name="connsiteY16" fmla="*/ 57050 w 205382"/>
              <a:gd name="connsiteX17" fmla="*/ 57050 w 205382"/>
              <a:gd name="connsiteY17" fmla="*/ 57050 w 205382"/>
              <a:gd name="connsiteX18" fmla="*/ 57050 w 205382"/>
              <a:gd name="connsiteY18" fmla="*/ 57050 w 205382"/>
              <a:gd name="connsiteX19" fmla="*/ 57050 w 205382"/>
              <a:gd name="connsiteY19" fmla="*/ 57050 w 205382"/>
              <a:gd name="connsiteX20" fmla="*/ 57050 w 205382"/>
              <a:gd name="connsiteY20" fmla="*/ 57050 w 205382"/>
              <a:gd name="connsiteX21" fmla="*/ 57050 w 205382"/>
              <a:gd name="connsiteY21" fmla="*/ 57050 w 205382"/>
              <a:gd name="connsiteX22" fmla="*/ 57050 w 205382"/>
              <a:gd name="connsiteY22" fmla="*/ 57050 w 205382"/>
              <a:gd name="connsiteX23" fmla="*/ 57050 w 205382"/>
              <a:gd name="connsiteY23" fmla="*/ 57050 w 205382"/>
              <a:gd name="connsiteX24" fmla="*/ 57050 w 205382"/>
              <a:gd name="connsiteY24" fmla="*/ 57050 w 205382"/>
              <a:gd name="connsiteX25" fmla="*/ 57050 w 205382"/>
              <a:gd name="connsiteY25" fmla="*/ 57050 w 205382"/>
              <a:gd name="connsiteX26" fmla="*/ 57050 w 205382"/>
              <a:gd name="connsiteY26" fmla="*/ 57050 w 205382"/>
              <a:gd name="connsiteX27" fmla="*/ 57050 w 205382"/>
              <a:gd name="connsiteY27" fmla="*/ 57050 w 205382"/>
              <a:gd name="connsiteX28" fmla="*/ 57050 w 205382"/>
              <a:gd name="connsiteY28" fmla="*/ 57050 w 205382"/>
              <a:gd name="connsiteX29" fmla="*/ 57050 w 205382"/>
              <a:gd name="connsiteY29" fmla="*/ 57050 w 205382"/>
              <a:gd name="connsiteX30" fmla="*/ 57050 w 205382"/>
              <a:gd name="connsiteY30" fmla="*/ 57050 w 205382"/>
              <a:gd name="connsiteX31" fmla="*/ 57050 w 205382"/>
              <a:gd name="connsiteY31" fmla="*/ 57050 w 205382"/>
              <a:gd name="connsiteX32" fmla="*/ 57050 w 205382"/>
              <a:gd name="connsiteY32" fmla="*/ 57050 w 205382"/>
              <a:gd name="connsiteX33" fmla="*/ 57050 w 205382"/>
              <a:gd name="connsiteY33" fmla="*/ 57050 w 205382"/>
              <a:gd name="connsiteX34" fmla="*/ 57050 w 205382"/>
              <a:gd name="connsiteY34" fmla="*/ 57050 w 205382"/>
              <a:gd name="connsiteX35" fmla="*/ 57050 w 205382"/>
              <a:gd name="connsiteY35" fmla="*/ 57050 w 205382"/>
              <a:gd name="connsiteX36" fmla="*/ 57050 w 205382"/>
              <a:gd name="connsiteY36" fmla="*/ 57050 w 205382"/>
              <a:gd name="connsiteX37" fmla="*/ 57050 w 205382"/>
              <a:gd name="connsiteY37" fmla="*/ 57050 w 205382"/>
              <a:gd name="connsiteX38" fmla="*/ 57050 w 205382"/>
              <a:gd name="connsiteY38" fmla="*/ 57050 w 205382"/>
              <a:gd name="connsiteX39" fmla="*/ 57050 w 205382"/>
              <a:gd name="connsiteY39" fmla="*/ 57050 w 205382"/>
              <a:gd name="connsiteX40" fmla="*/ 57050 w 205382"/>
              <a:gd name="connsiteY40" fmla="*/ 57050 w 205382"/>
              <a:gd name="connsiteX41" fmla="*/ 57050 w 205382"/>
              <a:gd name="connsiteY41" fmla="*/ 57050 w 205382"/>
              <a:gd name="connsiteX42" fmla="*/ 57050 w 205382"/>
              <a:gd name="connsiteY42" fmla="*/ 57050 w 205382"/>
              <a:gd name="connsiteX43" fmla="*/ 57050 w 205382"/>
              <a:gd name="connsiteY43" fmla="*/ 57050 w 205382"/>
              <a:gd name="connsiteX44" fmla="*/ 57050 w 205382"/>
              <a:gd name="connsiteY44" fmla="*/ 57050 w 205382"/>
              <a:gd name="connsiteX45" fmla="*/ 57050 w 205382"/>
              <a:gd name="connsiteY45" fmla="*/ 57050 w 205382"/>
              <a:gd name="connsiteX46" fmla="*/ 57050 w 205382"/>
              <a:gd name="connsiteY46" fmla="*/ 57050 w 205382"/>
              <a:gd name="connsiteX47" fmla="*/ 57050 w 205382"/>
              <a:gd name="connsiteY47" fmla="*/ 57050 w 205382"/>
              <a:gd name="connsiteX48" fmla="*/ 57050 w 205382"/>
              <a:gd name="connsiteY48" fmla="*/ 57050 w 205382"/>
              <a:gd name="connsiteX49" fmla="*/ 57050 w 205382"/>
              <a:gd name="connsiteY49" fmla="*/ 57050 w 205382"/>
              <a:gd name="connsiteX50" fmla="*/ 57050 w 205382"/>
              <a:gd name="connsiteY50" fmla="*/ 57050 w 205382"/>
              <a:gd name="connsiteX51" fmla="*/ 57050 w 205382"/>
              <a:gd name="connsiteY51" fmla="*/ 57050 w 205382"/>
              <a:gd name="connsiteX52" fmla="*/ 57050 w 205382"/>
              <a:gd name="connsiteY52" fmla="*/ 57050 w 205382"/>
              <a:gd name="connsiteX53" fmla="*/ 57050 w 205382"/>
              <a:gd name="connsiteY53" fmla="*/ 57050 w 205382"/>
              <a:gd name="connsiteX54" fmla="*/ 57050 w 205382"/>
              <a:gd name="connsiteY54" fmla="*/ 57050 w 205382"/>
              <a:gd name="connsiteX55" fmla="*/ 57050 w 205382"/>
              <a:gd name="connsiteY55" fmla="*/ 57050 w 205382"/>
              <a:gd name="connsiteX56" fmla="*/ 57050 w 205382"/>
              <a:gd name="connsiteY56" fmla="*/ 57050 w 205382"/>
              <a:gd name="connsiteX57" fmla="*/ 57050 w 205382"/>
              <a:gd name="connsiteY57" fmla="*/ 57050 w 205382"/>
              <a:gd name="connsiteX58" fmla="*/ 57050 w 205382"/>
              <a:gd name="connsiteY58" fmla="*/ 57050 w 205382"/>
              <a:gd name="connsiteX59" fmla="*/ 57050 w 205382"/>
              <a:gd name="connsiteY59" fmla="*/ 57050 w 205382"/>
              <a:gd name="connsiteX60" fmla="*/ 57050 w 205382"/>
              <a:gd name="connsiteY60" fmla="*/ 57050 w 205382"/>
              <a:gd name="connsiteX61" fmla="*/ 57050 w 205382"/>
              <a:gd name="connsiteY61" fmla="*/ 57050 w 205382"/>
              <a:gd name="connsiteX62" fmla="*/ 57050 w 205382"/>
              <a:gd name="connsiteY62" fmla="*/ 57050 w 205382"/>
              <a:gd name="connsiteX63" fmla="*/ 57050 w 205382"/>
              <a:gd name="connsiteY63" fmla="*/ 57050 w 205382"/>
              <a:gd name="connsiteX64" fmla="*/ 57050 w 205382"/>
              <a:gd name="connsiteY64" fmla="*/ 57050 w 205382"/>
              <a:gd name="connsiteX65" fmla="*/ 57050 w 205382"/>
              <a:gd name="connsiteY65" fmla="*/ 57050 w 205382"/>
              <a:gd name="connsiteX66" fmla="*/ 57050 w 205382"/>
              <a:gd name="connsiteY66" fmla="*/ 57050 w 205382"/>
              <a:gd name="connsiteX67" fmla="*/ 57050 w 205382"/>
              <a:gd name="connsiteY67" fmla="*/ 57050 w 205382"/>
              <a:gd name="connsiteX68" fmla="*/ 57050 w 205382"/>
              <a:gd name="connsiteY68" fmla="*/ 57050 w 205382"/>
              <a:gd name="connsiteX69" fmla="*/ 57050 w 205382"/>
              <a:gd name="connsiteY69" fmla="*/ 57050 w 205382"/>
              <a:gd name="connsiteX70" fmla="*/ 57050 w 205382"/>
              <a:gd name="connsiteY70" fmla="*/ 57050 w 205382"/>
              <a:gd name="connsiteX71" fmla="*/ 57050 w 205382"/>
              <a:gd name="connsiteY71" fmla="*/ 57050 w 205382"/>
              <a:gd name="connsiteX72" fmla="*/ 57050 w 205382"/>
              <a:gd name="connsiteY72" fmla="*/ 57050 w 205382"/>
              <a:gd name="connsiteX73" fmla="*/ 57050 w 205382"/>
              <a:gd name="connsiteY73" fmla="*/ 57050 w 205382"/>
              <a:gd name="connsiteX74" fmla="*/ 57050 w 205382"/>
              <a:gd name="connsiteY74" fmla="*/ 57050 w 205382"/>
              <a:gd name="connsiteX75" fmla="*/ 57050 w 205382"/>
              <a:gd name="connsiteY75" fmla="*/ 57050 w 205382"/>
              <a:gd name="connsiteX76" fmla="*/ 57050 w 205382"/>
              <a:gd name="connsiteY76" fmla="*/ 57050 w 205382"/>
              <a:gd name="connsiteX77" fmla="*/ 57050 w 205382"/>
              <a:gd name="connsiteY77" fmla="*/ 57050 w 205382"/>
              <a:gd name="connsiteX78" fmla="*/ 57050 w 205382"/>
              <a:gd name="connsiteY78" fmla="*/ 57050 w 205382"/>
              <a:gd name="connsiteX79" fmla="*/ 57050 w 205382"/>
              <a:gd name="connsiteY79" fmla="*/ 57050 w 205382"/>
              <a:gd name="connsiteX80" fmla="*/ 57050 w 205382"/>
              <a:gd name="connsiteY80" fmla="*/ 57050 w 205382"/>
              <a:gd name="connsiteX81" fmla="*/ 57050 w 205382"/>
              <a:gd name="connsiteY81" fmla="*/ 57050 w 205382"/>
              <a:gd name="connsiteX82" fmla="*/ 57050 w 205382"/>
              <a:gd name="connsiteY82" fmla="*/ 57050 w 205382"/>
              <a:gd name="connsiteX83" fmla="*/ 57050 w 205382"/>
              <a:gd name="connsiteY83" fmla="*/ 57050 w 205382"/>
              <a:gd name="connsiteX84" fmla="*/ 57050 w 205382"/>
              <a:gd name="connsiteY84" fmla="*/ 57050 w 205382"/>
              <a:gd name="connsiteX85" fmla="*/ 57050 w 205382"/>
              <a:gd name="connsiteY85" fmla="*/ 57050 w 20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527175" h="765175">
                <a:moveTo>
                  <a:pt x="1117441" y="609614"/>
                </a:moveTo>
                <a:cubicBezTo>
                  <a:pt x="1161704" y="644143"/>
                  <a:pt x="1216247" y="662866"/>
                  <a:pt x="1272381" y="662802"/>
                </a:cubicBezTo>
                <a:cubicBezTo>
                  <a:pt x="1412662" y="662802"/>
                  <a:pt x="1526381" y="549083"/>
                  <a:pt x="1526381" y="408802"/>
                </a:cubicBezTo>
                <a:cubicBezTo>
                  <a:pt x="1526381" y="268521"/>
                  <a:pt x="1412662" y="154802"/>
                  <a:pt x="1272381" y="154802"/>
                </a:cubicBezTo>
                <a:cubicBezTo>
                  <a:pt x="1216149" y="154732"/>
                  <a:pt x="1161517" y="173512"/>
                  <a:pt x="1117213" y="208142"/>
                </a:cubicBezTo>
                <a:cubicBezTo>
                  <a:pt x="1006881" y="13280"/>
                  <a:pt x="759476" y="-55250"/>
                  <a:pt x="564610" y="55082"/>
                </a:cubicBezTo>
                <a:cubicBezTo>
                  <a:pt x="500663" y="91289"/>
                  <a:pt x="447754" y="144194"/>
                  <a:pt x="411550" y="208142"/>
                </a:cubicBezTo>
                <a:cubicBezTo>
                  <a:pt x="367246" y="173512"/>
                  <a:pt x="312614" y="154732"/>
                  <a:pt x="256381" y="154802"/>
                </a:cubicBezTo>
                <a:cubicBezTo>
                  <a:pt x="116100" y="154802"/>
                  <a:pt x="2381" y="268521"/>
                  <a:pt x="2381" y="408802"/>
                </a:cubicBezTo>
                <a:cubicBezTo>
                  <a:pt x="2381" y="549083"/>
                  <a:pt x="116100" y="662802"/>
                  <a:pt x="256381" y="662802"/>
                </a:cubicBezTo>
                <a:cubicBezTo>
                  <a:pt x="312515" y="662850"/>
                  <a:pt x="367052" y="644130"/>
                  <a:pt x="411321" y="609614"/>
                </a:cubicBezTo>
                <a:cubicBezTo>
                  <a:pt x="433683" y="648775"/>
                  <a:pt x="462432" y="683922"/>
                  <a:pt x="496386" y="713602"/>
                </a:cubicBezTo>
                <a:lnTo>
                  <a:pt x="2381" y="713602"/>
                </a:lnTo>
                <a:lnTo>
                  <a:pt x="2381" y="764402"/>
                </a:lnTo>
                <a:lnTo>
                  <a:pt x="1526381" y="764402"/>
                </a:lnTo>
                <a:lnTo>
                  <a:pt x="1526381" y="713602"/>
                </a:lnTo>
                <a:lnTo>
                  <a:pt x="1032377" y="713602"/>
                </a:lnTo>
                <a:cubicBezTo>
                  <a:pt x="1066330" y="683925"/>
                  <a:pt x="1095080" y="648778"/>
                  <a:pt x="1117441" y="609614"/>
                </a:cubicBezTo>
                <a:close/>
                <a:moveTo>
                  <a:pt x="1272381" y="205602"/>
                </a:moveTo>
                <a:cubicBezTo>
                  <a:pt x="1384605" y="205497"/>
                  <a:pt x="1475667" y="296385"/>
                  <a:pt x="1475772" y="408612"/>
                </a:cubicBezTo>
                <a:cubicBezTo>
                  <a:pt x="1475877" y="520838"/>
                  <a:pt x="1384989" y="611897"/>
                  <a:pt x="1272762" y="612002"/>
                </a:cubicBezTo>
                <a:cubicBezTo>
                  <a:pt x="1224175" y="612047"/>
                  <a:pt x="1177182" y="594682"/>
                  <a:pt x="1140298" y="563056"/>
                </a:cubicBezTo>
                <a:cubicBezTo>
                  <a:pt x="1142229" y="558433"/>
                  <a:pt x="1143600" y="553658"/>
                  <a:pt x="1145378" y="548985"/>
                </a:cubicBezTo>
                <a:cubicBezTo>
                  <a:pt x="1147385" y="543625"/>
                  <a:pt x="1149417" y="538266"/>
                  <a:pt x="1151169" y="532830"/>
                </a:cubicBezTo>
                <a:cubicBezTo>
                  <a:pt x="1153836" y="524626"/>
                  <a:pt x="1156021" y="516346"/>
                  <a:pt x="1158154" y="508014"/>
                </a:cubicBezTo>
                <a:cubicBezTo>
                  <a:pt x="1159475" y="502782"/>
                  <a:pt x="1160974" y="497575"/>
                  <a:pt x="1162091" y="492292"/>
                </a:cubicBezTo>
                <a:cubicBezTo>
                  <a:pt x="1164022" y="483097"/>
                  <a:pt x="1165393" y="473801"/>
                  <a:pt x="1166663" y="464479"/>
                </a:cubicBezTo>
                <a:cubicBezTo>
                  <a:pt x="1167298" y="459958"/>
                  <a:pt x="1168213" y="455487"/>
                  <a:pt x="1168670" y="450915"/>
                </a:cubicBezTo>
                <a:cubicBezTo>
                  <a:pt x="1170099" y="436923"/>
                  <a:pt x="1170804" y="422867"/>
                  <a:pt x="1170778" y="408802"/>
                </a:cubicBezTo>
                <a:cubicBezTo>
                  <a:pt x="1170638" y="352773"/>
                  <a:pt x="1215949" y="307243"/>
                  <a:pt x="1271975" y="307104"/>
                </a:cubicBezTo>
                <a:cubicBezTo>
                  <a:pt x="1285377" y="307072"/>
                  <a:pt x="1298654" y="309694"/>
                  <a:pt x="1311037" y="314822"/>
                </a:cubicBezTo>
                <a:lnTo>
                  <a:pt x="1252061" y="393562"/>
                </a:lnTo>
                <a:lnTo>
                  <a:pt x="1252417" y="393816"/>
                </a:lnTo>
                <a:cubicBezTo>
                  <a:pt x="1249004" y="398077"/>
                  <a:pt x="1247092" y="403344"/>
                  <a:pt x="1246981" y="408802"/>
                </a:cubicBezTo>
                <a:cubicBezTo>
                  <a:pt x="1246981" y="422829"/>
                  <a:pt x="1258354" y="434202"/>
                  <a:pt x="1272381" y="434202"/>
                </a:cubicBezTo>
                <a:cubicBezTo>
                  <a:pt x="1280316" y="434110"/>
                  <a:pt x="1287732" y="430243"/>
                  <a:pt x="1292346" y="423788"/>
                </a:cubicBezTo>
                <a:lnTo>
                  <a:pt x="1292701" y="424042"/>
                </a:lnTo>
                <a:lnTo>
                  <a:pt x="1351426" y="345759"/>
                </a:lnTo>
                <a:cubicBezTo>
                  <a:pt x="1384065" y="385888"/>
                  <a:pt x="1380954" y="444226"/>
                  <a:pt x="1344238" y="480659"/>
                </a:cubicBezTo>
                <a:lnTo>
                  <a:pt x="1380154" y="516574"/>
                </a:lnTo>
                <a:cubicBezTo>
                  <a:pt x="1440574" y="457976"/>
                  <a:pt x="1442050" y="361491"/>
                  <a:pt x="1383449" y="301074"/>
                </a:cubicBezTo>
                <a:cubicBezTo>
                  <a:pt x="1324851" y="240654"/>
                  <a:pt x="1228366" y="239178"/>
                  <a:pt x="1167949" y="297779"/>
                </a:cubicBezTo>
                <a:cubicBezTo>
                  <a:pt x="1164346" y="301274"/>
                  <a:pt x="1160917" y="304945"/>
                  <a:pt x="1157675" y="308780"/>
                </a:cubicBezTo>
                <a:cubicBezTo>
                  <a:pt x="1155618" y="300855"/>
                  <a:pt x="1153509" y="292930"/>
                  <a:pt x="1150995" y="285107"/>
                </a:cubicBezTo>
                <a:cubicBezTo>
                  <a:pt x="1149191" y="279545"/>
                  <a:pt x="1147134" y="274084"/>
                  <a:pt x="1145076" y="268623"/>
                </a:cubicBezTo>
                <a:cubicBezTo>
                  <a:pt x="1143349" y="263974"/>
                  <a:pt x="1141978" y="259225"/>
                  <a:pt x="1139996" y="254627"/>
                </a:cubicBezTo>
                <a:cubicBezTo>
                  <a:pt x="1176766" y="222849"/>
                  <a:pt x="1223785" y="205437"/>
                  <a:pt x="1272381" y="205602"/>
                </a:cubicBezTo>
                <a:close/>
                <a:moveTo>
                  <a:pt x="138259" y="505576"/>
                </a:moveTo>
                <a:cubicBezTo>
                  <a:pt x="141500" y="509408"/>
                  <a:pt x="144929" y="513082"/>
                  <a:pt x="148533" y="516574"/>
                </a:cubicBezTo>
                <a:lnTo>
                  <a:pt x="148609" y="516574"/>
                </a:lnTo>
                <a:lnTo>
                  <a:pt x="184525" y="480659"/>
                </a:lnTo>
                <a:cubicBezTo>
                  <a:pt x="144809" y="441022"/>
                  <a:pt x="144742" y="376693"/>
                  <a:pt x="184379" y="336974"/>
                </a:cubicBezTo>
                <a:cubicBezTo>
                  <a:pt x="213395" y="307897"/>
                  <a:pt x="257067" y="299157"/>
                  <a:pt x="295040" y="314822"/>
                </a:cubicBezTo>
                <a:lnTo>
                  <a:pt x="236061" y="393562"/>
                </a:lnTo>
                <a:lnTo>
                  <a:pt x="236417" y="393816"/>
                </a:lnTo>
                <a:cubicBezTo>
                  <a:pt x="233004" y="398077"/>
                  <a:pt x="231092" y="403344"/>
                  <a:pt x="230981" y="408802"/>
                </a:cubicBezTo>
                <a:cubicBezTo>
                  <a:pt x="230981" y="422829"/>
                  <a:pt x="242354" y="434202"/>
                  <a:pt x="256381" y="434202"/>
                </a:cubicBezTo>
                <a:cubicBezTo>
                  <a:pt x="264316" y="434110"/>
                  <a:pt x="271732" y="430243"/>
                  <a:pt x="276346" y="423788"/>
                </a:cubicBezTo>
                <a:lnTo>
                  <a:pt x="276701" y="424042"/>
                </a:lnTo>
                <a:lnTo>
                  <a:pt x="335426" y="345759"/>
                </a:lnTo>
                <a:cubicBezTo>
                  <a:pt x="349923" y="363581"/>
                  <a:pt x="357883" y="385828"/>
                  <a:pt x="357981" y="408802"/>
                </a:cubicBezTo>
                <a:cubicBezTo>
                  <a:pt x="358016" y="422870"/>
                  <a:pt x="358778" y="436926"/>
                  <a:pt x="360267" y="450915"/>
                </a:cubicBezTo>
                <a:cubicBezTo>
                  <a:pt x="360724" y="455487"/>
                  <a:pt x="361639" y="459958"/>
                  <a:pt x="362274" y="464504"/>
                </a:cubicBezTo>
                <a:cubicBezTo>
                  <a:pt x="363544" y="473826"/>
                  <a:pt x="364814" y="483097"/>
                  <a:pt x="366846" y="492266"/>
                </a:cubicBezTo>
                <a:cubicBezTo>
                  <a:pt x="367963" y="497600"/>
                  <a:pt x="369386" y="502833"/>
                  <a:pt x="370808" y="508091"/>
                </a:cubicBezTo>
                <a:cubicBezTo>
                  <a:pt x="372916" y="516371"/>
                  <a:pt x="375101" y="524626"/>
                  <a:pt x="377742" y="532779"/>
                </a:cubicBezTo>
                <a:cubicBezTo>
                  <a:pt x="379520" y="538266"/>
                  <a:pt x="381578" y="543701"/>
                  <a:pt x="383610" y="549137"/>
                </a:cubicBezTo>
                <a:cubicBezTo>
                  <a:pt x="385312" y="553760"/>
                  <a:pt x="386683" y="558484"/>
                  <a:pt x="388690" y="563056"/>
                </a:cubicBezTo>
                <a:cubicBezTo>
                  <a:pt x="303517" y="636132"/>
                  <a:pt x="175235" y="626328"/>
                  <a:pt x="102156" y="541155"/>
                </a:cubicBezTo>
                <a:cubicBezTo>
                  <a:pt x="29080" y="455983"/>
                  <a:pt x="38884" y="327700"/>
                  <a:pt x="124057" y="254624"/>
                </a:cubicBezTo>
                <a:cubicBezTo>
                  <a:pt x="200177" y="189311"/>
                  <a:pt x="312569" y="189311"/>
                  <a:pt x="388690" y="254624"/>
                </a:cubicBezTo>
                <a:cubicBezTo>
                  <a:pt x="386810" y="259221"/>
                  <a:pt x="385439" y="263971"/>
                  <a:pt x="383610" y="268619"/>
                </a:cubicBezTo>
                <a:cubicBezTo>
                  <a:pt x="381552" y="274080"/>
                  <a:pt x="379495" y="279541"/>
                  <a:pt x="377692" y="285104"/>
                </a:cubicBezTo>
                <a:cubicBezTo>
                  <a:pt x="375152" y="292927"/>
                  <a:pt x="373069" y="300852"/>
                  <a:pt x="371011" y="308777"/>
                </a:cubicBezTo>
                <a:cubicBezTo>
                  <a:pt x="316668" y="244505"/>
                  <a:pt x="220510" y="236457"/>
                  <a:pt x="156235" y="290800"/>
                </a:cubicBezTo>
                <a:cubicBezTo>
                  <a:pt x="91964" y="345146"/>
                  <a:pt x="83915" y="441305"/>
                  <a:pt x="138259" y="505576"/>
                </a:cubicBezTo>
                <a:close/>
                <a:moveTo>
                  <a:pt x="947007" y="713602"/>
                </a:moveTo>
                <a:lnTo>
                  <a:pt x="581755" y="713602"/>
                </a:lnTo>
                <a:cubicBezTo>
                  <a:pt x="520735" y="677099"/>
                  <a:pt x="472069" y="623124"/>
                  <a:pt x="442055" y="558662"/>
                </a:cubicBezTo>
                <a:cubicBezTo>
                  <a:pt x="397589" y="463799"/>
                  <a:pt x="397589" y="354084"/>
                  <a:pt x="442055" y="259221"/>
                </a:cubicBezTo>
                <a:cubicBezTo>
                  <a:pt x="524421" y="81275"/>
                  <a:pt x="735447" y="3793"/>
                  <a:pt x="913394" y="86159"/>
                </a:cubicBezTo>
                <a:cubicBezTo>
                  <a:pt x="989768" y="121512"/>
                  <a:pt x="1051103" y="182844"/>
                  <a:pt x="1086457" y="259221"/>
                </a:cubicBezTo>
                <a:cubicBezTo>
                  <a:pt x="1108478" y="306015"/>
                  <a:pt x="1119924" y="357084"/>
                  <a:pt x="1119985" y="408802"/>
                </a:cubicBezTo>
                <a:cubicBezTo>
                  <a:pt x="1119985" y="421734"/>
                  <a:pt x="1119283" y="434656"/>
                  <a:pt x="1117876" y="447512"/>
                </a:cubicBezTo>
                <a:cubicBezTo>
                  <a:pt x="1113682" y="486031"/>
                  <a:pt x="1103135" y="523591"/>
                  <a:pt x="1086660" y="558662"/>
                </a:cubicBezTo>
                <a:cubicBezTo>
                  <a:pt x="1056669" y="623124"/>
                  <a:pt x="1008018" y="677102"/>
                  <a:pt x="947007" y="713602"/>
                </a:cubicBezTo>
                <a:close/>
              </a:path>
            </a:pathLst>
          </a:custGeom>
          <a:solidFill>
            <a:schemeClr val="accent2">
              <a:lumMod val="75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 name="PA-任意多边形: 形状 1523"/>
          <p:cNvSpPr/>
          <p:nvPr>
            <p:custDataLst>
              <p:tags r:id="rId97"/>
            </p:custDataLst>
          </p:nvPr>
        </p:nvSpPr>
        <p:spPr>
          <a:xfrm>
            <a:off x="2573558" y="5617952"/>
            <a:ext cx="280808" cy="69002"/>
          </a:xfrm>
          <a:custGeom>
            <a:avLst/>
            <a:gdLst>
              <a:gd name="connsiteX0" fmla="*/ 1388424 w 1413867"/>
              <a:gd name="connsiteY0" fmla="*/ 2232 h 375046"/>
              <a:gd name="connsiteX1" fmla="*/ 26551 w 1413867"/>
              <a:gd name="connsiteY1" fmla="*/ 2232 h 375046"/>
              <a:gd name="connsiteX2" fmla="*/ 2232 w 1413867"/>
              <a:gd name="connsiteY2" fmla="*/ 26551 h 375046"/>
              <a:gd name="connsiteX3" fmla="*/ 2232 w 1413867"/>
              <a:gd name="connsiteY3" fmla="*/ 350806 h 375046"/>
              <a:gd name="connsiteX4" fmla="*/ 26551 w 1413867"/>
              <a:gd name="connsiteY4" fmla="*/ 375124 h 375046"/>
              <a:gd name="connsiteX5" fmla="*/ 1388424 w 1413867"/>
              <a:gd name="connsiteY5" fmla="*/ 375124 h 375046"/>
              <a:gd name="connsiteX6" fmla="*/ 1412742 w 1413867"/>
              <a:gd name="connsiteY6" fmla="*/ 350806 h 375046"/>
              <a:gd name="connsiteX7" fmla="*/ 1412742 w 1413867"/>
              <a:gd name="connsiteY7" fmla="*/ 26551 h 375046"/>
              <a:gd name="connsiteX8" fmla="*/ 1388424 w 1413867"/>
              <a:gd name="connsiteY8" fmla="*/ 2232 h 375046"/>
              <a:gd name="connsiteX9" fmla="*/ 1364105 w 1413867"/>
              <a:gd name="connsiteY9" fmla="*/ 229210 h 375046"/>
              <a:gd name="connsiteX10" fmla="*/ 318382 w 1413867"/>
              <a:gd name="connsiteY10" fmla="*/ 229210 h 375046"/>
              <a:gd name="connsiteX11" fmla="*/ 294064 w 1413867"/>
              <a:gd name="connsiteY11" fmla="*/ 253529 h 375046"/>
              <a:gd name="connsiteX12" fmla="*/ 318382 w 1413867"/>
              <a:gd name="connsiteY12" fmla="*/ 277847 h 375046"/>
              <a:gd name="connsiteX13" fmla="*/ 1364105 w 1413867"/>
              <a:gd name="connsiteY13" fmla="*/ 277847 h 375046"/>
              <a:gd name="connsiteX14" fmla="*/ 1364105 w 1413867"/>
              <a:gd name="connsiteY14" fmla="*/ 326484 h 375046"/>
              <a:gd name="connsiteX15" fmla="*/ 50869 w 1413867"/>
              <a:gd name="connsiteY15" fmla="*/ 326484 h 375046"/>
              <a:gd name="connsiteX16" fmla="*/ 50869 w 1413867"/>
              <a:gd name="connsiteY16" fmla="*/ 277847 h 375046"/>
              <a:gd name="connsiteX17" fmla="*/ 221102 w 1413867"/>
              <a:gd name="connsiteY17" fmla="*/ 277847 h 375046"/>
              <a:gd name="connsiteX18" fmla="*/ 245421 w 1413867"/>
              <a:gd name="connsiteY18" fmla="*/ 253529 h 375046"/>
              <a:gd name="connsiteX19" fmla="*/ 221102 w 1413867"/>
              <a:gd name="connsiteY19" fmla="*/ 229210 h 375046"/>
              <a:gd name="connsiteX20" fmla="*/ 50869 w 1413867"/>
              <a:gd name="connsiteY20" fmla="*/ 229210 h 375046"/>
              <a:gd name="connsiteX21" fmla="*/ 50869 w 1413867"/>
              <a:gd name="connsiteY21" fmla="*/ 50870 h 375046"/>
              <a:gd name="connsiteX22" fmla="*/ 99506 w 1413867"/>
              <a:gd name="connsiteY22" fmla="*/ 50870 h 375046"/>
              <a:gd name="connsiteX23" fmla="*/ 99506 w 1413867"/>
              <a:gd name="connsiteY23" fmla="*/ 91401 h 375046"/>
              <a:gd name="connsiteX24" fmla="*/ 123825 w 1413867"/>
              <a:gd name="connsiteY24" fmla="*/ 115720 h 375046"/>
              <a:gd name="connsiteX25" fmla="*/ 148144 w 1413867"/>
              <a:gd name="connsiteY25" fmla="*/ 91401 h 375046"/>
              <a:gd name="connsiteX26" fmla="*/ 148144 w 1413867"/>
              <a:gd name="connsiteY26" fmla="*/ 50870 h 375046"/>
              <a:gd name="connsiteX27" fmla="*/ 196781 w 1413867"/>
              <a:gd name="connsiteY27" fmla="*/ 50870 h 375046"/>
              <a:gd name="connsiteX28" fmla="*/ 196781 w 1413867"/>
              <a:gd name="connsiteY28" fmla="*/ 91401 h 375046"/>
              <a:gd name="connsiteX29" fmla="*/ 221099 w 1413867"/>
              <a:gd name="connsiteY29" fmla="*/ 115720 h 375046"/>
              <a:gd name="connsiteX30" fmla="*/ 245418 w 1413867"/>
              <a:gd name="connsiteY30" fmla="*/ 91401 h 375046"/>
              <a:gd name="connsiteX31" fmla="*/ 245418 w 1413867"/>
              <a:gd name="connsiteY31" fmla="*/ 50870 h 375046"/>
              <a:gd name="connsiteX32" fmla="*/ 294055 w 1413867"/>
              <a:gd name="connsiteY32" fmla="*/ 50870 h 375046"/>
              <a:gd name="connsiteX33" fmla="*/ 294055 w 1413867"/>
              <a:gd name="connsiteY33" fmla="*/ 91401 h 375046"/>
              <a:gd name="connsiteX34" fmla="*/ 318373 w 1413867"/>
              <a:gd name="connsiteY34" fmla="*/ 115720 h 375046"/>
              <a:gd name="connsiteX35" fmla="*/ 342692 w 1413867"/>
              <a:gd name="connsiteY35" fmla="*/ 91401 h 375046"/>
              <a:gd name="connsiteX36" fmla="*/ 342692 w 1413867"/>
              <a:gd name="connsiteY36" fmla="*/ 50870 h 375046"/>
              <a:gd name="connsiteX37" fmla="*/ 391329 w 1413867"/>
              <a:gd name="connsiteY37" fmla="*/ 50870 h 375046"/>
              <a:gd name="connsiteX38" fmla="*/ 391329 w 1413867"/>
              <a:gd name="connsiteY38" fmla="*/ 91401 h 375046"/>
              <a:gd name="connsiteX39" fmla="*/ 415647 w 1413867"/>
              <a:gd name="connsiteY39" fmla="*/ 115720 h 375046"/>
              <a:gd name="connsiteX40" fmla="*/ 439966 w 1413867"/>
              <a:gd name="connsiteY40" fmla="*/ 91401 h 375046"/>
              <a:gd name="connsiteX41" fmla="*/ 439966 w 1413867"/>
              <a:gd name="connsiteY41" fmla="*/ 50870 h 375046"/>
              <a:gd name="connsiteX42" fmla="*/ 488603 w 1413867"/>
              <a:gd name="connsiteY42" fmla="*/ 50870 h 375046"/>
              <a:gd name="connsiteX43" fmla="*/ 488603 w 1413867"/>
              <a:gd name="connsiteY43" fmla="*/ 91401 h 375046"/>
              <a:gd name="connsiteX44" fmla="*/ 512921 w 1413867"/>
              <a:gd name="connsiteY44" fmla="*/ 115720 h 375046"/>
              <a:gd name="connsiteX45" fmla="*/ 537240 w 1413867"/>
              <a:gd name="connsiteY45" fmla="*/ 91401 h 375046"/>
              <a:gd name="connsiteX46" fmla="*/ 537240 w 1413867"/>
              <a:gd name="connsiteY46" fmla="*/ 50870 h 375046"/>
              <a:gd name="connsiteX47" fmla="*/ 585877 w 1413867"/>
              <a:gd name="connsiteY47" fmla="*/ 50870 h 375046"/>
              <a:gd name="connsiteX48" fmla="*/ 585877 w 1413867"/>
              <a:gd name="connsiteY48" fmla="*/ 91401 h 375046"/>
              <a:gd name="connsiteX49" fmla="*/ 610195 w 1413867"/>
              <a:gd name="connsiteY49" fmla="*/ 115720 h 375046"/>
              <a:gd name="connsiteX50" fmla="*/ 634514 w 1413867"/>
              <a:gd name="connsiteY50" fmla="*/ 91401 h 375046"/>
              <a:gd name="connsiteX51" fmla="*/ 634514 w 1413867"/>
              <a:gd name="connsiteY51" fmla="*/ 50870 h 375046"/>
              <a:gd name="connsiteX52" fmla="*/ 683151 w 1413867"/>
              <a:gd name="connsiteY52" fmla="*/ 50870 h 375046"/>
              <a:gd name="connsiteX53" fmla="*/ 683151 w 1413867"/>
              <a:gd name="connsiteY53" fmla="*/ 91401 h 375046"/>
              <a:gd name="connsiteX54" fmla="*/ 707469 w 1413867"/>
              <a:gd name="connsiteY54" fmla="*/ 115720 h 375046"/>
              <a:gd name="connsiteX55" fmla="*/ 731788 w 1413867"/>
              <a:gd name="connsiteY55" fmla="*/ 91401 h 375046"/>
              <a:gd name="connsiteX56" fmla="*/ 731788 w 1413867"/>
              <a:gd name="connsiteY56" fmla="*/ 50870 h 375046"/>
              <a:gd name="connsiteX57" fmla="*/ 780425 w 1413867"/>
              <a:gd name="connsiteY57" fmla="*/ 50870 h 375046"/>
              <a:gd name="connsiteX58" fmla="*/ 780425 w 1413867"/>
              <a:gd name="connsiteY58" fmla="*/ 91401 h 375046"/>
              <a:gd name="connsiteX59" fmla="*/ 804744 w 1413867"/>
              <a:gd name="connsiteY59" fmla="*/ 115720 h 375046"/>
              <a:gd name="connsiteX60" fmla="*/ 829062 w 1413867"/>
              <a:gd name="connsiteY60" fmla="*/ 91401 h 375046"/>
              <a:gd name="connsiteX61" fmla="*/ 829062 w 1413867"/>
              <a:gd name="connsiteY61" fmla="*/ 50870 h 375046"/>
              <a:gd name="connsiteX62" fmla="*/ 877699 w 1413867"/>
              <a:gd name="connsiteY62" fmla="*/ 50870 h 375046"/>
              <a:gd name="connsiteX63" fmla="*/ 877699 w 1413867"/>
              <a:gd name="connsiteY63" fmla="*/ 91401 h 375046"/>
              <a:gd name="connsiteX64" fmla="*/ 902018 w 1413867"/>
              <a:gd name="connsiteY64" fmla="*/ 115720 h 375046"/>
              <a:gd name="connsiteX65" fmla="*/ 926336 w 1413867"/>
              <a:gd name="connsiteY65" fmla="*/ 91401 h 375046"/>
              <a:gd name="connsiteX66" fmla="*/ 926336 w 1413867"/>
              <a:gd name="connsiteY66" fmla="*/ 50870 h 375046"/>
              <a:gd name="connsiteX67" fmla="*/ 974973 w 1413867"/>
              <a:gd name="connsiteY67" fmla="*/ 50870 h 375046"/>
              <a:gd name="connsiteX68" fmla="*/ 974973 w 1413867"/>
              <a:gd name="connsiteY68" fmla="*/ 91401 h 375046"/>
              <a:gd name="connsiteX69" fmla="*/ 999292 w 1413867"/>
              <a:gd name="connsiteY69" fmla="*/ 115720 h 375046"/>
              <a:gd name="connsiteX70" fmla="*/ 1023610 w 1413867"/>
              <a:gd name="connsiteY70" fmla="*/ 91401 h 375046"/>
              <a:gd name="connsiteX71" fmla="*/ 1023610 w 1413867"/>
              <a:gd name="connsiteY71" fmla="*/ 50870 h 375046"/>
              <a:gd name="connsiteX72" fmla="*/ 1072247 w 1413867"/>
              <a:gd name="connsiteY72" fmla="*/ 50870 h 375046"/>
              <a:gd name="connsiteX73" fmla="*/ 1072247 w 1413867"/>
              <a:gd name="connsiteY73" fmla="*/ 91401 h 375046"/>
              <a:gd name="connsiteX74" fmla="*/ 1096566 w 1413867"/>
              <a:gd name="connsiteY74" fmla="*/ 115720 h 375046"/>
              <a:gd name="connsiteX75" fmla="*/ 1120884 w 1413867"/>
              <a:gd name="connsiteY75" fmla="*/ 91401 h 375046"/>
              <a:gd name="connsiteX76" fmla="*/ 1120884 w 1413867"/>
              <a:gd name="connsiteY76" fmla="*/ 50870 h 375046"/>
              <a:gd name="connsiteX77" fmla="*/ 1169521 w 1413867"/>
              <a:gd name="connsiteY77" fmla="*/ 50870 h 375046"/>
              <a:gd name="connsiteX78" fmla="*/ 1169521 w 1413867"/>
              <a:gd name="connsiteY78" fmla="*/ 91401 h 375046"/>
              <a:gd name="connsiteX79" fmla="*/ 1193840 w 1413867"/>
              <a:gd name="connsiteY79" fmla="*/ 115720 h 375046"/>
              <a:gd name="connsiteX80" fmla="*/ 1218158 w 1413867"/>
              <a:gd name="connsiteY80" fmla="*/ 91401 h 375046"/>
              <a:gd name="connsiteX81" fmla="*/ 1218158 w 1413867"/>
              <a:gd name="connsiteY81" fmla="*/ 50870 h 375046"/>
              <a:gd name="connsiteX82" fmla="*/ 1266795 w 1413867"/>
              <a:gd name="connsiteY82" fmla="*/ 50870 h 375046"/>
              <a:gd name="connsiteX83" fmla="*/ 1266795 w 1413867"/>
              <a:gd name="connsiteY83" fmla="*/ 91401 h 375046"/>
              <a:gd name="connsiteX84" fmla="*/ 1291114 w 1413867"/>
              <a:gd name="connsiteY84" fmla="*/ 115720 h 375046"/>
              <a:gd name="connsiteX85" fmla="*/ 1315432 w 1413867"/>
              <a:gd name="connsiteY85" fmla="*/ 91401 h 375046"/>
              <a:gd name="connsiteX86" fmla="*/ 1315432 w 1413867"/>
              <a:gd name="connsiteY86" fmla="*/ 50870 h 375046"/>
              <a:gd name="connsiteX87" fmla="*/ 1364069 w 1413867"/>
              <a:gd name="connsiteY87" fmla="*/ 50870 h 375046"/>
              <a:gd name="connsiteX88" fmla="*/ 1364069 w 1413867"/>
              <a:gd name="connsiteY88" fmla="*/ 229210 h 3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13867" h="375046">
                <a:moveTo>
                  <a:pt x="1388424" y="2232"/>
                </a:moveTo>
                <a:lnTo>
                  <a:pt x="26551" y="2232"/>
                </a:lnTo>
                <a:cubicBezTo>
                  <a:pt x="13118" y="2232"/>
                  <a:pt x="2232" y="13121"/>
                  <a:pt x="2232" y="26551"/>
                </a:cubicBezTo>
                <a:lnTo>
                  <a:pt x="2232" y="350806"/>
                </a:lnTo>
                <a:cubicBezTo>
                  <a:pt x="2232" y="364236"/>
                  <a:pt x="13118" y="375124"/>
                  <a:pt x="26551" y="375124"/>
                </a:cubicBezTo>
                <a:lnTo>
                  <a:pt x="1388424" y="375124"/>
                </a:lnTo>
                <a:cubicBezTo>
                  <a:pt x="1401857" y="375124"/>
                  <a:pt x="1412742" y="364236"/>
                  <a:pt x="1412742" y="350806"/>
                </a:cubicBezTo>
                <a:lnTo>
                  <a:pt x="1412742" y="26551"/>
                </a:lnTo>
                <a:cubicBezTo>
                  <a:pt x="1412742" y="13121"/>
                  <a:pt x="1401857" y="2232"/>
                  <a:pt x="1388424" y="2232"/>
                </a:cubicBezTo>
                <a:close/>
                <a:moveTo>
                  <a:pt x="1364105" y="229210"/>
                </a:moveTo>
                <a:lnTo>
                  <a:pt x="318382" y="229210"/>
                </a:lnTo>
                <a:cubicBezTo>
                  <a:pt x="304949" y="229210"/>
                  <a:pt x="294064" y="240099"/>
                  <a:pt x="294064" y="253529"/>
                </a:cubicBezTo>
                <a:cubicBezTo>
                  <a:pt x="294064" y="266959"/>
                  <a:pt x="304949" y="277847"/>
                  <a:pt x="318382" y="277847"/>
                </a:cubicBezTo>
                <a:lnTo>
                  <a:pt x="1364105" y="277847"/>
                </a:lnTo>
                <a:lnTo>
                  <a:pt x="1364105" y="326484"/>
                </a:lnTo>
                <a:lnTo>
                  <a:pt x="50869" y="326484"/>
                </a:lnTo>
                <a:lnTo>
                  <a:pt x="50869" y="277847"/>
                </a:lnTo>
                <a:lnTo>
                  <a:pt x="221102" y="277847"/>
                </a:lnTo>
                <a:cubicBezTo>
                  <a:pt x="234535" y="277847"/>
                  <a:pt x="245421" y="266959"/>
                  <a:pt x="245421" y="253529"/>
                </a:cubicBezTo>
                <a:cubicBezTo>
                  <a:pt x="245421" y="240099"/>
                  <a:pt x="234535" y="229210"/>
                  <a:pt x="221102" y="229210"/>
                </a:cubicBezTo>
                <a:lnTo>
                  <a:pt x="50869" y="229210"/>
                </a:lnTo>
                <a:lnTo>
                  <a:pt x="50869" y="50870"/>
                </a:lnTo>
                <a:lnTo>
                  <a:pt x="99506" y="50870"/>
                </a:lnTo>
                <a:lnTo>
                  <a:pt x="99506" y="91401"/>
                </a:lnTo>
                <a:cubicBezTo>
                  <a:pt x="99506" y="104832"/>
                  <a:pt x="110392" y="115720"/>
                  <a:pt x="123825" y="115720"/>
                </a:cubicBezTo>
                <a:cubicBezTo>
                  <a:pt x="137258" y="115720"/>
                  <a:pt x="148144" y="104832"/>
                  <a:pt x="148144" y="91401"/>
                </a:cubicBezTo>
                <a:lnTo>
                  <a:pt x="148144" y="50870"/>
                </a:lnTo>
                <a:lnTo>
                  <a:pt x="196781" y="50870"/>
                </a:lnTo>
                <a:lnTo>
                  <a:pt x="196781" y="91401"/>
                </a:lnTo>
                <a:cubicBezTo>
                  <a:pt x="196781" y="104832"/>
                  <a:pt x="207666" y="115720"/>
                  <a:pt x="221099" y="115720"/>
                </a:cubicBezTo>
                <a:cubicBezTo>
                  <a:pt x="234532" y="115720"/>
                  <a:pt x="245418" y="104832"/>
                  <a:pt x="245418" y="91401"/>
                </a:cubicBezTo>
                <a:lnTo>
                  <a:pt x="245418" y="50870"/>
                </a:lnTo>
                <a:lnTo>
                  <a:pt x="294055" y="50870"/>
                </a:lnTo>
                <a:lnTo>
                  <a:pt x="294055" y="91401"/>
                </a:lnTo>
                <a:cubicBezTo>
                  <a:pt x="294055" y="104832"/>
                  <a:pt x="304940" y="115720"/>
                  <a:pt x="318373" y="115720"/>
                </a:cubicBezTo>
                <a:cubicBezTo>
                  <a:pt x="331806" y="115720"/>
                  <a:pt x="342692" y="104832"/>
                  <a:pt x="342692" y="91401"/>
                </a:cubicBezTo>
                <a:lnTo>
                  <a:pt x="342692" y="50870"/>
                </a:lnTo>
                <a:lnTo>
                  <a:pt x="391329" y="50870"/>
                </a:lnTo>
                <a:lnTo>
                  <a:pt x="391329" y="91401"/>
                </a:lnTo>
                <a:cubicBezTo>
                  <a:pt x="391329" y="104832"/>
                  <a:pt x="402214" y="115720"/>
                  <a:pt x="415647" y="115720"/>
                </a:cubicBezTo>
                <a:cubicBezTo>
                  <a:pt x="429080" y="115720"/>
                  <a:pt x="439966" y="104832"/>
                  <a:pt x="439966" y="91401"/>
                </a:cubicBezTo>
                <a:lnTo>
                  <a:pt x="439966" y="50870"/>
                </a:lnTo>
                <a:lnTo>
                  <a:pt x="488603" y="50870"/>
                </a:lnTo>
                <a:lnTo>
                  <a:pt x="488603" y="91401"/>
                </a:lnTo>
                <a:cubicBezTo>
                  <a:pt x="488603" y="104832"/>
                  <a:pt x="499488" y="115720"/>
                  <a:pt x="512921" y="115720"/>
                </a:cubicBezTo>
                <a:cubicBezTo>
                  <a:pt x="526355" y="115720"/>
                  <a:pt x="537240" y="104832"/>
                  <a:pt x="537240" y="91401"/>
                </a:cubicBezTo>
                <a:lnTo>
                  <a:pt x="537240" y="50870"/>
                </a:lnTo>
                <a:lnTo>
                  <a:pt x="585877" y="50870"/>
                </a:lnTo>
                <a:lnTo>
                  <a:pt x="585877" y="91401"/>
                </a:lnTo>
                <a:cubicBezTo>
                  <a:pt x="585877" y="104832"/>
                  <a:pt x="596762" y="115720"/>
                  <a:pt x="610195" y="115720"/>
                </a:cubicBezTo>
                <a:cubicBezTo>
                  <a:pt x="623629" y="115720"/>
                  <a:pt x="634514" y="104832"/>
                  <a:pt x="634514" y="91401"/>
                </a:cubicBezTo>
                <a:lnTo>
                  <a:pt x="634514" y="50870"/>
                </a:lnTo>
                <a:lnTo>
                  <a:pt x="683151" y="50870"/>
                </a:lnTo>
                <a:lnTo>
                  <a:pt x="683151" y="91401"/>
                </a:lnTo>
                <a:cubicBezTo>
                  <a:pt x="683151" y="104832"/>
                  <a:pt x="694036" y="115720"/>
                  <a:pt x="707469" y="115720"/>
                </a:cubicBezTo>
                <a:cubicBezTo>
                  <a:pt x="720903" y="115720"/>
                  <a:pt x="731788" y="104832"/>
                  <a:pt x="731788" y="91401"/>
                </a:cubicBezTo>
                <a:lnTo>
                  <a:pt x="731788" y="50870"/>
                </a:lnTo>
                <a:lnTo>
                  <a:pt x="780425" y="50870"/>
                </a:lnTo>
                <a:lnTo>
                  <a:pt x="780425" y="91401"/>
                </a:lnTo>
                <a:cubicBezTo>
                  <a:pt x="780425" y="104832"/>
                  <a:pt x="791310" y="115720"/>
                  <a:pt x="804744" y="115720"/>
                </a:cubicBezTo>
                <a:cubicBezTo>
                  <a:pt x="818177" y="115720"/>
                  <a:pt x="829062" y="104832"/>
                  <a:pt x="829062" y="91401"/>
                </a:cubicBezTo>
                <a:lnTo>
                  <a:pt x="829062" y="50870"/>
                </a:lnTo>
                <a:lnTo>
                  <a:pt x="877699" y="50870"/>
                </a:lnTo>
                <a:lnTo>
                  <a:pt x="877699" y="91401"/>
                </a:lnTo>
                <a:cubicBezTo>
                  <a:pt x="877699" y="104832"/>
                  <a:pt x="888584" y="115720"/>
                  <a:pt x="902018" y="115720"/>
                </a:cubicBezTo>
                <a:cubicBezTo>
                  <a:pt x="915451" y="115720"/>
                  <a:pt x="926336" y="104832"/>
                  <a:pt x="926336" y="91401"/>
                </a:cubicBezTo>
                <a:lnTo>
                  <a:pt x="926336" y="50870"/>
                </a:lnTo>
                <a:lnTo>
                  <a:pt x="974973" y="50870"/>
                </a:lnTo>
                <a:lnTo>
                  <a:pt x="974973" y="91401"/>
                </a:lnTo>
                <a:cubicBezTo>
                  <a:pt x="974973" y="104832"/>
                  <a:pt x="985858" y="115720"/>
                  <a:pt x="999292" y="115720"/>
                </a:cubicBezTo>
                <a:cubicBezTo>
                  <a:pt x="1012725" y="115720"/>
                  <a:pt x="1023610" y="104832"/>
                  <a:pt x="1023610" y="91401"/>
                </a:cubicBezTo>
                <a:lnTo>
                  <a:pt x="1023610" y="50870"/>
                </a:lnTo>
                <a:lnTo>
                  <a:pt x="1072247" y="50870"/>
                </a:lnTo>
                <a:lnTo>
                  <a:pt x="1072247" y="91401"/>
                </a:lnTo>
                <a:cubicBezTo>
                  <a:pt x="1072247" y="104832"/>
                  <a:pt x="1083132" y="115720"/>
                  <a:pt x="1096566" y="115720"/>
                </a:cubicBezTo>
                <a:cubicBezTo>
                  <a:pt x="1109999" y="115720"/>
                  <a:pt x="1120884" y="104832"/>
                  <a:pt x="1120884" y="91401"/>
                </a:cubicBezTo>
                <a:lnTo>
                  <a:pt x="1120884" y="50870"/>
                </a:lnTo>
                <a:lnTo>
                  <a:pt x="1169521" y="50870"/>
                </a:lnTo>
                <a:lnTo>
                  <a:pt x="1169521" y="91401"/>
                </a:lnTo>
                <a:cubicBezTo>
                  <a:pt x="1169521" y="104832"/>
                  <a:pt x="1180407" y="115720"/>
                  <a:pt x="1193840" y="115720"/>
                </a:cubicBezTo>
                <a:cubicBezTo>
                  <a:pt x="1207273" y="115720"/>
                  <a:pt x="1218158" y="104832"/>
                  <a:pt x="1218158" y="91401"/>
                </a:cubicBezTo>
                <a:lnTo>
                  <a:pt x="1218158" y="50870"/>
                </a:lnTo>
                <a:lnTo>
                  <a:pt x="1266795" y="50870"/>
                </a:lnTo>
                <a:lnTo>
                  <a:pt x="1266795" y="91401"/>
                </a:lnTo>
                <a:cubicBezTo>
                  <a:pt x="1266795" y="104832"/>
                  <a:pt x="1277681" y="115720"/>
                  <a:pt x="1291114" y="115720"/>
                </a:cubicBezTo>
                <a:cubicBezTo>
                  <a:pt x="1304547" y="115720"/>
                  <a:pt x="1315432" y="104832"/>
                  <a:pt x="1315432" y="91401"/>
                </a:cubicBezTo>
                <a:lnTo>
                  <a:pt x="1315432" y="50870"/>
                </a:lnTo>
                <a:lnTo>
                  <a:pt x="1364069" y="50870"/>
                </a:lnTo>
                <a:lnTo>
                  <a:pt x="1364069" y="229210"/>
                </a:ln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 name="PA-任意多边形: 形状 1524"/>
          <p:cNvSpPr/>
          <p:nvPr>
            <p:custDataLst>
              <p:tags r:id="rId98"/>
            </p:custDataLst>
          </p:nvPr>
        </p:nvSpPr>
        <p:spPr>
          <a:xfrm>
            <a:off x="2573558" y="5695353"/>
            <a:ext cx="280808" cy="33601"/>
          </a:xfrm>
          <a:custGeom>
            <a:avLst/>
            <a:gdLst>
              <a:gd name="connsiteX0" fmla="*/ 1388424 w 1413867"/>
              <a:gd name="connsiteY0" fmla="*/ 2232 h 181570"/>
              <a:gd name="connsiteX1" fmla="*/ 221105 w 1413867"/>
              <a:gd name="connsiteY1" fmla="*/ 2232 h 181570"/>
              <a:gd name="connsiteX2" fmla="*/ 213417 w 1413867"/>
              <a:gd name="connsiteY2" fmla="*/ 3480 h 181570"/>
              <a:gd name="connsiteX3" fmla="*/ 18862 w 1413867"/>
              <a:gd name="connsiteY3" fmla="*/ 68327 h 181570"/>
              <a:gd name="connsiteX4" fmla="*/ 2232 w 1413867"/>
              <a:gd name="connsiteY4" fmla="*/ 91398 h 181570"/>
              <a:gd name="connsiteX5" fmla="*/ 18860 w 1413867"/>
              <a:gd name="connsiteY5" fmla="*/ 114470 h 181570"/>
              <a:gd name="connsiteX6" fmla="*/ 213414 w 1413867"/>
              <a:gd name="connsiteY6" fmla="*/ 179326 h 181570"/>
              <a:gd name="connsiteX7" fmla="*/ 221105 w 1413867"/>
              <a:gd name="connsiteY7" fmla="*/ 180573 h 181570"/>
              <a:gd name="connsiteX8" fmla="*/ 1388424 w 1413867"/>
              <a:gd name="connsiteY8" fmla="*/ 180573 h 181570"/>
              <a:gd name="connsiteX9" fmla="*/ 1412742 w 1413867"/>
              <a:gd name="connsiteY9" fmla="*/ 156255 h 181570"/>
              <a:gd name="connsiteX10" fmla="*/ 1412742 w 1413867"/>
              <a:gd name="connsiteY10" fmla="*/ 26554 h 181570"/>
              <a:gd name="connsiteX11" fmla="*/ 1388424 w 1413867"/>
              <a:gd name="connsiteY11" fmla="*/ 2232 h 181570"/>
              <a:gd name="connsiteX12" fmla="*/ 196787 w 1413867"/>
              <a:gd name="connsiteY12" fmla="*/ 122512 h 181570"/>
              <a:gd name="connsiteX13" fmla="*/ 103453 w 1413867"/>
              <a:gd name="connsiteY13" fmla="*/ 91395 h 181570"/>
              <a:gd name="connsiteX14" fmla="*/ 196784 w 1413867"/>
              <a:gd name="connsiteY14" fmla="*/ 60290 h 181570"/>
              <a:gd name="connsiteX15" fmla="*/ 196784 w 1413867"/>
              <a:gd name="connsiteY15" fmla="*/ 122512 h 181570"/>
              <a:gd name="connsiteX16" fmla="*/ 1104701 w 1413867"/>
              <a:gd name="connsiteY16" fmla="*/ 131936 h 181570"/>
              <a:gd name="connsiteX17" fmla="*/ 245424 w 1413867"/>
              <a:gd name="connsiteY17" fmla="*/ 131936 h 181570"/>
              <a:gd name="connsiteX18" fmla="*/ 245424 w 1413867"/>
              <a:gd name="connsiteY18" fmla="*/ 50872 h 181570"/>
              <a:gd name="connsiteX19" fmla="*/ 1104701 w 1413867"/>
              <a:gd name="connsiteY19" fmla="*/ 50872 h 181570"/>
              <a:gd name="connsiteX20" fmla="*/ 1104701 w 1413867"/>
              <a:gd name="connsiteY20" fmla="*/ 131936 h 181570"/>
              <a:gd name="connsiteX21" fmla="*/ 1234401 w 1413867"/>
              <a:gd name="connsiteY21" fmla="*/ 131936 h 181570"/>
              <a:gd name="connsiteX22" fmla="*/ 1153338 w 1413867"/>
              <a:gd name="connsiteY22" fmla="*/ 131936 h 181570"/>
              <a:gd name="connsiteX23" fmla="*/ 1153338 w 1413867"/>
              <a:gd name="connsiteY23" fmla="*/ 50872 h 181570"/>
              <a:gd name="connsiteX24" fmla="*/ 1234401 w 1413867"/>
              <a:gd name="connsiteY24" fmla="*/ 50872 h 181570"/>
              <a:gd name="connsiteX25" fmla="*/ 1234401 w 1413867"/>
              <a:gd name="connsiteY25" fmla="*/ 131936 h 181570"/>
              <a:gd name="connsiteX26" fmla="*/ 1364105 w 1413867"/>
              <a:gd name="connsiteY26" fmla="*/ 131936 h 181570"/>
              <a:gd name="connsiteX27" fmla="*/ 1283041 w 1413867"/>
              <a:gd name="connsiteY27" fmla="*/ 131936 h 181570"/>
              <a:gd name="connsiteX28" fmla="*/ 1283041 w 1413867"/>
              <a:gd name="connsiteY28" fmla="*/ 50872 h 181570"/>
              <a:gd name="connsiteX29" fmla="*/ 1364105 w 1413867"/>
              <a:gd name="connsiteY29" fmla="*/ 50872 h 181570"/>
              <a:gd name="connsiteX30" fmla="*/ 1364105 w 1413867"/>
              <a:gd name="connsiteY30" fmla="*/ 131936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3867" h="181570">
                <a:moveTo>
                  <a:pt x="1388424" y="2232"/>
                </a:moveTo>
                <a:lnTo>
                  <a:pt x="221105" y="2232"/>
                </a:lnTo>
                <a:cubicBezTo>
                  <a:pt x="218492" y="2232"/>
                  <a:pt x="215896" y="2655"/>
                  <a:pt x="213417" y="3480"/>
                </a:cubicBezTo>
                <a:lnTo>
                  <a:pt x="18862" y="68327"/>
                </a:lnTo>
                <a:cubicBezTo>
                  <a:pt x="8930" y="71637"/>
                  <a:pt x="2232" y="80930"/>
                  <a:pt x="2232" y="91398"/>
                </a:cubicBezTo>
                <a:cubicBezTo>
                  <a:pt x="2232" y="101864"/>
                  <a:pt x="8930" y="111160"/>
                  <a:pt x="18860" y="114470"/>
                </a:cubicBezTo>
                <a:lnTo>
                  <a:pt x="213414" y="179326"/>
                </a:lnTo>
                <a:cubicBezTo>
                  <a:pt x="215893" y="180154"/>
                  <a:pt x="218489" y="180573"/>
                  <a:pt x="221105" y="180573"/>
                </a:cubicBezTo>
                <a:lnTo>
                  <a:pt x="1388424" y="180573"/>
                </a:lnTo>
                <a:cubicBezTo>
                  <a:pt x="1401857" y="180573"/>
                  <a:pt x="1412742" y="169685"/>
                  <a:pt x="1412742" y="156255"/>
                </a:cubicBezTo>
                <a:lnTo>
                  <a:pt x="1412742" y="26554"/>
                </a:lnTo>
                <a:cubicBezTo>
                  <a:pt x="1412742" y="13121"/>
                  <a:pt x="1401857" y="2232"/>
                  <a:pt x="1388424" y="2232"/>
                </a:cubicBezTo>
                <a:close/>
                <a:moveTo>
                  <a:pt x="196787" y="122512"/>
                </a:moveTo>
                <a:lnTo>
                  <a:pt x="103453" y="91395"/>
                </a:lnTo>
                <a:lnTo>
                  <a:pt x="196784" y="60290"/>
                </a:lnTo>
                <a:lnTo>
                  <a:pt x="196784" y="122512"/>
                </a:lnTo>
                <a:close/>
                <a:moveTo>
                  <a:pt x="1104701" y="131936"/>
                </a:moveTo>
                <a:lnTo>
                  <a:pt x="245424" y="131936"/>
                </a:lnTo>
                <a:lnTo>
                  <a:pt x="245424" y="50872"/>
                </a:lnTo>
                <a:lnTo>
                  <a:pt x="1104701" y="50872"/>
                </a:lnTo>
                <a:lnTo>
                  <a:pt x="1104701" y="131936"/>
                </a:lnTo>
                <a:close/>
                <a:moveTo>
                  <a:pt x="1234401" y="131936"/>
                </a:moveTo>
                <a:lnTo>
                  <a:pt x="1153338" y="131936"/>
                </a:lnTo>
                <a:lnTo>
                  <a:pt x="1153338" y="50872"/>
                </a:lnTo>
                <a:lnTo>
                  <a:pt x="1234401" y="50872"/>
                </a:lnTo>
                <a:lnTo>
                  <a:pt x="1234401" y="131936"/>
                </a:lnTo>
                <a:close/>
                <a:moveTo>
                  <a:pt x="1364105" y="131936"/>
                </a:moveTo>
                <a:lnTo>
                  <a:pt x="1283041" y="131936"/>
                </a:lnTo>
                <a:lnTo>
                  <a:pt x="1283041" y="50872"/>
                </a:lnTo>
                <a:lnTo>
                  <a:pt x="1364105" y="50872"/>
                </a:lnTo>
                <a:lnTo>
                  <a:pt x="1364105" y="131936"/>
                </a:ln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0" name="PA-任意多边形: 形状 1525"/>
          <p:cNvSpPr/>
          <p:nvPr>
            <p:custDataLst>
              <p:tags r:id="rId99"/>
            </p:custDataLst>
          </p:nvPr>
        </p:nvSpPr>
        <p:spPr>
          <a:xfrm>
            <a:off x="2573558" y="5599951"/>
            <a:ext cx="280808" cy="9600"/>
          </a:xfrm>
          <a:custGeom>
            <a:avLst/>
            <a:gdLst>
              <a:gd name="connsiteX0" fmla="*/ 1388424 w 1413867"/>
              <a:gd name="connsiteY0" fmla="*/ 2232 h 50601"/>
              <a:gd name="connsiteX1" fmla="*/ 26551 w 1413867"/>
              <a:gd name="connsiteY1" fmla="*/ 2232 h 50601"/>
              <a:gd name="connsiteX2" fmla="*/ 2232 w 1413867"/>
              <a:gd name="connsiteY2" fmla="*/ 26551 h 50601"/>
              <a:gd name="connsiteX3" fmla="*/ 26551 w 1413867"/>
              <a:gd name="connsiteY3" fmla="*/ 50870 h 50601"/>
              <a:gd name="connsiteX4" fmla="*/ 1388424 w 1413867"/>
              <a:gd name="connsiteY4" fmla="*/ 50870 h 50601"/>
              <a:gd name="connsiteX5" fmla="*/ 1412742 w 1413867"/>
              <a:gd name="connsiteY5" fmla="*/ 26551 h 50601"/>
              <a:gd name="connsiteX6" fmla="*/ 1388424 w 1413867"/>
              <a:gd name="connsiteY6" fmla="*/ 2232 h 5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867" h="50601">
                <a:moveTo>
                  <a:pt x="1388424" y="2232"/>
                </a:moveTo>
                <a:lnTo>
                  <a:pt x="26551" y="2232"/>
                </a:lnTo>
                <a:cubicBezTo>
                  <a:pt x="13118" y="2232"/>
                  <a:pt x="2232" y="13121"/>
                  <a:pt x="2232" y="26551"/>
                </a:cubicBezTo>
                <a:cubicBezTo>
                  <a:pt x="2232" y="39981"/>
                  <a:pt x="13118" y="50870"/>
                  <a:pt x="26551" y="50870"/>
                </a:cubicBezTo>
                <a:lnTo>
                  <a:pt x="1388424" y="50870"/>
                </a:lnTo>
                <a:cubicBezTo>
                  <a:pt x="1401857" y="50870"/>
                  <a:pt x="1412742" y="39981"/>
                  <a:pt x="1412742" y="26551"/>
                </a:cubicBezTo>
                <a:cubicBezTo>
                  <a:pt x="1412742" y="13121"/>
                  <a:pt x="1401857" y="2232"/>
                  <a:pt x="1388424"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1" name="PA-任意多边形: 形状 1526"/>
          <p:cNvSpPr/>
          <p:nvPr>
            <p:custDataLst>
              <p:tags r:id="rId100"/>
            </p:custDataLst>
          </p:nvPr>
        </p:nvSpPr>
        <p:spPr>
          <a:xfrm>
            <a:off x="2573558" y="5542950"/>
            <a:ext cx="49201" cy="48601"/>
          </a:xfrm>
          <a:custGeom>
            <a:avLst/>
            <a:gdLst>
              <a:gd name="connsiteX0" fmla="*/ 221105 w 247054"/>
              <a:gd name="connsiteY0" fmla="*/ 2232 h 261937"/>
              <a:gd name="connsiteX1" fmla="*/ 26551 w 247054"/>
              <a:gd name="connsiteY1" fmla="*/ 2232 h 261937"/>
              <a:gd name="connsiteX2" fmla="*/ 2232 w 247054"/>
              <a:gd name="connsiteY2" fmla="*/ 26551 h 261937"/>
              <a:gd name="connsiteX3" fmla="*/ 2232 w 247054"/>
              <a:gd name="connsiteY3" fmla="*/ 237318 h 261937"/>
              <a:gd name="connsiteX4" fmla="*/ 26551 w 247054"/>
              <a:gd name="connsiteY4" fmla="*/ 261637 h 261937"/>
              <a:gd name="connsiteX5" fmla="*/ 50869 w 247054"/>
              <a:gd name="connsiteY5" fmla="*/ 237318 h 261937"/>
              <a:gd name="connsiteX6" fmla="*/ 50869 w 247054"/>
              <a:gd name="connsiteY6" fmla="*/ 50872 h 261937"/>
              <a:gd name="connsiteX7" fmla="*/ 196784 w 247054"/>
              <a:gd name="connsiteY7" fmla="*/ 50872 h 261937"/>
              <a:gd name="connsiteX8" fmla="*/ 196784 w 247054"/>
              <a:gd name="connsiteY8" fmla="*/ 237318 h 261937"/>
              <a:gd name="connsiteX9" fmla="*/ 221102 w 247054"/>
              <a:gd name="connsiteY9" fmla="*/ 261637 h 261937"/>
              <a:gd name="connsiteX10" fmla="*/ 245421 w 247054"/>
              <a:gd name="connsiteY10" fmla="*/ 237318 h 261937"/>
              <a:gd name="connsiteX11" fmla="*/ 245421 w 247054"/>
              <a:gd name="connsiteY11" fmla="*/ 26551 h 261937"/>
              <a:gd name="connsiteX12" fmla="*/ 221105 w 247054"/>
              <a:gd name="connsiteY12" fmla="*/ 2232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54" h="261937">
                <a:moveTo>
                  <a:pt x="221105" y="2232"/>
                </a:moveTo>
                <a:lnTo>
                  <a:pt x="26551" y="2232"/>
                </a:lnTo>
                <a:cubicBezTo>
                  <a:pt x="13118" y="2232"/>
                  <a:pt x="2232" y="13121"/>
                  <a:pt x="2232" y="26551"/>
                </a:cubicBezTo>
                <a:lnTo>
                  <a:pt x="2232" y="237318"/>
                </a:lnTo>
                <a:cubicBezTo>
                  <a:pt x="2232" y="250749"/>
                  <a:pt x="13118" y="261637"/>
                  <a:pt x="26551" y="261637"/>
                </a:cubicBezTo>
                <a:cubicBezTo>
                  <a:pt x="39984" y="261637"/>
                  <a:pt x="50869" y="250749"/>
                  <a:pt x="50869" y="237318"/>
                </a:cubicBezTo>
                <a:lnTo>
                  <a:pt x="50869" y="50872"/>
                </a:lnTo>
                <a:lnTo>
                  <a:pt x="196784" y="50872"/>
                </a:lnTo>
                <a:lnTo>
                  <a:pt x="196784" y="237318"/>
                </a:lnTo>
                <a:cubicBezTo>
                  <a:pt x="196784" y="250749"/>
                  <a:pt x="207669" y="261637"/>
                  <a:pt x="221102" y="261637"/>
                </a:cubicBezTo>
                <a:cubicBezTo>
                  <a:pt x="234535" y="261637"/>
                  <a:pt x="245421" y="250749"/>
                  <a:pt x="245421" y="237318"/>
                </a:cubicBezTo>
                <a:lnTo>
                  <a:pt x="245421" y="26551"/>
                </a:lnTo>
                <a:cubicBezTo>
                  <a:pt x="245424" y="13121"/>
                  <a:pt x="234538" y="2232"/>
                  <a:pt x="221105"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6" name="PA-任意多边形: 形状 1527"/>
          <p:cNvSpPr/>
          <p:nvPr>
            <p:custDataLst>
              <p:tags r:id="rId101"/>
            </p:custDataLst>
          </p:nvPr>
        </p:nvSpPr>
        <p:spPr>
          <a:xfrm>
            <a:off x="2631160" y="5518949"/>
            <a:ext cx="49201" cy="72602"/>
          </a:xfrm>
          <a:custGeom>
            <a:avLst/>
            <a:gdLst>
              <a:gd name="connsiteX0" fmla="*/ 221105 w 247054"/>
              <a:gd name="connsiteY0" fmla="*/ 2232 h 392906"/>
              <a:gd name="connsiteX1" fmla="*/ 26551 w 247054"/>
              <a:gd name="connsiteY1" fmla="*/ 2232 h 392906"/>
              <a:gd name="connsiteX2" fmla="*/ 2232 w 247054"/>
              <a:gd name="connsiteY2" fmla="*/ 26551 h 392906"/>
              <a:gd name="connsiteX3" fmla="*/ 2232 w 247054"/>
              <a:gd name="connsiteY3" fmla="*/ 367019 h 392906"/>
              <a:gd name="connsiteX4" fmla="*/ 26551 w 247054"/>
              <a:gd name="connsiteY4" fmla="*/ 391338 h 392906"/>
              <a:gd name="connsiteX5" fmla="*/ 50869 w 247054"/>
              <a:gd name="connsiteY5" fmla="*/ 367019 h 392906"/>
              <a:gd name="connsiteX6" fmla="*/ 50869 w 247054"/>
              <a:gd name="connsiteY6" fmla="*/ 50872 h 392906"/>
              <a:gd name="connsiteX7" fmla="*/ 196784 w 247054"/>
              <a:gd name="connsiteY7" fmla="*/ 50872 h 392906"/>
              <a:gd name="connsiteX8" fmla="*/ 196784 w 247054"/>
              <a:gd name="connsiteY8" fmla="*/ 367022 h 392906"/>
              <a:gd name="connsiteX9" fmla="*/ 221102 w 247054"/>
              <a:gd name="connsiteY9" fmla="*/ 391341 h 392906"/>
              <a:gd name="connsiteX10" fmla="*/ 245421 w 247054"/>
              <a:gd name="connsiteY10" fmla="*/ 367022 h 392906"/>
              <a:gd name="connsiteX11" fmla="*/ 245421 w 247054"/>
              <a:gd name="connsiteY11" fmla="*/ 26554 h 392906"/>
              <a:gd name="connsiteX12" fmla="*/ 221105 w 247054"/>
              <a:gd name="connsiteY12" fmla="*/ 2232 h 3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54" h="392906">
                <a:moveTo>
                  <a:pt x="221105" y="2232"/>
                </a:moveTo>
                <a:lnTo>
                  <a:pt x="26551" y="2232"/>
                </a:lnTo>
                <a:cubicBezTo>
                  <a:pt x="13118" y="2232"/>
                  <a:pt x="2232" y="13121"/>
                  <a:pt x="2232" y="26551"/>
                </a:cubicBezTo>
                <a:lnTo>
                  <a:pt x="2232" y="367019"/>
                </a:lnTo>
                <a:cubicBezTo>
                  <a:pt x="2232" y="380449"/>
                  <a:pt x="13118" y="391338"/>
                  <a:pt x="26551" y="391338"/>
                </a:cubicBezTo>
                <a:cubicBezTo>
                  <a:pt x="39984" y="391338"/>
                  <a:pt x="50869" y="380449"/>
                  <a:pt x="50869" y="367019"/>
                </a:cubicBezTo>
                <a:lnTo>
                  <a:pt x="50869" y="50872"/>
                </a:lnTo>
                <a:lnTo>
                  <a:pt x="196784" y="50872"/>
                </a:lnTo>
                <a:lnTo>
                  <a:pt x="196784" y="367022"/>
                </a:lnTo>
                <a:cubicBezTo>
                  <a:pt x="196784" y="380452"/>
                  <a:pt x="207669" y="391341"/>
                  <a:pt x="221102" y="391341"/>
                </a:cubicBezTo>
                <a:cubicBezTo>
                  <a:pt x="234535" y="391341"/>
                  <a:pt x="245421" y="380452"/>
                  <a:pt x="245421" y="367022"/>
                </a:cubicBezTo>
                <a:lnTo>
                  <a:pt x="245421" y="26554"/>
                </a:lnTo>
                <a:cubicBezTo>
                  <a:pt x="245427" y="13121"/>
                  <a:pt x="234541" y="2232"/>
                  <a:pt x="221105"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 name="PA-任意多边形: 形状 1528"/>
          <p:cNvSpPr/>
          <p:nvPr>
            <p:custDataLst>
              <p:tags r:id="rId102"/>
            </p:custDataLst>
          </p:nvPr>
        </p:nvSpPr>
        <p:spPr>
          <a:xfrm>
            <a:off x="2689361" y="5494948"/>
            <a:ext cx="49201" cy="96003"/>
          </a:xfrm>
          <a:custGeom>
            <a:avLst/>
            <a:gdLst>
              <a:gd name="connsiteX0" fmla="*/ 221105 w 247054"/>
              <a:gd name="connsiteY0" fmla="*/ 2232 h 520898"/>
              <a:gd name="connsiteX1" fmla="*/ 26551 w 247054"/>
              <a:gd name="connsiteY1" fmla="*/ 2232 h 520898"/>
              <a:gd name="connsiteX2" fmla="*/ 2232 w 247054"/>
              <a:gd name="connsiteY2" fmla="*/ 26551 h 520898"/>
              <a:gd name="connsiteX3" fmla="*/ 2232 w 247054"/>
              <a:gd name="connsiteY3" fmla="*/ 496720 h 520898"/>
              <a:gd name="connsiteX4" fmla="*/ 26551 w 247054"/>
              <a:gd name="connsiteY4" fmla="*/ 521038 h 520898"/>
              <a:gd name="connsiteX5" fmla="*/ 50869 w 247054"/>
              <a:gd name="connsiteY5" fmla="*/ 496720 h 520898"/>
              <a:gd name="connsiteX6" fmla="*/ 50869 w 247054"/>
              <a:gd name="connsiteY6" fmla="*/ 50869 h 520898"/>
              <a:gd name="connsiteX7" fmla="*/ 196784 w 247054"/>
              <a:gd name="connsiteY7" fmla="*/ 50869 h 520898"/>
              <a:gd name="connsiteX8" fmla="*/ 196784 w 247054"/>
              <a:gd name="connsiteY8" fmla="*/ 496720 h 520898"/>
              <a:gd name="connsiteX9" fmla="*/ 221102 w 247054"/>
              <a:gd name="connsiteY9" fmla="*/ 521038 h 520898"/>
              <a:gd name="connsiteX10" fmla="*/ 245421 w 247054"/>
              <a:gd name="connsiteY10" fmla="*/ 496720 h 520898"/>
              <a:gd name="connsiteX11" fmla="*/ 245421 w 247054"/>
              <a:gd name="connsiteY11" fmla="*/ 26551 h 520898"/>
              <a:gd name="connsiteX12" fmla="*/ 221105 w 247054"/>
              <a:gd name="connsiteY12" fmla="*/ 2232 h 52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54" h="520898">
                <a:moveTo>
                  <a:pt x="221105" y="2232"/>
                </a:moveTo>
                <a:lnTo>
                  <a:pt x="26551" y="2232"/>
                </a:lnTo>
                <a:cubicBezTo>
                  <a:pt x="13118" y="2232"/>
                  <a:pt x="2232" y="13121"/>
                  <a:pt x="2232" y="26551"/>
                </a:cubicBezTo>
                <a:lnTo>
                  <a:pt x="2232" y="496720"/>
                </a:lnTo>
                <a:cubicBezTo>
                  <a:pt x="2232" y="510150"/>
                  <a:pt x="13118" y="521038"/>
                  <a:pt x="26551" y="521038"/>
                </a:cubicBezTo>
                <a:cubicBezTo>
                  <a:pt x="39984" y="521038"/>
                  <a:pt x="50869" y="510150"/>
                  <a:pt x="50869" y="496720"/>
                </a:cubicBezTo>
                <a:lnTo>
                  <a:pt x="50869" y="50869"/>
                </a:lnTo>
                <a:lnTo>
                  <a:pt x="196784" y="50869"/>
                </a:lnTo>
                <a:lnTo>
                  <a:pt x="196784" y="496720"/>
                </a:lnTo>
                <a:cubicBezTo>
                  <a:pt x="196784" y="510150"/>
                  <a:pt x="207669" y="521038"/>
                  <a:pt x="221102" y="521038"/>
                </a:cubicBezTo>
                <a:cubicBezTo>
                  <a:pt x="234535" y="521038"/>
                  <a:pt x="245421" y="510150"/>
                  <a:pt x="245421" y="496720"/>
                </a:cubicBezTo>
                <a:lnTo>
                  <a:pt x="245421" y="26551"/>
                </a:lnTo>
                <a:cubicBezTo>
                  <a:pt x="245424" y="13121"/>
                  <a:pt x="234538" y="2232"/>
                  <a:pt x="221105"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8" name="PA-任意多边形: 形状 1529"/>
          <p:cNvSpPr/>
          <p:nvPr>
            <p:custDataLst>
              <p:tags r:id="rId103"/>
            </p:custDataLst>
          </p:nvPr>
        </p:nvSpPr>
        <p:spPr>
          <a:xfrm>
            <a:off x="2747563" y="5470948"/>
            <a:ext cx="49201" cy="120603"/>
          </a:xfrm>
          <a:custGeom>
            <a:avLst/>
            <a:gdLst>
              <a:gd name="connsiteX0" fmla="*/ 221105 w 247054"/>
              <a:gd name="connsiteY0" fmla="*/ 2232 h 651867"/>
              <a:gd name="connsiteX1" fmla="*/ 26551 w 247054"/>
              <a:gd name="connsiteY1" fmla="*/ 2232 h 651867"/>
              <a:gd name="connsiteX2" fmla="*/ 2232 w 247054"/>
              <a:gd name="connsiteY2" fmla="*/ 26551 h 651867"/>
              <a:gd name="connsiteX3" fmla="*/ 2232 w 247054"/>
              <a:gd name="connsiteY3" fmla="*/ 626424 h 651867"/>
              <a:gd name="connsiteX4" fmla="*/ 26551 w 247054"/>
              <a:gd name="connsiteY4" fmla="*/ 650742 h 651867"/>
              <a:gd name="connsiteX5" fmla="*/ 50869 w 247054"/>
              <a:gd name="connsiteY5" fmla="*/ 626424 h 651867"/>
              <a:gd name="connsiteX6" fmla="*/ 50869 w 247054"/>
              <a:gd name="connsiteY6" fmla="*/ 50872 h 651867"/>
              <a:gd name="connsiteX7" fmla="*/ 196784 w 247054"/>
              <a:gd name="connsiteY7" fmla="*/ 50872 h 651867"/>
              <a:gd name="connsiteX8" fmla="*/ 196784 w 247054"/>
              <a:gd name="connsiteY8" fmla="*/ 626427 h 651867"/>
              <a:gd name="connsiteX9" fmla="*/ 221102 w 247054"/>
              <a:gd name="connsiteY9" fmla="*/ 650745 h 651867"/>
              <a:gd name="connsiteX10" fmla="*/ 245421 w 247054"/>
              <a:gd name="connsiteY10" fmla="*/ 626427 h 651867"/>
              <a:gd name="connsiteX11" fmla="*/ 245421 w 247054"/>
              <a:gd name="connsiteY11" fmla="*/ 26554 h 651867"/>
              <a:gd name="connsiteX12" fmla="*/ 221105 w 247054"/>
              <a:gd name="connsiteY12" fmla="*/ 2232 h 65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54" h="651867">
                <a:moveTo>
                  <a:pt x="221105" y="2232"/>
                </a:moveTo>
                <a:lnTo>
                  <a:pt x="26551" y="2232"/>
                </a:lnTo>
                <a:cubicBezTo>
                  <a:pt x="13118" y="2232"/>
                  <a:pt x="2232" y="13121"/>
                  <a:pt x="2232" y="26551"/>
                </a:cubicBezTo>
                <a:lnTo>
                  <a:pt x="2232" y="626424"/>
                </a:lnTo>
                <a:cubicBezTo>
                  <a:pt x="2232" y="639854"/>
                  <a:pt x="13118" y="650742"/>
                  <a:pt x="26551" y="650742"/>
                </a:cubicBezTo>
                <a:cubicBezTo>
                  <a:pt x="39984" y="650742"/>
                  <a:pt x="50869" y="639854"/>
                  <a:pt x="50869" y="626424"/>
                </a:cubicBezTo>
                <a:lnTo>
                  <a:pt x="50869" y="50872"/>
                </a:lnTo>
                <a:lnTo>
                  <a:pt x="196784" y="50872"/>
                </a:lnTo>
                <a:lnTo>
                  <a:pt x="196784" y="626427"/>
                </a:lnTo>
                <a:cubicBezTo>
                  <a:pt x="196784" y="639857"/>
                  <a:pt x="207669" y="650745"/>
                  <a:pt x="221102" y="650745"/>
                </a:cubicBezTo>
                <a:cubicBezTo>
                  <a:pt x="234535" y="650745"/>
                  <a:pt x="245421" y="639857"/>
                  <a:pt x="245421" y="626427"/>
                </a:cubicBezTo>
                <a:lnTo>
                  <a:pt x="245421" y="26554"/>
                </a:lnTo>
                <a:cubicBezTo>
                  <a:pt x="245427" y="13124"/>
                  <a:pt x="234541" y="2232"/>
                  <a:pt x="221105"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9" name="PA-任意多边形: 形状 1530"/>
          <p:cNvSpPr/>
          <p:nvPr>
            <p:custDataLst>
              <p:tags r:id="rId104"/>
            </p:custDataLst>
          </p:nvPr>
        </p:nvSpPr>
        <p:spPr>
          <a:xfrm>
            <a:off x="2805164" y="5446947"/>
            <a:ext cx="49201" cy="144004"/>
          </a:xfrm>
          <a:custGeom>
            <a:avLst/>
            <a:gdLst>
              <a:gd name="connsiteX0" fmla="*/ 221105 w 247054"/>
              <a:gd name="connsiteY0" fmla="*/ 2232 h 779859"/>
              <a:gd name="connsiteX1" fmla="*/ 26551 w 247054"/>
              <a:gd name="connsiteY1" fmla="*/ 2232 h 779859"/>
              <a:gd name="connsiteX2" fmla="*/ 2232 w 247054"/>
              <a:gd name="connsiteY2" fmla="*/ 26551 h 779859"/>
              <a:gd name="connsiteX3" fmla="*/ 2232 w 247054"/>
              <a:gd name="connsiteY3" fmla="*/ 756124 h 779859"/>
              <a:gd name="connsiteX4" fmla="*/ 26551 w 247054"/>
              <a:gd name="connsiteY4" fmla="*/ 780443 h 779859"/>
              <a:gd name="connsiteX5" fmla="*/ 50869 w 247054"/>
              <a:gd name="connsiteY5" fmla="*/ 756124 h 779859"/>
              <a:gd name="connsiteX6" fmla="*/ 50869 w 247054"/>
              <a:gd name="connsiteY6" fmla="*/ 50869 h 779859"/>
              <a:gd name="connsiteX7" fmla="*/ 196784 w 247054"/>
              <a:gd name="connsiteY7" fmla="*/ 50869 h 779859"/>
              <a:gd name="connsiteX8" fmla="*/ 196784 w 247054"/>
              <a:gd name="connsiteY8" fmla="*/ 756124 h 779859"/>
              <a:gd name="connsiteX9" fmla="*/ 221102 w 247054"/>
              <a:gd name="connsiteY9" fmla="*/ 780443 h 779859"/>
              <a:gd name="connsiteX10" fmla="*/ 245421 w 247054"/>
              <a:gd name="connsiteY10" fmla="*/ 756124 h 779859"/>
              <a:gd name="connsiteX11" fmla="*/ 245421 w 247054"/>
              <a:gd name="connsiteY11" fmla="*/ 26551 h 779859"/>
              <a:gd name="connsiteX12" fmla="*/ 221105 w 247054"/>
              <a:gd name="connsiteY12" fmla="*/ 2232 h 7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54" h="779859">
                <a:moveTo>
                  <a:pt x="221105" y="2232"/>
                </a:moveTo>
                <a:lnTo>
                  <a:pt x="26551" y="2232"/>
                </a:lnTo>
                <a:cubicBezTo>
                  <a:pt x="13118" y="2232"/>
                  <a:pt x="2232" y="13121"/>
                  <a:pt x="2232" y="26551"/>
                </a:cubicBezTo>
                <a:lnTo>
                  <a:pt x="2232" y="756124"/>
                </a:lnTo>
                <a:cubicBezTo>
                  <a:pt x="2232" y="769555"/>
                  <a:pt x="13118" y="780443"/>
                  <a:pt x="26551" y="780443"/>
                </a:cubicBezTo>
                <a:cubicBezTo>
                  <a:pt x="39984" y="780443"/>
                  <a:pt x="50869" y="769555"/>
                  <a:pt x="50869" y="756124"/>
                </a:cubicBezTo>
                <a:lnTo>
                  <a:pt x="50869" y="50869"/>
                </a:lnTo>
                <a:lnTo>
                  <a:pt x="196784" y="50869"/>
                </a:lnTo>
                <a:lnTo>
                  <a:pt x="196784" y="756124"/>
                </a:lnTo>
                <a:cubicBezTo>
                  <a:pt x="196784" y="769555"/>
                  <a:pt x="207669" y="780443"/>
                  <a:pt x="221102" y="780443"/>
                </a:cubicBezTo>
                <a:cubicBezTo>
                  <a:pt x="234535" y="780443"/>
                  <a:pt x="245421" y="769555"/>
                  <a:pt x="245421" y="756124"/>
                </a:cubicBezTo>
                <a:lnTo>
                  <a:pt x="245421" y="26551"/>
                </a:lnTo>
                <a:cubicBezTo>
                  <a:pt x="245424" y="13121"/>
                  <a:pt x="234538" y="2232"/>
                  <a:pt x="221105" y="2232"/>
                </a:cubicBez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9" name="三角形 178"/>
          <p:cNvSpPr/>
          <p:nvPr>
            <p:custDataLst>
              <p:tags r:id="rId105"/>
            </p:custDataLst>
          </p:nvPr>
        </p:nvSpPr>
        <p:spPr>
          <a:xfrm rot="10800000">
            <a:off x="2648401" y="5889871"/>
            <a:ext cx="139731" cy="69621"/>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88" name="菱形 1"/>
          <p:cNvSpPr/>
          <p:nvPr>
            <p:custDataLst>
              <p:tags r:id="rId106"/>
            </p:custDataLst>
          </p:nvPr>
        </p:nvSpPr>
        <p:spPr>
          <a:xfrm>
            <a:off x="2342463" y="5216218"/>
            <a:ext cx="691793" cy="743273"/>
          </a:xfrm>
          <a:custGeom>
            <a:avLst/>
            <a:gdLst>
              <a:gd name="connsiteX0" fmla="*/ 0 w 1094340"/>
              <a:gd name="connsiteY0" fmla="*/ 547170 h 1094340"/>
              <a:gd name="connsiteX1" fmla="*/ 547170 w 1094340"/>
              <a:gd name="connsiteY1" fmla="*/ 0 h 1094340"/>
              <a:gd name="connsiteX2" fmla="*/ 1094340 w 1094340"/>
              <a:gd name="connsiteY2" fmla="*/ 547170 h 1094340"/>
              <a:gd name="connsiteX3" fmla="*/ 547170 w 1094340"/>
              <a:gd name="connsiteY3" fmla="*/ 1094340 h 1094340"/>
              <a:gd name="connsiteX4" fmla="*/ 0 w 1094340"/>
              <a:gd name="connsiteY4" fmla="*/ 547170 h 1094340"/>
              <a:gd name="connsiteX0-1" fmla="*/ 1094340 w 1185780"/>
              <a:gd name="connsiteY0-2" fmla="*/ 547170 h 1094340"/>
              <a:gd name="connsiteX1-3" fmla="*/ 547170 w 1185780"/>
              <a:gd name="connsiteY1-4" fmla="*/ 1094340 h 1094340"/>
              <a:gd name="connsiteX2-5" fmla="*/ 0 w 1185780"/>
              <a:gd name="connsiteY2-6" fmla="*/ 547170 h 1094340"/>
              <a:gd name="connsiteX3-7" fmla="*/ 547170 w 1185780"/>
              <a:gd name="connsiteY3-8" fmla="*/ 0 h 1094340"/>
              <a:gd name="connsiteX4-9" fmla="*/ 1185780 w 1185780"/>
              <a:gd name="connsiteY4-10" fmla="*/ 638610 h 1094340"/>
              <a:gd name="connsiteX0-11" fmla="*/ 1094340 w 1094340"/>
              <a:gd name="connsiteY0-12" fmla="*/ 547170 h 1094340"/>
              <a:gd name="connsiteX1-13" fmla="*/ 547170 w 1094340"/>
              <a:gd name="connsiteY1-14" fmla="*/ 1094340 h 1094340"/>
              <a:gd name="connsiteX2-15" fmla="*/ 0 w 1094340"/>
              <a:gd name="connsiteY2-16" fmla="*/ 547170 h 1094340"/>
              <a:gd name="connsiteX3-17" fmla="*/ 547170 w 1094340"/>
              <a:gd name="connsiteY3-18" fmla="*/ 0 h 1094340"/>
              <a:gd name="connsiteX4-19" fmla="*/ 1019092 w 1094340"/>
              <a:gd name="connsiteY4-20" fmla="*/ 481447 h 1094340"/>
              <a:gd name="connsiteX0-21" fmla="*/ 1015759 w 1019092"/>
              <a:gd name="connsiteY0-22" fmla="*/ 623370 h 1094340"/>
              <a:gd name="connsiteX1-23" fmla="*/ 547170 w 1019092"/>
              <a:gd name="connsiteY1-24" fmla="*/ 1094340 h 1094340"/>
              <a:gd name="connsiteX2-25" fmla="*/ 0 w 1019092"/>
              <a:gd name="connsiteY2-26" fmla="*/ 547170 h 1094340"/>
              <a:gd name="connsiteX3-27" fmla="*/ 547170 w 1019092"/>
              <a:gd name="connsiteY3-28" fmla="*/ 0 h 1094340"/>
              <a:gd name="connsiteX4-29" fmla="*/ 1019092 w 1019092"/>
              <a:gd name="connsiteY4-30" fmla="*/ 481447 h 1094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9092" h="1094340">
                <a:moveTo>
                  <a:pt x="1015759" y="623370"/>
                </a:moveTo>
                <a:lnTo>
                  <a:pt x="547170" y="1094340"/>
                </a:lnTo>
                <a:lnTo>
                  <a:pt x="0" y="547170"/>
                </a:lnTo>
                <a:lnTo>
                  <a:pt x="547170" y="0"/>
                </a:lnTo>
                <a:lnTo>
                  <a:pt x="1019092" y="481447"/>
                </a:lnTo>
              </a:path>
            </a:pathLst>
          </a:cu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89" name="椭圆 188"/>
          <p:cNvSpPr/>
          <p:nvPr>
            <p:custDataLst>
              <p:tags r:id="rId107"/>
            </p:custDataLst>
          </p:nvPr>
        </p:nvSpPr>
        <p:spPr>
          <a:xfrm>
            <a:off x="3015626" y="5528040"/>
            <a:ext cx="40693" cy="406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90" name="椭圆 189"/>
          <p:cNvSpPr/>
          <p:nvPr>
            <p:custDataLst>
              <p:tags r:id="rId108"/>
            </p:custDataLst>
          </p:nvPr>
        </p:nvSpPr>
        <p:spPr>
          <a:xfrm>
            <a:off x="3015626" y="5617763"/>
            <a:ext cx="40693" cy="4020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92" name="文本框 91"/>
          <p:cNvSpPr txBox="1"/>
          <p:nvPr>
            <p:custDataLst>
              <p:tags r:id="rId109"/>
            </p:custDataLst>
          </p:nvPr>
        </p:nvSpPr>
        <p:spPr>
          <a:xfrm>
            <a:off x="3204876" y="5073545"/>
            <a:ext cx="6099153" cy="1028620"/>
          </a:xfrm>
          <a:prstGeom prst="rect">
            <a:avLst/>
          </a:prstGeom>
          <a:noFill/>
        </p:spPr>
        <p:txBody>
          <a:bodyPr wrap="square" rtlCol="0" anchor="ctr" anchorCtr="0">
            <a:normAutofit/>
          </a:bodyPr>
          <a:lstStyle/>
          <a:p>
            <a:pPr fontAlgn="ctr">
              <a:lnSpc>
                <a:spcPct val="130000"/>
              </a:lnSpc>
              <a:spcBef>
                <a:spcPts val="945"/>
              </a:spcBef>
              <a:spcAft>
                <a:spcPts val="0"/>
              </a:spcAft>
              <a:buSzPct val="100000"/>
            </a:pPr>
            <a:r>
              <a:rPr lang="zh-CN" altLang="en-US" sz="1700" spc="142" dirty="0">
                <a:solidFill>
                  <a:schemeClr val="dk1">
                    <a:lumMod val="50000"/>
                  </a:schemeClr>
                </a:solidFill>
                <a:ea typeface="微软雅黑" panose="020B0503020204020204" pitchFamily="34" charset="-122"/>
              </a:rPr>
              <a:t>问题</a:t>
            </a:r>
            <a:endParaRPr lang="zh-CN" altLang="en-US" sz="1700" spc="142" dirty="0">
              <a:solidFill>
                <a:schemeClr val="dk1">
                  <a:lumMod val="50000"/>
                </a:schemeClr>
              </a:solidFill>
              <a:ea typeface="微软雅黑" panose="020B0503020204020204" pitchFamily="34" charset="-122"/>
            </a:endParaRPr>
          </a:p>
          <a:p>
            <a:pPr marL="539750" lvl="1" indent="-269875" defTabSz="864235" fontAlgn="auto">
              <a:lnSpc>
                <a:spcPct val="130000"/>
              </a:lnSpc>
              <a:spcBef>
                <a:spcPts val="0"/>
              </a:spcBef>
              <a:spcAft>
                <a:spcPts val="0"/>
              </a:spcAft>
              <a:buSzPct val="100000"/>
              <a:buFont typeface="Wingdings" panose="05000000000000000000" charset="0"/>
              <a:buChar char="Ø"/>
            </a:pPr>
            <a:r>
              <a:rPr lang="zh-CN" altLang="en-US" sz="1700" spc="142" dirty="0">
                <a:solidFill>
                  <a:schemeClr val="dk1">
                    <a:lumMod val="50000"/>
                  </a:schemeClr>
                </a:solidFill>
                <a:ea typeface="微软雅黑" panose="020B0503020204020204" pitchFamily="34" charset="-122"/>
              </a:rPr>
              <a:t>实页号位数和实地址位数差距大，存在问题</a:t>
            </a:r>
            <a:endParaRPr lang="zh-CN" altLang="en-US" sz="1700" spc="142" dirty="0">
              <a:solidFill>
                <a:schemeClr val="dk1">
                  <a:lumMod val="50000"/>
                </a:schemeClr>
              </a:solidFill>
              <a:ea typeface="微软雅黑" panose="020B0503020204020204" pitchFamily="34" charset="-122"/>
            </a:endParaRPr>
          </a:p>
        </p:txBody>
      </p:sp>
      <p:sp>
        <p:nvSpPr>
          <p:cNvPr id="4" name="文本框 6"/>
          <p:cNvSpPr txBox="1"/>
          <p:nvPr>
            <p:custDataLst>
              <p:tags r:id="rId110"/>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改进页表法</a:t>
            </a:r>
            <a:endParaRPr lang="zh-CN" altLang="en-US" sz="3400" dirty="0">
              <a:solidFill>
                <a:schemeClr val="dk1">
                  <a:lumMod val="50000"/>
                </a:schemeClr>
              </a:solidFill>
              <a:latin typeface="Arial" panose="020B0604020202020204" pitchFamily="34" charset="0"/>
            </a:endParaRPr>
          </a:p>
        </p:txBody>
      </p:sp>
      <p:pic>
        <p:nvPicPr>
          <p:cNvPr id="2" name="图片 1" descr="微信截图_20240112211134"/>
          <p:cNvPicPr>
            <a:picLocks noChangeAspect="1"/>
          </p:cNvPicPr>
          <p:nvPr>
            <p:custDataLst>
              <p:tags r:id="rId111"/>
            </p:custDataLst>
          </p:nvPr>
        </p:nvPicPr>
        <p:blipFill>
          <a:blip r:embed="rId112"/>
          <a:stretch>
            <a:fillRect/>
          </a:stretch>
        </p:blipFill>
        <p:spPr>
          <a:xfrm>
            <a:off x="9329741" y="190205"/>
            <a:ext cx="1791048" cy="459012"/>
          </a:xfrm>
          <a:prstGeom prst="rect">
            <a:avLst/>
          </a:prstGeom>
        </p:spPr>
      </p:pic>
    </p:spTree>
    <p:custDataLst>
      <p:tags r:id="rId113"/>
    </p:custDataLst>
  </p:cSld>
  <p:clrMapOvr>
    <a:masterClrMapping/>
  </p:clrMapOvr>
  <p:transition spd="med">
    <p:push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页脚占位符 4"/>
          <p:cNvSpPr>
            <a:spLocks noGrp="1"/>
          </p:cNvSpPr>
          <p:nvPr>
            <p:ph type="ftr" sz="quarter" idx="4294967295"/>
          </p:nvPr>
        </p:nvSpPr>
        <p:spPr bwMode="auto">
          <a:xfrm>
            <a:off x="5436235" y="6120165"/>
            <a:ext cx="3744101" cy="2880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645" b="1">
                <a:solidFill>
                  <a:srgbClr val="000000"/>
                </a:solidFill>
                <a:latin typeface="楷体_GB2312" pitchFamily="49" charset="-122"/>
                <a:ea typeface="楷体_GB2312" pitchFamily="49" charset="-122"/>
              </a:defRPr>
            </a:lvl1pPr>
            <a:lvl2pPr marL="702310" indent="-269875">
              <a:spcBef>
                <a:spcPct val="20000"/>
              </a:spcBef>
              <a:buClr>
                <a:schemeClr val="tx2"/>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2pPr>
            <a:lvl3pPr marL="1080135" indent="-215900">
              <a:spcBef>
                <a:spcPct val="20000"/>
              </a:spcBef>
              <a:buClr>
                <a:schemeClr val="folHlink"/>
              </a:buClr>
              <a:buSzPct val="60000"/>
              <a:buFont typeface="Wingdings" panose="05000000000000000000" pitchFamily="2" charset="2"/>
              <a:buChar char="n"/>
              <a:defRPr sz="2270">
                <a:solidFill>
                  <a:schemeClr val="hlink"/>
                </a:solidFill>
                <a:latin typeface="Verdana" panose="020B0604030504040204" pitchFamily="34" charset="0"/>
                <a:ea typeface="隶书" panose="02010509060101010101" pitchFamily="49" charset="-122"/>
              </a:defRPr>
            </a:lvl3pPr>
            <a:lvl4pPr marL="1511935" indent="-215900">
              <a:spcBef>
                <a:spcPct val="20000"/>
              </a:spcBef>
              <a:buClr>
                <a:schemeClr val="tx1"/>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4pPr>
            <a:lvl5pPr marL="1943735" indent="-215900">
              <a:spcBef>
                <a:spcPct val="20000"/>
              </a:spcBef>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5pPr>
            <a:lvl6pPr marL="23761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6pPr>
            <a:lvl7pPr marL="28079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7pPr>
            <a:lvl8pPr marL="3239770"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8pPr>
            <a:lvl9pPr marL="3672205" indent="-215900" eaLnBrk="0" fontAlgn="base" hangingPunct="0">
              <a:spcBef>
                <a:spcPct val="20000"/>
              </a:spcBef>
              <a:spcAft>
                <a:spcPct val="0"/>
              </a:spcAft>
              <a:buClr>
                <a:schemeClr val="hlink"/>
              </a:buClr>
              <a:buSzPct val="60000"/>
              <a:buFont typeface="Wingdings" panose="05000000000000000000" pitchFamily="2" charset="2"/>
              <a:buChar char="n"/>
              <a:defRPr sz="189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945" b="0">
                <a:solidFill>
                  <a:schemeClr val="hlink"/>
                </a:solidFill>
                <a:latin typeface="Times New Roman" panose="02020603050405020304" pitchFamily="18" charset="0"/>
                <a:ea typeface="宋体" panose="02010600030101010101" pitchFamily="2" charset="-122"/>
              </a:rPr>
              <a:t>Harbin Engineering University</a:t>
            </a:r>
            <a:endParaRPr lang="en-US" altLang="zh-CN" sz="945" b="0">
              <a:solidFill>
                <a:schemeClr val="hlink"/>
              </a:solidFill>
              <a:latin typeface="Times New Roman" panose="02020603050405020304" pitchFamily="18" charset="0"/>
              <a:ea typeface="宋体" panose="02010600030101010101" pitchFamily="2" charset="-122"/>
            </a:endParaRPr>
          </a:p>
        </p:txBody>
      </p:sp>
      <p:sp>
        <p:nvSpPr>
          <p:cNvPr id="102403" name="Rectangle 2"/>
          <p:cNvSpPr>
            <a:spLocks noGrp="1" noChangeArrowheads="1"/>
          </p:cNvSpPr>
          <p:nvPr>
            <p:ph type="title"/>
          </p:nvPr>
        </p:nvSpPr>
        <p:spPr>
          <a:xfrm>
            <a:off x="698281" y="-36055"/>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改进页表法</a:t>
            </a:r>
            <a:endParaRPr lang="zh-CN" altLang="en-US" sz="3400" b="1" dirty="0">
              <a:latin typeface="微软雅黑" panose="020B0503020204020204" pitchFamily="34" charset="-122"/>
              <a:ea typeface="微软雅黑" panose="020B0503020204020204" pitchFamily="34" charset="-122"/>
            </a:endParaRPr>
          </a:p>
        </p:txBody>
      </p:sp>
      <p:sp>
        <p:nvSpPr>
          <p:cNvPr id="102404" name="Rectangle 3"/>
          <p:cNvSpPr>
            <a:spLocks noGrp="1" noChangeArrowheads="1"/>
          </p:cNvSpPr>
          <p:nvPr>
            <p:ph type="body" idx="1"/>
          </p:nvPr>
        </p:nvSpPr>
        <p:spPr>
          <a:xfrm>
            <a:off x="936391" y="1079847"/>
            <a:ext cx="9936421" cy="4111612"/>
          </a:xfrm>
        </p:spPr>
        <p:txBody>
          <a:bodyPr>
            <a:normAutofit/>
          </a:bodyPr>
          <a:lstStyle/>
          <a:p>
            <a:pPr eaLnBrk="1" hangingPunct="1">
              <a:lnSpc>
                <a:spcPct val="150000"/>
              </a:lnSpc>
              <a:buClr>
                <a:schemeClr val="tx1"/>
              </a:buClr>
              <a:buSzPct val="700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相联目录表法</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pPr>
            <a:r>
              <a:rPr lang="zh-CN" altLang="en-US" sz="2400" dirty="0">
                <a:latin typeface="Cambria Math" panose="02040503050406030204" pitchFamily="18" charset="0"/>
                <a:ea typeface="微软雅黑" panose="020B0503020204020204" pitchFamily="34" charset="-122"/>
              </a:rPr>
              <a:t>把页表压缩成只存放已装入主存的那些虚页</a:t>
            </a:r>
            <a:endParaRPr lang="zh-CN" altLang="en-US" sz="2400" dirty="0">
              <a:latin typeface="Cambria Math" panose="02040503050406030204" pitchFamily="18" charset="0"/>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2405" name="Object 4"/>
              <p:cNvSpPr txBox="1"/>
              <p:nvPr/>
            </p:nvSpPr>
            <p:spPr bwMode="auto">
              <a:xfrm>
                <a:off x="1597772" y="2401460"/>
                <a:ext cx="5192663" cy="568325"/>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2400" b="1">
                          <a:latin typeface="Cambria Math" panose="02040503050406030204" pitchFamily="18" charset="0"/>
                          <a:ea typeface="微软雅黑" panose="020B0503020204020204" pitchFamily="34" charset="-122"/>
                        </a:rPr>
                        <m:t>表长：</m:t>
                      </m:r>
                      <m:sSup>
                        <m:sSupPr>
                          <m:ctrlPr>
                            <a:rPr lang="zh-CN" altLang="en-US" sz="2400" b="1" i="1">
                              <a:latin typeface="Cambria Math" panose="02040503050406030204" pitchFamily="18" charset="0"/>
                              <a:ea typeface="微软雅黑" panose="020B0503020204020204" pitchFamily="34" charset="-122"/>
                            </a:rPr>
                          </m:ctrlPr>
                        </m:sSupPr>
                        <m:e>
                          <m:r>
                            <a:rPr lang="zh-CN" altLang="en-US" sz="2400" b="1">
                              <a:latin typeface="Cambria Math" panose="02040503050406030204" pitchFamily="18" charset="0"/>
                              <a:ea typeface="微软雅黑" panose="020B0503020204020204" pitchFamily="34" charset="-122"/>
                            </a:rPr>
                            <m:t>2</m:t>
                          </m:r>
                        </m:e>
                        <m:sup>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𝑛</m:t>
                              </m:r>
                            </m:e>
                            <m:sub>
                              <m:r>
                                <a:rPr lang="zh-CN" altLang="en-US" sz="2400" b="1">
                                  <a:latin typeface="Cambria Math" panose="02040503050406030204" pitchFamily="18" charset="0"/>
                                  <a:ea typeface="微软雅黑" panose="020B0503020204020204" pitchFamily="34" charset="-122"/>
                                </a:rPr>
                                <m:t>𝑣</m:t>
                              </m:r>
                            </m:sub>
                          </m:sSub>
                        </m:sup>
                      </m:sSup>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表宽：</m:t>
                      </m:r>
                      <m:r>
                        <a:rPr lang="zh-CN" altLang="en-US" sz="2400" b="1">
                          <a:latin typeface="Cambria Math" panose="02040503050406030204" pitchFamily="18" charset="0"/>
                          <a:ea typeface="微软雅黑" panose="020B0503020204020204" pitchFamily="34" charset="-122"/>
                        </a:rPr>
                        <m:t>(</m:t>
                      </m:r>
                      <m:r>
                        <a:rPr lang="zh-CN" altLang="en-US" sz="2400" b="1">
                          <a:latin typeface="Cambria Math" panose="02040503050406030204" pitchFamily="18" charset="0"/>
                          <a:ea typeface="微软雅黑" panose="020B0503020204020204" pitchFamily="34" charset="-122"/>
                        </a:rPr>
                        <m:t>𝑢</m:t>
                      </m:r>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𝑁</m:t>
                          </m:r>
                        </m:e>
                        <m:sub>
                          <m:r>
                            <a:rPr lang="zh-CN" altLang="en-US" sz="2400" b="1">
                              <a:latin typeface="Cambria Math" panose="02040503050406030204" pitchFamily="18" charset="0"/>
                              <a:ea typeface="微软雅黑" panose="020B0503020204020204" pitchFamily="34" charset="-122"/>
                            </a:rPr>
                            <m:t>𝑣</m:t>
                          </m:r>
                        </m:sub>
                      </m:sSub>
                      <m:r>
                        <a:rPr lang="zh-CN" altLang="en-US" sz="2400" b="1">
                          <a:latin typeface="Cambria Math" panose="02040503050406030204" pitchFamily="18" charset="0"/>
                          <a:ea typeface="微软雅黑" panose="020B0503020204020204" pitchFamily="34" charset="-122"/>
                        </a:rPr>
                        <m:t>)+</m:t>
                      </m:r>
                      <m:sSub>
                        <m:sSubPr>
                          <m:ctrlPr>
                            <a:rPr lang="zh-CN" altLang="en-US" sz="2400" b="1" i="1">
                              <a:latin typeface="Cambria Math" panose="02040503050406030204" pitchFamily="18" charset="0"/>
                              <a:ea typeface="微软雅黑" panose="020B0503020204020204" pitchFamily="34" charset="-122"/>
                            </a:rPr>
                          </m:ctrlPr>
                        </m:sSubPr>
                        <m:e>
                          <m:r>
                            <a:rPr lang="zh-CN" altLang="en-US" sz="2400" b="1">
                              <a:latin typeface="Cambria Math" panose="02040503050406030204" pitchFamily="18" charset="0"/>
                              <a:ea typeface="微软雅黑" panose="020B0503020204020204" pitchFamily="34" charset="-122"/>
                            </a:rPr>
                            <m:t>𝑛</m:t>
                          </m:r>
                        </m:e>
                        <m:sub>
                          <m:r>
                            <a:rPr lang="zh-CN" altLang="en-US" sz="2400" b="1">
                              <a:latin typeface="Cambria Math" panose="02040503050406030204" pitchFamily="18" charset="0"/>
                              <a:ea typeface="微软雅黑" panose="020B0503020204020204" pitchFamily="34" charset="-122"/>
                            </a:rPr>
                            <m:t>𝑣</m:t>
                          </m:r>
                        </m:sub>
                      </m:sSub>
                    </m:oMath>
                  </m:oMathPara>
                </a14:m>
                <a:endParaRPr lang="zh-CN" altLang="en-US" sz="2400" b="1" dirty="0">
                  <a:latin typeface="微软雅黑" panose="020B0503020204020204" pitchFamily="34" charset="-122"/>
                  <a:ea typeface="微软雅黑" panose="020B0503020204020204" pitchFamily="34" charset="-122"/>
                </a:endParaRPr>
              </a:p>
            </p:txBody>
          </p:sp>
        </mc:Choice>
        <mc:Fallback>
          <p:sp>
            <p:nvSpPr>
              <p:cNvPr id="102405" name="Object 4"/>
              <p:cNvSpPr txBox="1">
                <a:spLocks noRot="1" noChangeAspect="1" noMove="1" noResize="1" noEditPoints="1" noAdjustHandles="1" noChangeArrowheads="1" noChangeShapeType="1" noTextEdit="1"/>
              </p:cNvSpPr>
              <p:nvPr/>
            </p:nvSpPr>
            <p:spPr bwMode="auto">
              <a:xfrm>
                <a:off x="1597772" y="2401460"/>
                <a:ext cx="5192663" cy="568325"/>
              </a:xfrm>
              <a:prstGeom prst="rect">
                <a:avLst/>
              </a:prstGeom>
              <a:blipFill rotWithShape="1">
                <a:blip r:embed="rId1"/>
                <a:stretch>
                  <a:fillRect l="-2" t="-92" r="7" b="92"/>
                </a:stretch>
              </a:blipFill>
              <a:ln>
                <a:noFill/>
              </a:ln>
              <a:effectLst/>
            </p:spPr>
            <p:txBody>
              <a:bodyPr/>
              <a:lstStyle/>
              <a:p>
                <a:r>
                  <a:rPr lang="zh-CN" altLang="en-US">
                    <a:noFill/>
                  </a:rPr>
                  <a:t> </a:t>
                </a:r>
              </a:p>
            </p:txBody>
          </p:sp>
        </mc:Fallback>
      </mc:AlternateContent>
      <p:pic>
        <p:nvPicPr>
          <p:cNvPr id="1024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119" y="2379102"/>
            <a:ext cx="6562678" cy="399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06"/>
                                        </p:tgtEl>
                                        <p:attrNameLst>
                                          <p:attrName>style.visibility</p:attrName>
                                        </p:attrNameLst>
                                      </p:cBhvr>
                                      <p:to>
                                        <p:strVal val="visible"/>
                                      </p:to>
                                    </p:set>
                                    <p:animEffect transition="in" filter="fade">
                                      <p:cBhvr>
                                        <p:cTn id="7" dur="500"/>
                                        <p:tgtEl>
                                          <p:spTgt spid="102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6604287" y="3007031"/>
            <a:ext cx="3552096"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3" name="îṥ1íḓe"/>
          <p:cNvSpPr/>
          <p:nvPr>
            <p:custDataLst>
              <p:tags r:id="rId2"/>
            </p:custDataLst>
          </p:nvPr>
        </p:nvSpPr>
        <p:spPr>
          <a:xfrm flipH="1" flipV="1">
            <a:off x="3593912" y="1300219"/>
            <a:ext cx="3416618" cy="3416617"/>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14" name="ïSḷïḋé"/>
          <p:cNvSpPr/>
          <p:nvPr>
            <p:custDataLst>
              <p:tags r:id="rId3"/>
            </p:custDataLst>
          </p:nvPr>
        </p:nvSpPr>
        <p:spPr>
          <a:xfrm rot="18900000" flipH="1" flipV="1">
            <a:off x="6237865" y="1860325"/>
            <a:ext cx="701970" cy="605146"/>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27" name="ïṧlíďè"/>
          <p:cNvSpPr/>
          <p:nvPr>
            <p:custDataLst>
              <p:tags r:id="rId4"/>
            </p:custDataLst>
          </p:nvPr>
        </p:nvSpPr>
        <p:spPr>
          <a:xfrm>
            <a:off x="3594067" y="1300232"/>
            <a:ext cx="3416591" cy="3416591"/>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28" name="iṣľîḍè"/>
          <p:cNvSpPr/>
          <p:nvPr>
            <p:custDataLst>
              <p:tags r:id="rId5"/>
            </p:custDataLst>
          </p:nvPr>
        </p:nvSpPr>
        <p:spPr>
          <a:xfrm rot="8100000" flipV="1">
            <a:off x="3673193" y="3568999"/>
            <a:ext cx="701984" cy="605105"/>
          </a:xfrm>
          <a:prstGeom prst="triangl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cxnSp>
        <p:nvCxnSpPr>
          <p:cNvPr id="16" name="直接连接符 15"/>
          <p:cNvCxnSpPr/>
          <p:nvPr>
            <p:custDataLst>
              <p:tags r:id="rId6"/>
            </p:custDataLst>
          </p:nvPr>
        </p:nvCxnSpPr>
        <p:spPr>
          <a:xfrm flipH="1">
            <a:off x="846214" y="2995690"/>
            <a:ext cx="3143452"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5" name="iṩ1iďê"/>
          <p:cNvSpPr/>
          <p:nvPr>
            <p:custDataLst>
              <p:tags r:id="rId7"/>
            </p:custDataLst>
          </p:nvPr>
        </p:nvSpPr>
        <p:spPr>
          <a:xfrm>
            <a:off x="6531888" y="2096540"/>
            <a:ext cx="692384" cy="692384"/>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23" name="ïSḷiḑê"/>
          <p:cNvSpPr/>
          <p:nvPr>
            <p:custDataLst>
              <p:tags r:id="rId8"/>
            </p:custDataLst>
          </p:nvPr>
        </p:nvSpPr>
        <p:spPr>
          <a:xfrm>
            <a:off x="3513101" y="3179352"/>
            <a:ext cx="692384" cy="692384"/>
          </a:xfrm>
          <a:prstGeom prst="ellipse">
            <a:avLst/>
          </a:prstGeom>
          <a:solidFill>
            <a:schemeClr val="accent2"/>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19" name="iś1íďê"/>
          <p:cNvSpPr txBox="1"/>
          <p:nvPr>
            <p:custDataLst>
              <p:tags r:id="rId9"/>
            </p:custDataLst>
          </p:nvPr>
        </p:nvSpPr>
        <p:spPr>
          <a:xfrm>
            <a:off x="7320887" y="3051682"/>
            <a:ext cx="3555096" cy="1635644"/>
          </a:xfrm>
          <a:prstGeom prst="rect">
            <a:avLst/>
          </a:prstGeom>
          <a:noFill/>
        </p:spPr>
        <p:txBody>
          <a:bodyPr wrap="square" lIns="85042" tIns="44222" rIns="85042" bIns="44222" rtlCol="0">
            <a:noAutofit/>
          </a:bodyPr>
          <a:lstStyle/>
          <a:p>
            <a:pPr fontAlgn="ctr">
              <a:lnSpc>
                <a:spcPct val="150000"/>
              </a:lnSpc>
              <a:spcBef>
                <a:spcPts val="0"/>
              </a:spcBef>
              <a:spcAft>
                <a:spcPts val="0"/>
              </a:spcAft>
              <a:buSzPct val="100000"/>
            </a:pPr>
            <a:r>
              <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在一个存储周期里能将给定的nv同时与目录表中全部2nv单元对应的虚页号字段内容进行比较，进行相联查找</a:t>
            </a:r>
            <a:endPar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ctr">
              <a:lnSpc>
                <a:spcPct val="150000"/>
              </a:lnSpc>
              <a:spcBef>
                <a:spcPts val="0"/>
              </a:spcBef>
              <a:spcAft>
                <a:spcPts val="0"/>
              </a:spcAft>
              <a:buSzPct val="100000"/>
            </a:pPr>
            <a:r>
              <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2nv行的相联目录表代价过高，虚拟存储器一般不直接用目录表来存储全部虚页号与实页号的对应关系</a:t>
            </a:r>
            <a:endPar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işlîḋè"/>
          <p:cNvSpPr txBox="1"/>
          <p:nvPr>
            <p:custDataLst>
              <p:tags r:id="rId10"/>
            </p:custDataLst>
          </p:nvPr>
        </p:nvSpPr>
        <p:spPr>
          <a:xfrm>
            <a:off x="7321486" y="2443265"/>
            <a:ext cx="2844077" cy="403211"/>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890" b="1" dirty="0">
                <a:solidFill>
                  <a:schemeClr val="dk1">
                    <a:lumMod val="50000"/>
                  </a:schemeClr>
                </a:solidFill>
                <a:latin typeface="微软雅黑" panose="020B0503020204020204" pitchFamily="34" charset="-122"/>
                <a:ea typeface="微软雅黑" panose="020B0503020204020204" pitchFamily="34" charset="-122"/>
                <a:cs typeface="+mj-cs"/>
              </a:rPr>
              <a:t>按内容访问的相联存储器</a:t>
            </a:r>
            <a:endParaRPr lang="zh-CN" altLang="en-US" sz="1890" b="1" dirty="0">
              <a:solidFill>
                <a:schemeClr val="dk1">
                  <a:lumMod val="50000"/>
                </a:schemeClr>
              </a:solidFill>
              <a:latin typeface="微软雅黑" panose="020B0503020204020204" pitchFamily="34" charset="-122"/>
              <a:ea typeface="微软雅黑" panose="020B0503020204020204" pitchFamily="34" charset="-122"/>
              <a:cs typeface="+mj-cs"/>
            </a:endParaRPr>
          </a:p>
        </p:txBody>
      </p:sp>
      <p:sp>
        <p:nvSpPr>
          <p:cNvPr id="21" name="ïṧ1ïḓè"/>
          <p:cNvSpPr txBox="1"/>
          <p:nvPr>
            <p:custDataLst>
              <p:tags r:id="rId11"/>
            </p:custDataLst>
          </p:nvPr>
        </p:nvSpPr>
        <p:spPr>
          <a:xfrm>
            <a:off x="845282" y="2443430"/>
            <a:ext cx="2764699" cy="403208"/>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795" b="1" dirty="0">
                <a:solidFill>
                  <a:schemeClr val="dk1">
                    <a:lumMod val="50000"/>
                  </a:schemeClr>
                </a:solidFill>
                <a:latin typeface="微软雅黑" panose="020B0503020204020204" pitchFamily="34" charset="-122"/>
                <a:ea typeface="微软雅黑" panose="020B0503020204020204" pitchFamily="34" charset="-122"/>
                <a:cs typeface="+mj-cs"/>
              </a:rPr>
              <a:t>按地址访问的随机存储器</a:t>
            </a:r>
            <a:endParaRPr lang="zh-CN" altLang="en-US" sz="1795" b="1" dirty="0">
              <a:solidFill>
                <a:schemeClr val="dk1">
                  <a:lumMod val="50000"/>
                </a:schemeClr>
              </a:solidFill>
              <a:latin typeface="微软雅黑" panose="020B0503020204020204" pitchFamily="34" charset="-122"/>
              <a:ea typeface="微软雅黑" panose="020B0503020204020204" pitchFamily="34" charset="-122"/>
              <a:cs typeface="+mj-cs"/>
            </a:endParaRPr>
          </a:p>
        </p:txBody>
      </p:sp>
      <p:sp>
        <p:nvSpPr>
          <p:cNvPr id="22" name="i$ḷiḍê"/>
          <p:cNvSpPr txBox="1"/>
          <p:nvPr>
            <p:custDataLst>
              <p:tags r:id="rId12"/>
            </p:custDataLst>
          </p:nvPr>
        </p:nvSpPr>
        <p:spPr>
          <a:xfrm>
            <a:off x="845282" y="3051723"/>
            <a:ext cx="2676329" cy="1635433"/>
          </a:xfrm>
          <a:prstGeom prst="rect">
            <a:avLst/>
          </a:prstGeom>
          <a:noFill/>
        </p:spPr>
        <p:txBody>
          <a:bodyPr wrap="square" lIns="85042" tIns="44222" rIns="85042" bIns="44222" rtlCol="0">
            <a:normAutofit/>
          </a:bodyPr>
          <a:lstStyle/>
          <a:p>
            <a:pPr>
              <a:lnSpc>
                <a:spcPct val="130000"/>
              </a:lnSpc>
              <a:spcBef>
                <a:spcPts val="0"/>
              </a:spcBef>
              <a:spcAft>
                <a:spcPts val="0"/>
              </a:spcAft>
              <a:buSzPct val="100000"/>
            </a:pPr>
            <a:r>
              <a:rPr lang="zh-CN" altLang="en-US" sz="1700" dirty="0">
                <a:solidFill>
                  <a:schemeClr val="dk1">
                    <a:lumMod val="50000"/>
                  </a:schemeClr>
                </a:solidFill>
                <a:latin typeface="微软雅黑" panose="020B0503020204020204" pitchFamily="34" charset="-122"/>
                <a:ea typeface="微软雅黑" panose="020B0503020204020204" pitchFamily="34" charset="-122"/>
              </a:rPr>
              <a:t>在一个存储周期里只能按给出的一个地址访问其存储单元</a:t>
            </a:r>
            <a:endParaRPr lang="zh-CN" altLang="en-US" sz="1700"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29" name="AutoShape 113"/>
          <p:cNvSpPr/>
          <p:nvPr>
            <p:custDataLst>
              <p:tags r:id="rId13"/>
            </p:custDataLst>
          </p:nvPr>
        </p:nvSpPr>
        <p:spPr bwMode="auto">
          <a:xfrm>
            <a:off x="3731401" y="3338354"/>
            <a:ext cx="256403" cy="3737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5" name="AutoShape 139"/>
          <p:cNvSpPr/>
          <p:nvPr>
            <p:custDataLst>
              <p:tags r:id="rId14"/>
            </p:custDataLst>
          </p:nvPr>
        </p:nvSpPr>
        <p:spPr bwMode="auto">
          <a:xfrm>
            <a:off x="6705171" y="2253514"/>
            <a:ext cx="345816" cy="335174"/>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 name="文本框 6"/>
          <p:cNvSpPr txBox="1"/>
          <p:nvPr>
            <p:custDataLst>
              <p:tags r:id="rId15"/>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改进页表法</a:t>
            </a:r>
            <a:endParaRPr lang="zh-CN" altLang="en-US"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16"/>
            </p:custDataLst>
          </p:nvPr>
        </p:nvPicPr>
        <p:blipFill>
          <a:blip r:embed="rId17"/>
          <a:stretch>
            <a:fillRect/>
          </a:stretch>
        </p:blipFill>
        <p:spPr>
          <a:xfrm>
            <a:off x="9329741" y="190205"/>
            <a:ext cx="1791048" cy="459012"/>
          </a:xfrm>
          <a:prstGeom prst="rect">
            <a:avLst/>
          </a:prstGeom>
        </p:spPr>
      </p:pic>
    </p:spTree>
    <p:custDataLst>
      <p:tags r:id="rId18"/>
    </p:custDataLst>
  </p:cSld>
  <p:clrMapOvr>
    <a:masterClrMapping/>
  </p:clrMapOvr>
  <p:transition spd="med">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68943" y="-70503"/>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页表法与相联目录表法的比较</a:t>
            </a:r>
            <a:endParaRPr lang="zh-CN" altLang="en-US" sz="3400" b="1" dirty="0">
              <a:latin typeface="微软雅黑" panose="020B0503020204020204" pitchFamily="34" charset="-122"/>
              <a:ea typeface="微软雅黑" panose="020B0503020204020204" pitchFamily="34" charset="-122"/>
            </a:endParaRPr>
          </a:p>
        </p:txBody>
      </p:sp>
      <p:sp>
        <p:nvSpPr>
          <p:cNvPr id="105477" name="Text Box 61"/>
          <p:cNvSpPr txBox="1">
            <a:spLocks noChangeArrowheads="1"/>
          </p:cNvSpPr>
          <p:nvPr/>
        </p:nvSpPr>
        <p:spPr bwMode="auto">
          <a:xfrm>
            <a:off x="7344287" y="2724073"/>
            <a:ext cx="2175059" cy="44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fontAlgn="ctr" hangingPunct="1">
              <a:spcBef>
                <a:spcPct val="0"/>
              </a:spcBef>
              <a:buClrTx/>
              <a:buFontTx/>
              <a:buNone/>
            </a:pPr>
            <a:endParaRPr kumimoji="1" lang="zh-CN" altLang="en-US" sz="2270" b="0">
              <a:latin typeface="Tahoma" panose="020B0604030504040204" pitchFamily="34" charset="0"/>
              <a:ea typeface="宋体" panose="02010600030101010101" pitchFamily="2" charset="-122"/>
            </a:endParaRPr>
          </a:p>
        </p:txBody>
      </p:sp>
      <p:graphicFrame>
        <p:nvGraphicFramePr>
          <p:cNvPr id="3" name="表格 2"/>
          <p:cNvGraphicFramePr>
            <a:graphicFrameLocks noGrp="1"/>
          </p:cNvGraphicFramePr>
          <p:nvPr/>
        </p:nvGraphicFramePr>
        <p:xfrm>
          <a:off x="1528878" y="1569988"/>
          <a:ext cx="8216550" cy="4347289"/>
        </p:xfrm>
        <a:graphic>
          <a:graphicData uri="http://schemas.openxmlformats.org/drawingml/2006/table">
            <a:tbl>
              <a:tblPr firstRow="1" bandRow="1">
                <a:tableStyleId>{5C22544A-7EE6-4342-B048-85BDC9FD1C3A}</a:tableStyleId>
              </a:tblPr>
              <a:tblGrid>
                <a:gridCol w="2738850"/>
                <a:gridCol w="2738850"/>
                <a:gridCol w="2738850"/>
              </a:tblGrid>
              <a:tr h="831165">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400" b="1" kern="1200" dirty="0">
                          <a:solidFill>
                            <a:schemeClr val="dk1"/>
                          </a:solidFill>
                          <a:latin typeface="微软雅黑" panose="020B0503020204020204" pitchFamily="34" charset="-122"/>
                          <a:ea typeface="微软雅黑" panose="020B0503020204020204" pitchFamily="34" charset="-122"/>
                          <a:cs typeface="+mn-cs"/>
                        </a:rPr>
                        <a:t>页表法</a:t>
                      </a:r>
                      <a:endParaRPr lang="zh-CN" altLang="en-US" sz="2400" b="1"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400" b="1" kern="1200" dirty="0">
                          <a:solidFill>
                            <a:schemeClr val="dk1"/>
                          </a:solidFill>
                          <a:latin typeface="微软雅黑" panose="020B0503020204020204" pitchFamily="34" charset="-122"/>
                          <a:ea typeface="微软雅黑" panose="020B0503020204020204" pitchFamily="34" charset="-122"/>
                          <a:cs typeface="+mn-cs"/>
                        </a:rPr>
                        <a:t>相联录表法</a:t>
                      </a:r>
                      <a:endParaRPr lang="zh-CN" altLang="en-US" sz="2400" b="1"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9031">
                <a:tc>
                  <a:txBody>
                    <a:bodyPr/>
                    <a:lstStyle/>
                    <a:p>
                      <a:pPr marL="0" algn="ctr" defTabSz="864235" rtl="0" eaLnBrk="1" latinLnBrk="0" hangingPunct="1"/>
                      <a:r>
                        <a:rPr lang="zh-CN" altLang="en-US" sz="2400" b="0" kern="1200" dirty="0">
                          <a:solidFill>
                            <a:schemeClr val="dk1"/>
                          </a:solidFill>
                          <a:latin typeface="微软雅黑" panose="020B0503020204020204" pitchFamily="34" charset="-122"/>
                          <a:ea typeface="微软雅黑" panose="020B0503020204020204" pitchFamily="34" charset="-122"/>
                          <a:cs typeface="+mn-cs"/>
                        </a:rPr>
                        <a:t>访问方式</a:t>
                      </a:r>
                      <a:endParaRPr lang="zh-CN" altLang="en-US"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200" b="0" kern="1200" dirty="0">
                          <a:solidFill>
                            <a:schemeClr val="dk1"/>
                          </a:solidFill>
                          <a:latin typeface="微软雅黑" panose="020B0503020204020204" pitchFamily="34" charset="-122"/>
                          <a:ea typeface="微软雅黑" panose="020B0503020204020204" pitchFamily="34" charset="-122"/>
                          <a:cs typeface="+mn-cs"/>
                        </a:rPr>
                        <a:t>地址</a:t>
                      </a:r>
                      <a:endParaRPr lang="zh-CN" altLang="en-US" sz="22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200" b="0" kern="1200" dirty="0">
                          <a:solidFill>
                            <a:schemeClr val="dk1"/>
                          </a:solidFill>
                          <a:latin typeface="微软雅黑" panose="020B0503020204020204" pitchFamily="34" charset="-122"/>
                          <a:ea typeface="微软雅黑" panose="020B0503020204020204" pitchFamily="34" charset="-122"/>
                          <a:cs typeface="+mn-cs"/>
                        </a:rPr>
                        <a:t>内容</a:t>
                      </a:r>
                      <a:endParaRPr lang="zh-CN" altLang="en-US" sz="22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9031">
                <a:tc>
                  <a:txBody>
                    <a:bodyPr/>
                    <a:lstStyle/>
                    <a:p>
                      <a:pPr marL="0" algn="ctr" defTabSz="864235"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存储容量</a:t>
                      </a:r>
                      <a:endParaRPr lang="zh-CN" altLang="en-US" sz="240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9031">
                <a:tc>
                  <a:txBody>
                    <a:bodyPr/>
                    <a:lstStyle/>
                    <a:p>
                      <a:pPr marL="0" algn="ctr" defTabSz="864235"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存取速度</a:t>
                      </a:r>
                      <a:endParaRPr lang="zh-CN" altLang="en-US" sz="240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200" b="0" kern="1200" dirty="0">
                          <a:solidFill>
                            <a:schemeClr val="dk1"/>
                          </a:solidFill>
                          <a:latin typeface="微软雅黑" panose="020B0503020204020204" pitchFamily="34" charset="-122"/>
                          <a:ea typeface="微软雅黑" panose="020B0503020204020204" pitchFamily="34" charset="-122"/>
                          <a:cs typeface="+mn-cs"/>
                        </a:rPr>
                        <a:t>慢</a:t>
                      </a:r>
                      <a:endParaRPr lang="zh-CN" altLang="en-US" sz="22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864235" rtl="0" eaLnBrk="1" latinLnBrk="0" hangingPunct="1"/>
                      <a:r>
                        <a:rPr lang="zh-CN" altLang="en-US" sz="2200" b="0" kern="1200" dirty="0">
                          <a:solidFill>
                            <a:schemeClr val="dk1"/>
                          </a:solidFill>
                          <a:latin typeface="微软雅黑" panose="020B0503020204020204" pitchFamily="34" charset="-122"/>
                          <a:ea typeface="微软雅黑" panose="020B0503020204020204" pitchFamily="34" charset="-122"/>
                          <a:cs typeface="+mn-cs"/>
                        </a:rPr>
                        <a:t>快</a:t>
                      </a:r>
                      <a:endParaRPr lang="zh-CN" altLang="en-US" sz="22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9031">
                <a:tc>
                  <a:txBody>
                    <a:bodyPr/>
                    <a:lstStyle/>
                    <a:p>
                      <a:pPr algn="ctr"/>
                      <a:r>
                        <a:rPr lang="zh-CN" altLang="en-US" sz="2400" dirty="0">
                          <a:latin typeface="微软雅黑" panose="020B0503020204020204" pitchFamily="34" charset="-122"/>
                          <a:ea typeface="微软雅黑" panose="020B0503020204020204" pitchFamily="34" charset="-122"/>
                        </a:rPr>
                        <a:t>入口个数</a:t>
                      </a:r>
                      <a:endParaRPr lang="zh-CN" altLang="en-US" sz="24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graphicFrame>
        <p:nvGraphicFramePr>
          <p:cNvPr id="5" name="Object 60"/>
          <p:cNvGraphicFramePr>
            <a:graphicFrameLocks noChangeAspect="1"/>
          </p:cNvGraphicFramePr>
          <p:nvPr/>
        </p:nvGraphicFramePr>
        <p:xfrm>
          <a:off x="4385365" y="3499149"/>
          <a:ext cx="2376064" cy="504014"/>
        </p:xfrm>
        <a:graphic>
          <a:graphicData uri="http://schemas.openxmlformats.org/presentationml/2006/ole">
            <mc:AlternateContent xmlns:mc="http://schemas.openxmlformats.org/markup-compatibility/2006">
              <mc:Choice xmlns:v="urn:schemas-microsoft-com:vml" Requires="v">
                <p:oleObj spid="_x0000_s2" name="Equation" r:id="rId1" imgW="888365" imgH="241300" progId="Equation.3">
                  <p:embed/>
                </p:oleObj>
              </mc:Choice>
              <mc:Fallback>
                <p:oleObj name="Equation" r:id="rId1" imgW="888365" imgH="241300" progId="Equation.3">
                  <p:embed/>
                  <p:pic>
                    <p:nvPicPr>
                      <p:cNvPr id="0" name="Objec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365" y="3499149"/>
                        <a:ext cx="2376064" cy="504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4"/>
          <p:cNvGraphicFramePr>
            <a:graphicFrameLocks noChangeAspect="1"/>
          </p:cNvGraphicFramePr>
          <p:nvPr/>
        </p:nvGraphicFramePr>
        <p:xfrm>
          <a:off x="7723424" y="5200199"/>
          <a:ext cx="696019" cy="480013"/>
        </p:xfrm>
        <a:graphic>
          <a:graphicData uri="http://schemas.openxmlformats.org/presentationml/2006/ole">
            <mc:AlternateContent xmlns:mc="http://schemas.openxmlformats.org/markup-compatibility/2006">
              <mc:Choice xmlns:v="urn:schemas-microsoft-com:vml" Requires="v">
                <p:oleObj spid="_x0000_s4" name="Equation" r:id="rId3" imgW="215900" imgH="190500" progId="Equation.3">
                  <p:embed/>
                </p:oleObj>
              </mc:Choice>
              <mc:Fallback>
                <p:oleObj name="Equation" r:id="rId3" imgW="215900" imgH="190500" progId="Equation.3">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424" y="5200199"/>
                        <a:ext cx="696019" cy="48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3"/>
          <p:cNvGraphicFramePr>
            <a:graphicFrameLocks noChangeAspect="1"/>
          </p:cNvGraphicFramePr>
          <p:nvPr/>
        </p:nvGraphicFramePr>
        <p:xfrm>
          <a:off x="4707242" y="5200200"/>
          <a:ext cx="1105530" cy="480013"/>
        </p:xfrm>
        <a:graphic>
          <a:graphicData uri="http://schemas.openxmlformats.org/presentationml/2006/ole">
            <mc:AlternateContent xmlns:mc="http://schemas.openxmlformats.org/markup-compatibility/2006">
              <mc:Choice xmlns:v="urn:schemas-microsoft-com:vml" Requires="v">
                <p:oleObj spid="_x0000_s6" name="Equation" r:id="rId5" imgW="342900" imgH="190500" progId="Equation.3">
                  <p:embed/>
                </p:oleObj>
              </mc:Choice>
              <mc:Fallback>
                <p:oleObj name="Equation" r:id="rId5" imgW="342900" imgH="190500" progId="Equation.3">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7242" y="5200200"/>
                        <a:ext cx="1105530" cy="48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2"/>
          <p:cNvGraphicFramePr>
            <a:graphicFrameLocks noChangeAspect="1"/>
          </p:cNvGraphicFramePr>
          <p:nvPr/>
        </p:nvGraphicFramePr>
        <p:xfrm>
          <a:off x="7200604" y="3495587"/>
          <a:ext cx="2376064" cy="504014"/>
        </p:xfrm>
        <a:graphic>
          <a:graphicData uri="http://schemas.openxmlformats.org/presentationml/2006/ole">
            <mc:AlternateContent xmlns:mc="http://schemas.openxmlformats.org/markup-compatibility/2006">
              <mc:Choice xmlns:v="urn:schemas-microsoft-com:vml" Requires="v">
                <p:oleObj spid="_x0000_s10" name="Equation" r:id="rId7" imgW="1206500" imgH="241300" progId="Equation.3">
                  <p:embed/>
                </p:oleObj>
              </mc:Choice>
              <mc:Fallback>
                <p:oleObj name="Equation" r:id="rId7" imgW="1206500" imgH="241300" progId="Equation.3">
                  <p:embed/>
                  <p:pic>
                    <p:nvPicPr>
                      <p:cNvPr id="0"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0604" y="3495587"/>
                        <a:ext cx="2376064" cy="504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custDataLst>
              <p:tags r:id="rId1"/>
            </p:custDataLst>
          </p:nvPr>
        </p:nvSpPr>
        <p:spPr>
          <a:xfrm>
            <a:off x="2349152" y="2020854"/>
            <a:ext cx="7919614" cy="1550442"/>
          </a:xfrm>
          <a:prstGeom prst="rect">
            <a:avLst/>
          </a:prstGeom>
          <a:noFill/>
        </p:spPr>
        <p:txBody>
          <a:bodyPr wrap="square" rtlCol="0">
            <a:noAutofit/>
          </a:bodyPr>
          <a:lstStyle/>
          <a:p>
            <a:pPr fontAlgn="auto">
              <a:lnSpc>
                <a:spcPct val="140000"/>
              </a:lnSpc>
              <a:spcBef>
                <a:spcPts val="0"/>
              </a:spcBef>
              <a:spcAft>
                <a:spcPts val="0"/>
              </a:spcAft>
              <a:buSzPct val="100000"/>
            </a:pPr>
            <a:r>
              <a:rPr lang="en-US" altLang="zh-CN" sz="1700" dirty="0">
                <a:solidFill>
                  <a:schemeClr val="dk1">
                    <a:lumMod val="50000"/>
                  </a:schemeClr>
                </a:solidFill>
                <a:latin typeface="微软雅黑" panose="020B0503020204020204" pitchFamily="34" charset="-122"/>
                <a:ea typeface="微软雅黑" panose="020B0503020204020204" pitchFamily="34" charset="-122"/>
              </a:rPr>
              <a:t>页是信息的物理单位，分页是为实现离散分配方式，以消减内存的外零头，提高内存的利用率。或者说，分页仅仅是由于</a:t>
            </a:r>
            <a:r>
              <a:rPr lang="en-US" altLang="zh-CN" sz="1700" b="1" dirty="0">
                <a:solidFill>
                  <a:srgbClr val="0000CC"/>
                </a:solidFill>
                <a:latin typeface="微软雅黑" panose="020B0503020204020204" pitchFamily="34" charset="-122"/>
                <a:ea typeface="微软雅黑" panose="020B0503020204020204" pitchFamily="34" charset="-122"/>
              </a:rPr>
              <a:t>系统管理</a:t>
            </a:r>
            <a:r>
              <a:rPr lang="en-US" altLang="zh-CN" sz="1700" dirty="0">
                <a:solidFill>
                  <a:schemeClr val="dk1">
                    <a:lumMod val="50000"/>
                  </a:schemeClr>
                </a:solidFill>
                <a:latin typeface="微软雅黑" panose="020B0503020204020204" pitchFamily="34" charset="-122"/>
                <a:ea typeface="微软雅黑" panose="020B0503020204020204" pitchFamily="34" charset="-122"/>
              </a:rPr>
              <a:t>的需要而不是用户的需要。段则是信息的逻辑单位，它含有一组其意义相对完整的信息。分段的目的是为了能更好地</a:t>
            </a:r>
            <a:r>
              <a:rPr lang="en-US" altLang="zh-CN" sz="1700" b="1" dirty="0">
                <a:solidFill>
                  <a:srgbClr val="0000CC"/>
                </a:solidFill>
                <a:latin typeface="微软雅黑" panose="020B0503020204020204" pitchFamily="34" charset="-122"/>
                <a:ea typeface="微软雅黑" panose="020B0503020204020204" pitchFamily="34" charset="-122"/>
              </a:rPr>
              <a:t>满足用户的需要；</a:t>
            </a:r>
            <a:endParaRPr lang="en-US" altLang="zh-CN" sz="1700" b="1" dirty="0">
              <a:solidFill>
                <a:srgbClr val="0000CC"/>
              </a:solidFill>
              <a:latin typeface="微软雅黑" panose="020B0503020204020204" pitchFamily="34" charset="-122"/>
              <a:ea typeface="微软雅黑" panose="020B0503020204020204" pitchFamily="34" charset="-122"/>
            </a:endParaRPr>
          </a:p>
        </p:txBody>
      </p:sp>
      <p:sp>
        <p:nvSpPr>
          <p:cNvPr id="2" name="对角圆角矩形 1"/>
          <p:cNvSpPr/>
          <p:nvPr>
            <p:custDataLst>
              <p:tags r:id="rId2"/>
            </p:custDataLst>
          </p:nvPr>
        </p:nvSpPr>
        <p:spPr>
          <a:xfrm rot="16200000">
            <a:off x="1610558" y="2508486"/>
            <a:ext cx="374883" cy="374776"/>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 name="对角圆角矩形 3"/>
          <p:cNvSpPr/>
          <p:nvPr>
            <p:custDataLst>
              <p:tags r:id="rId3"/>
            </p:custDataLst>
          </p:nvPr>
        </p:nvSpPr>
        <p:spPr>
          <a:xfrm rot="5400000">
            <a:off x="1985364" y="2883341"/>
            <a:ext cx="172554" cy="172505"/>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 name="弧形 4"/>
          <p:cNvSpPr/>
          <p:nvPr>
            <p:custDataLst>
              <p:tags r:id="rId4"/>
            </p:custDataLst>
          </p:nvPr>
        </p:nvSpPr>
        <p:spPr>
          <a:xfrm flipH="1">
            <a:off x="1900828" y="2881962"/>
            <a:ext cx="167769" cy="167817"/>
          </a:xfrm>
          <a:prstGeom prst="arc">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cxnSp>
        <p:nvCxnSpPr>
          <p:cNvPr id="6" name="直接连接符 5"/>
          <p:cNvCxnSpPr>
            <a:stCxn id="5" idx="2"/>
          </p:cNvCxnSpPr>
          <p:nvPr>
            <p:custDataLst>
              <p:tags r:id="rId5"/>
            </p:custDataLst>
          </p:nvPr>
        </p:nvCxnSpPr>
        <p:spPr>
          <a:xfrm>
            <a:off x="1900754" y="1151832"/>
            <a:ext cx="677" cy="507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2349152" y="3835303"/>
            <a:ext cx="7919614" cy="1550442"/>
          </a:xfrm>
          <a:prstGeom prst="rect">
            <a:avLst/>
          </a:prstGeom>
          <a:noFill/>
        </p:spPr>
        <p:txBody>
          <a:bodyPr wrap="square" rtlCol="0">
            <a:noAutofit/>
          </a:bodyPr>
          <a:lstStyle/>
          <a:p>
            <a:pPr fontAlgn="auto">
              <a:lnSpc>
                <a:spcPct val="140000"/>
              </a:lnSpc>
              <a:spcBef>
                <a:spcPts val="0"/>
              </a:spcBef>
              <a:spcAft>
                <a:spcPts val="0"/>
              </a:spcAft>
              <a:buSzPct val="100000"/>
            </a:pPr>
            <a:r>
              <a:rPr lang="en-US" altLang="zh-CN" sz="1700" dirty="0">
                <a:solidFill>
                  <a:schemeClr val="dk1">
                    <a:lumMod val="50000"/>
                  </a:schemeClr>
                </a:solidFill>
                <a:latin typeface="微软雅黑" panose="020B0503020204020204" pitchFamily="34" charset="-122"/>
                <a:ea typeface="微软雅黑" panose="020B0503020204020204" pitchFamily="34" charset="-122"/>
              </a:rPr>
              <a:t>页的大小固定且由系统决定，由系统把逻辑地址划分为页号和页内地址两部分，是由机器硬件实现的，因而在系统中只能有一种大小的页面；而段的长度却不固定，决定于用户所编写的程序，通常由编译程序在对源程序进行编译时，根据信息的性质来划分。</a:t>
            </a:r>
            <a:endParaRPr lang="en-US" altLang="zh-CN" sz="1700"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8" name="对角圆角矩形 7"/>
          <p:cNvSpPr/>
          <p:nvPr>
            <p:custDataLst>
              <p:tags r:id="rId7"/>
            </p:custDataLst>
          </p:nvPr>
        </p:nvSpPr>
        <p:spPr>
          <a:xfrm rot="16200000">
            <a:off x="1610558" y="4322617"/>
            <a:ext cx="374883" cy="374776"/>
          </a:xfrm>
          <a:prstGeom prst="round2DiagRect">
            <a:avLst>
              <a:gd name="adj1" fmla="val 50000"/>
              <a:gd name="adj2" fmla="val 0"/>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0" name="对角圆角矩形 9"/>
          <p:cNvSpPr/>
          <p:nvPr>
            <p:custDataLst>
              <p:tags r:id="rId8"/>
            </p:custDataLst>
          </p:nvPr>
        </p:nvSpPr>
        <p:spPr>
          <a:xfrm rot="5400000">
            <a:off x="1985364" y="4697471"/>
            <a:ext cx="172554" cy="172505"/>
          </a:xfrm>
          <a:prstGeom prst="round2DiagRect">
            <a:avLst>
              <a:gd name="adj1" fmla="val 50000"/>
              <a:gd name="adj2" fmla="val 0"/>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弧形 10"/>
          <p:cNvSpPr/>
          <p:nvPr>
            <p:custDataLst>
              <p:tags r:id="rId9"/>
            </p:custDataLst>
          </p:nvPr>
        </p:nvSpPr>
        <p:spPr>
          <a:xfrm flipH="1">
            <a:off x="1900828" y="4696093"/>
            <a:ext cx="167769" cy="167817"/>
          </a:xfrm>
          <a:prstGeom prst="arc">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cxnSp>
        <p:nvCxnSpPr>
          <p:cNvPr id="12" name="直接连接符 11"/>
          <p:cNvCxnSpPr>
            <a:stCxn id="11" idx="2"/>
          </p:cNvCxnSpPr>
          <p:nvPr>
            <p:custDataLst>
              <p:tags r:id="rId10"/>
            </p:custDataLst>
          </p:nvPr>
        </p:nvCxnSpPr>
        <p:spPr>
          <a:xfrm>
            <a:off x="1811896" y="5684301"/>
            <a:ext cx="677" cy="507513"/>
          </a:xfrm>
          <a:prstGeom prst="line">
            <a:avLst/>
          </a:prstGeom>
          <a:ln w="127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sp>
        <p:nvSpPr>
          <p:cNvPr id="9" name="文本框 6"/>
          <p:cNvSpPr txBox="1"/>
          <p:nvPr>
            <p:custDataLst>
              <p:tags r:id="rId1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50000"/>
                  </a:schemeClr>
                </a:solidFill>
                <a:latin typeface="Arial" panose="020B0604020202020204" pitchFamily="34" charset="0"/>
              </a:rPr>
              <a:t>分页和分段的主要区别 </a:t>
            </a:r>
            <a:endParaRPr lang="zh-CN" altLang="en-US"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12"/>
            </p:custDataLst>
          </p:nvPr>
        </p:nvPicPr>
        <p:blipFill>
          <a:blip r:embed="rId13"/>
          <a:stretch>
            <a:fillRect/>
          </a:stretch>
        </p:blipFill>
        <p:spPr>
          <a:xfrm>
            <a:off x="9329741" y="190205"/>
            <a:ext cx="1791048" cy="459012"/>
          </a:xfrm>
          <a:prstGeom prst="rect">
            <a:avLst/>
          </a:prstGeom>
        </p:spPr>
      </p:pic>
    </p:spTree>
    <p:custDataLst>
      <p:tags r:id="rId14"/>
    </p:custDataLst>
  </p:cSld>
  <p:clrMapOvr>
    <a:masterClrMapping/>
  </p:clrMapOvr>
  <p:transition spd="med">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971711" y="982944"/>
          <a:ext cx="9577065" cy="5184578"/>
        </p:xfrm>
        <a:graphic>
          <a:graphicData uri="http://schemas.openxmlformats.org/drawingml/2006/table">
            <a:tbl>
              <a:tblPr firstRow="1" bandRow="1">
                <a:tableStyleId>{5C22544A-7EE6-4342-B048-85BDC9FD1C3A}</a:tableStyleId>
              </a:tblPr>
              <a:tblGrid>
                <a:gridCol w="1998191"/>
                <a:gridCol w="4745703"/>
                <a:gridCol w="2833171"/>
              </a:tblGrid>
              <a:tr h="847455">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段式管理</a:t>
                      </a:r>
                      <a:endParaRPr lang="zh-CN" altLang="en-US" sz="2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400" b="1" kern="1200" dirty="0">
                          <a:solidFill>
                            <a:schemeClr val="tx1"/>
                          </a:solidFill>
                          <a:latin typeface="微软雅黑" panose="020B0503020204020204" pitchFamily="34" charset="-122"/>
                          <a:ea typeface="微软雅黑" panose="020B0503020204020204" pitchFamily="34" charset="-122"/>
                          <a:cs typeface="+mn-cs"/>
                        </a:rPr>
                        <a:t>页式管理</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algn="ctr"/>
                      <a:r>
                        <a:rPr lang="zh-CN" altLang="en-US" sz="2400" dirty="0">
                          <a:solidFill>
                            <a:srgbClr val="1F3743"/>
                          </a:solidFill>
                          <a:latin typeface="微软雅黑" panose="020B0503020204020204" pitchFamily="34" charset="-122"/>
                          <a:ea typeface="微软雅黑" panose="020B0503020204020204" pitchFamily="34" charset="-122"/>
                        </a:rPr>
                        <a:t>划分</a:t>
                      </a:r>
                      <a:endParaRPr lang="zh-CN" altLang="en-US" sz="240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200" dirty="0">
                          <a:solidFill>
                            <a:srgbClr val="333399"/>
                          </a:solidFill>
                          <a:latin typeface="微软雅黑" panose="020B0503020204020204" pitchFamily="34" charset="-122"/>
                          <a:ea typeface="微软雅黑" panose="020B0503020204020204" pitchFamily="34" charset="-122"/>
                        </a:rPr>
                        <a:t>大小不固定</a:t>
                      </a:r>
                      <a:endParaRPr lang="zh-CN" altLang="en-US" sz="2200" dirty="0">
                        <a:solidFill>
                          <a:srgbClr val="333399"/>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200" dirty="0">
                          <a:solidFill>
                            <a:srgbClr val="7030A0"/>
                          </a:solidFill>
                          <a:latin typeface="微软雅黑" panose="020B0503020204020204" pitchFamily="34" charset="-122"/>
                          <a:ea typeface="微软雅黑" panose="020B0503020204020204" pitchFamily="34" charset="-122"/>
                        </a:rPr>
                        <a:t>固定（机械）</a:t>
                      </a:r>
                      <a:endParaRPr lang="zh-CN" altLang="en-US" sz="2200" dirty="0">
                        <a:solidFill>
                          <a:srgbClr val="7030A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起点</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任意的</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起点固定</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终点</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段长决定</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固定</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调入</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可用连续空间不小于调入的段长</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只要有空页</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零头损失</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大</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小</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透明性</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对应用程序员不透明</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透明</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9589">
                <a:tc>
                  <a:txBody>
                    <a:bodyPr/>
                    <a:lstStyle/>
                    <a:p>
                      <a:pPr marL="0" algn="ctr" defTabSz="864235" rtl="0" eaLnBrk="1" latinLnBrk="0" hangingPunct="1"/>
                      <a:r>
                        <a:rPr lang="zh-CN" altLang="en-US" sz="2400" kern="1200" dirty="0">
                          <a:solidFill>
                            <a:srgbClr val="1F3743"/>
                          </a:solidFill>
                          <a:latin typeface="微软雅黑" panose="020B0503020204020204" pitchFamily="34" charset="-122"/>
                          <a:ea typeface="微软雅黑" panose="020B0503020204020204" pitchFamily="34" charset="-122"/>
                          <a:cs typeface="+mn-cs"/>
                        </a:rPr>
                        <a:t>共享</a:t>
                      </a:r>
                      <a:endParaRPr lang="zh-CN" altLang="en-US" sz="2400" kern="1200" dirty="0">
                        <a:solidFill>
                          <a:srgbClr val="1F3743"/>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333399"/>
                          </a:solidFill>
                          <a:latin typeface="微软雅黑" panose="020B0503020204020204" pitchFamily="34" charset="-122"/>
                          <a:ea typeface="微软雅黑" panose="020B0503020204020204" pitchFamily="34" charset="-122"/>
                          <a:cs typeface="+mn-cs"/>
                        </a:rPr>
                        <a:t>可以</a:t>
                      </a:r>
                      <a:endParaRPr lang="zh-CN" altLang="en-US" sz="2200" kern="1200" dirty="0">
                        <a:solidFill>
                          <a:srgbClr val="333399"/>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zh-CN" altLang="en-US" sz="2200" kern="1200" dirty="0">
                          <a:solidFill>
                            <a:srgbClr val="7030A0"/>
                          </a:solidFill>
                          <a:latin typeface="微软雅黑" panose="020B0503020204020204" pitchFamily="34" charset="-122"/>
                          <a:ea typeface="微软雅黑" panose="020B0503020204020204" pitchFamily="34" charset="-122"/>
                          <a:cs typeface="+mn-cs"/>
                        </a:rPr>
                        <a:t>不太方便</a:t>
                      </a:r>
                      <a:endParaRPr lang="zh-CN" altLang="en-US" sz="2200" kern="1200" dirty="0">
                        <a:solidFill>
                          <a:srgbClr val="7030A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spd="med">
    <p:push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56292" y="-80834"/>
            <a:ext cx="9936421" cy="1252534"/>
          </a:xfrm>
        </p:spPr>
        <p:txBody>
          <a:bodyPr>
            <a:normAutofit/>
          </a:bodyPr>
          <a:lstStyle/>
          <a:p>
            <a:pPr eaLnBrk="1" hangingPunct="1"/>
            <a:r>
              <a:rPr lang="zh-CN" altLang="en-US" sz="3400" b="1" dirty="0">
                <a:latin typeface="微软雅黑" panose="020B0503020204020204" pitchFamily="34" charset="-122"/>
                <a:ea typeface="微软雅黑" panose="020B0503020204020204" pitchFamily="34" charset="-122"/>
              </a:rPr>
              <a:t>例题</a:t>
            </a:r>
            <a:endParaRPr lang="zh-CN" altLang="en-US" sz="3400" b="1"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8028496" y="2425282"/>
          <a:ext cx="2088232" cy="3566160"/>
        </p:xfrm>
        <a:graphic>
          <a:graphicData uri="http://schemas.openxmlformats.org/drawingml/2006/table">
            <a:tbl>
              <a:tblPr firstRow="1" bandRow="1">
                <a:tableStyleId>{5C22544A-7EE6-4342-B048-85BDC9FD1C3A}</a:tableStyleId>
              </a:tblPr>
              <a:tblGrid>
                <a:gridCol w="1073948"/>
                <a:gridCol w="1014284"/>
              </a:tblGrid>
              <a:tr h="370840">
                <a:tc>
                  <a:txBody>
                    <a:bodyPr/>
                    <a:lstStyle/>
                    <a:p>
                      <a:r>
                        <a:rPr lang="zh-CN" altLang="en-US" sz="2000" dirty="0">
                          <a:solidFill>
                            <a:srgbClr val="1F3743"/>
                          </a:solidFill>
                          <a:latin typeface="微软雅黑" panose="020B0503020204020204" pitchFamily="34" charset="-122"/>
                          <a:ea typeface="微软雅黑" panose="020B0503020204020204" pitchFamily="34" charset="-122"/>
                        </a:rPr>
                        <a:t>实页号</a:t>
                      </a:r>
                      <a:endParaRPr lang="zh-CN" altLang="en-US" sz="2000" dirty="0">
                        <a:solidFill>
                          <a:srgbClr val="1F3743"/>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235" rtl="0" eaLnBrk="1" latinLnBrk="0" hangingPunct="1"/>
                      <a:r>
                        <a:rPr lang="zh-CN" altLang="en-US" sz="2000" b="1" kern="1200" dirty="0">
                          <a:solidFill>
                            <a:srgbClr val="1F3743"/>
                          </a:solidFill>
                          <a:latin typeface="微软雅黑" panose="020B0503020204020204" pitchFamily="34" charset="-122"/>
                          <a:ea typeface="微软雅黑" panose="020B0503020204020204" pitchFamily="34" charset="-122"/>
                          <a:cs typeface="+mn-cs"/>
                        </a:rPr>
                        <a:t>转入位</a:t>
                      </a:r>
                      <a:endParaRPr lang="zh-CN" altLang="en-US" sz="2000" b="1" kern="1200" dirty="0">
                        <a:solidFill>
                          <a:srgbClr val="1F3743"/>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b="1" dirty="0"/>
                        <a:t>3</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2</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0</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3</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0</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2</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0</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0</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1</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algn="ctr" defTabSz="864235" rtl="0" eaLnBrk="1" latinLnBrk="0" hangingPunct="1"/>
                      <a:r>
                        <a:rPr lang="en-US" altLang="zh-CN" sz="2000" b="1" kern="1200" dirty="0">
                          <a:solidFill>
                            <a:schemeClr val="dk1"/>
                          </a:solidFill>
                          <a:latin typeface="+mn-lt"/>
                          <a:ea typeface="+mn-ea"/>
                          <a:cs typeface="+mn-cs"/>
                        </a:rPr>
                        <a:t>0  </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864235" rtl="0" eaLnBrk="1" latinLnBrk="0" hangingPunct="1"/>
                      <a:r>
                        <a:rPr lang="en-US" altLang="zh-CN" sz="2000" b="1" kern="1200" dirty="0">
                          <a:solidFill>
                            <a:schemeClr val="dk1"/>
                          </a:solidFill>
                          <a:latin typeface="+mn-lt"/>
                          <a:ea typeface="+mn-ea"/>
                          <a:cs typeface="+mn-cs"/>
                        </a:rPr>
                        <a:t>0</a:t>
                      </a:r>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文本框 6"/>
          <p:cNvSpPr txBox="1"/>
          <p:nvPr/>
        </p:nvSpPr>
        <p:spPr>
          <a:xfrm>
            <a:off x="1223740" y="1163398"/>
            <a:ext cx="8892988"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某虚拟存贮器共有</a:t>
            </a:r>
            <a:r>
              <a:rPr lang="en-US" altLang="zh-CN" sz="2400" dirty="0">
                <a:solidFill>
                  <a:srgbClr val="333399"/>
                </a:solidFill>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个页面，每页有</a:t>
            </a:r>
            <a:r>
              <a:rPr lang="en-US" altLang="zh-CN" sz="2400" dirty="0">
                <a:solidFill>
                  <a:srgbClr val="333399"/>
                </a:solidFill>
                <a:latin typeface="微软雅黑" panose="020B0503020204020204" pitchFamily="34" charset="-122"/>
                <a:ea typeface="微软雅黑" panose="020B0503020204020204" pitchFamily="34" charset="-122"/>
              </a:rPr>
              <a:t>1024</a:t>
            </a:r>
            <a:r>
              <a:rPr lang="zh-CN" altLang="en-US" sz="2400" dirty="0">
                <a:latin typeface="微软雅黑" panose="020B0503020204020204" pitchFamily="34" charset="-122"/>
                <a:ea typeface="微软雅黑" panose="020B0503020204020204" pitchFamily="34" charset="-122"/>
              </a:rPr>
              <a:t>个字，实际主存有</a:t>
            </a:r>
            <a:r>
              <a:rPr lang="en-US" altLang="zh-CN" sz="2400" dirty="0">
                <a:solidFill>
                  <a:srgbClr val="333399"/>
                </a:solidFill>
                <a:latin typeface="微软雅黑" panose="020B0503020204020204" pitchFamily="34" charset="-122"/>
                <a:ea typeface="微软雅黑" panose="020B0503020204020204" pitchFamily="34" charset="-122"/>
              </a:rPr>
              <a:t>4096</a:t>
            </a:r>
            <a:r>
              <a:rPr lang="zh-CN" altLang="en-US" sz="2400" dirty="0">
                <a:latin typeface="微软雅黑" panose="020B0503020204020204" pitchFamily="34" charset="-122"/>
                <a:ea typeface="微软雅黑" panose="020B0503020204020204" pitchFamily="34" charset="-122"/>
              </a:rPr>
              <a:t>个字，也用页表法进行地址映像。页表的内容如表所示，回答下列问题：</a:t>
            </a:r>
            <a:endParaRPr lang="zh-CN" altLang="en-US" sz="24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560444" y="2829847"/>
            <a:ext cx="579518" cy="3362568"/>
          </a:xfrm>
          <a:prstGeom prst="rect">
            <a:avLst/>
          </a:prstGeom>
          <a:noFill/>
        </p:spPr>
        <p:txBody>
          <a:bodyPr vert="wordArtVertRtl"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01234567</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19784" y="2998938"/>
            <a:ext cx="5400600" cy="1015663"/>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列出会发生页面失效的全部虚页号</a:t>
            </a:r>
            <a:endParaRPr lang="en-US" altLang="zh-CN" sz="2000" dirty="0">
              <a:solidFill>
                <a:srgbClr val="00B050"/>
              </a:solidFill>
              <a:latin typeface="微软雅黑" panose="020B0503020204020204" pitchFamily="34" charset="-122"/>
              <a:ea typeface="微软雅黑" panose="020B0503020204020204" pitchFamily="34" charset="-122"/>
            </a:endParaRPr>
          </a:p>
          <a:p>
            <a:endParaRPr lang="en-US" altLang="zh-CN" sz="2000" dirty="0">
              <a:solidFill>
                <a:srgbClr val="00B050"/>
              </a:solidFill>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7030A0"/>
                </a:solidFill>
                <a:latin typeface="微软雅黑" panose="020B0503020204020204" pitchFamily="34" charset="-122"/>
                <a:ea typeface="微软雅黑" panose="020B0503020204020204" pitchFamily="34" charset="-122"/>
              </a:rPr>
              <a:t>按以下虚地址计算各自的主存实地址</a:t>
            </a:r>
            <a:endParaRPr lang="zh-CN" altLang="en-US" sz="2000" dirty="0">
              <a:solidFill>
                <a:srgbClr val="7030A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375868" y="4208362"/>
            <a:ext cx="4032448" cy="958660"/>
          </a:xfrm>
          <a:prstGeom prst="rect">
            <a:avLst/>
          </a:prstGeom>
          <a:noFill/>
        </p:spPr>
        <p:txBody>
          <a:bodyPr wrap="square" rtlCol="0">
            <a:spAutoFit/>
          </a:bodyPr>
          <a:lstStyle/>
          <a:p>
            <a:pPr>
              <a:lnSpc>
                <a:spcPct val="150000"/>
              </a:lnSpc>
            </a:pPr>
            <a:r>
              <a:rPr lang="en-US" altLang="zh-CN" sz="2000" dirty="0">
                <a:solidFill>
                  <a:srgbClr val="0070C0"/>
                </a:solidFill>
              </a:rPr>
              <a:t>0</a:t>
            </a:r>
            <a:r>
              <a:rPr lang="en-US" altLang="zh-CN" sz="2000" dirty="0"/>
              <a:t>	</a:t>
            </a:r>
            <a:r>
              <a:rPr lang="en-US" altLang="zh-CN" sz="2000" dirty="0">
                <a:solidFill>
                  <a:srgbClr val="FF0000"/>
                </a:solidFill>
              </a:rPr>
              <a:t>3728</a:t>
            </a:r>
            <a:r>
              <a:rPr lang="en-US" altLang="zh-CN" sz="2000" dirty="0"/>
              <a:t>	</a:t>
            </a:r>
            <a:r>
              <a:rPr lang="en-US" altLang="zh-CN" sz="2000" dirty="0">
                <a:solidFill>
                  <a:schemeClr val="accent6"/>
                </a:solidFill>
              </a:rPr>
              <a:t>1023</a:t>
            </a:r>
            <a:r>
              <a:rPr lang="en-US" altLang="zh-CN" sz="2000" dirty="0"/>
              <a:t>	</a:t>
            </a:r>
            <a:r>
              <a:rPr lang="en-US" altLang="zh-CN" sz="2000" dirty="0">
                <a:solidFill>
                  <a:srgbClr val="333399"/>
                </a:solidFill>
              </a:rPr>
              <a:t>1024</a:t>
            </a:r>
            <a:endParaRPr lang="en-US" altLang="zh-CN" sz="2000" dirty="0">
              <a:solidFill>
                <a:srgbClr val="333399"/>
              </a:solidFill>
            </a:endParaRPr>
          </a:p>
          <a:p>
            <a:pPr>
              <a:lnSpc>
                <a:spcPct val="150000"/>
              </a:lnSpc>
            </a:pPr>
            <a:r>
              <a:rPr lang="en-US" altLang="zh-CN" sz="2000" dirty="0">
                <a:solidFill>
                  <a:srgbClr val="0070C0"/>
                </a:solidFill>
              </a:rPr>
              <a:t>2055</a:t>
            </a:r>
            <a:r>
              <a:rPr lang="en-US" altLang="zh-CN" sz="2000" dirty="0"/>
              <a:t>	</a:t>
            </a:r>
            <a:r>
              <a:rPr lang="en-US" altLang="zh-CN" sz="2000" dirty="0">
                <a:solidFill>
                  <a:srgbClr val="FF0000"/>
                </a:solidFill>
              </a:rPr>
              <a:t>7800</a:t>
            </a:r>
            <a:r>
              <a:rPr lang="en-US" altLang="zh-CN" sz="2000" dirty="0"/>
              <a:t>	</a:t>
            </a:r>
            <a:r>
              <a:rPr lang="en-US" altLang="zh-CN" sz="2000" dirty="0">
                <a:solidFill>
                  <a:schemeClr val="accent6"/>
                </a:solidFill>
              </a:rPr>
              <a:t>4096</a:t>
            </a:r>
            <a:r>
              <a:rPr lang="en-US" altLang="zh-CN" sz="2000" dirty="0"/>
              <a:t>	</a:t>
            </a:r>
            <a:r>
              <a:rPr lang="en-US" altLang="zh-CN" sz="2000" dirty="0">
                <a:solidFill>
                  <a:srgbClr val="333399"/>
                </a:solidFill>
              </a:rPr>
              <a:t>6800</a:t>
            </a:r>
            <a:endParaRPr lang="zh-CN" altLang="en-US" sz="2000" dirty="0">
              <a:solidFill>
                <a:srgbClr val="333399"/>
              </a:solidFill>
            </a:endParaRPr>
          </a:p>
        </p:txBody>
      </p:sp>
    </p:spTree>
  </p:cSld>
  <p:clrMapOvr>
    <a:masterClrMapping/>
  </p:clrMapOvr>
  <p:transition spd="med">
    <p:push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007716" y="1151855"/>
          <a:ext cx="9865094" cy="4997225"/>
        </p:xfrm>
        <a:graphic>
          <a:graphicData uri="http://schemas.openxmlformats.org/drawingml/2006/table">
            <a:tbl>
              <a:tblPr firstRow="1" bandRow="1">
                <a:tableStyleId>{5C22544A-7EE6-4342-B048-85BDC9FD1C3A}</a:tableStyleId>
              </a:tblPr>
              <a:tblGrid>
                <a:gridCol w="1008112"/>
                <a:gridCol w="1224136"/>
                <a:gridCol w="1368152"/>
                <a:gridCol w="1080120"/>
                <a:gridCol w="1200473"/>
                <a:gridCol w="1382239"/>
                <a:gridCol w="2601862"/>
              </a:tblGrid>
              <a:tr h="598267">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虚地址</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虚页号</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页内偏移</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装入位</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实页号</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页内偏移</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1F3743"/>
                          </a:solidFill>
                          <a:latin typeface="微软雅黑" panose="020B0503020204020204" pitchFamily="34" charset="-122"/>
                          <a:ea typeface="微软雅黑" panose="020B0503020204020204" pitchFamily="34" charset="-122"/>
                        </a:rPr>
                        <a:t>实地址</a:t>
                      </a:r>
                      <a:endParaRPr lang="zh-CN" altLang="en-US" sz="2000" b="1"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0031">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3*1024=3072</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36977">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3728</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656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页面失效</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无</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36977">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1023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1023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1023</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3*1024+1023=4095</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0031">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1024</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1*1024=1024</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36977">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2055</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2</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7</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页面失效</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无</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36977">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7800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7</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632</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页面失效</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dirty="0">
                          <a:solidFill>
                            <a:srgbClr val="1F3743"/>
                          </a:solidFill>
                          <a:latin typeface="微软雅黑" panose="020B0503020204020204" pitchFamily="34" charset="-122"/>
                          <a:ea typeface="微软雅黑" panose="020B0503020204020204" pitchFamily="34" charset="-122"/>
                        </a:rPr>
                        <a:t>无</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0031">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4096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4</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2</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2*1024=2048</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98267">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6800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656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1</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656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1F3743"/>
                          </a:solidFill>
                          <a:latin typeface="微软雅黑" panose="020B0503020204020204" pitchFamily="34" charset="-122"/>
                          <a:ea typeface="微软雅黑" panose="020B0503020204020204" pitchFamily="34" charset="-122"/>
                        </a:rPr>
                        <a:t>0*1024+656=656</a:t>
                      </a:r>
                      <a:endParaRPr lang="zh-CN" altLang="en-US" sz="2000" b="0" dirty="0">
                        <a:solidFill>
                          <a:srgbClr val="1F3743"/>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spd="med">
    <p:push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文本框 147"/>
          <p:cNvSpPr txBox="1"/>
          <p:nvPr>
            <p:custDataLst>
              <p:tags r:id="rId1"/>
            </p:custDataLst>
          </p:nvPr>
        </p:nvSpPr>
        <p:spPr>
          <a:xfrm>
            <a:off x="2479059" y="1492778"/>
            <a:ext cx="6436761" cy="1864861"/>
          </a:xfrm>
          <a:prstGeom prst="rect">
            <a:avLst/>
          </a:prstGeom>
          <a:noFill/>
        </p:spPr>
        <p:txBody>
          <a:bodyPr wrap="square" rtlCol="0" anchor="t" anchorCtr="0">
            <a:noAutofit/>
          </a:bodyPr>
          <a:lstStyle/>
          <a:p>
            <a:pPr defTabSz="864235">
              <a:lnSpc>
                <a:spcPct val="150000"/>
              </a:lnSpc>
              <a:spcBef>
                <a:spcPts val="0"/>
              </a:spcBef>
              <a:spcAft>
                <a:spcPts val="0"/>
              </a:spcAft>
              <a:buSzPct val="100000"/>
            </a:pPr>
            <a:r>
              <a:rPr lang="zh-CN" altLang="en-US" sz="1890" spc="142" dirty="0">
                <a:solidFill>
                  <a:schemeClr val="dk1">
                    <a:lumMod val="50000"/>
                  </a:schemeClr>
                </a:solidFill>
                <a:ea typeface="微软雅黑" panose="020B0503020204020204" pitchFamily="34" charset="-122"/>
              </a:rPr>
              <a:t>页式管理存在的问题：</a:t>
            </a:r>
            <a:endParaRPr lang="zh-CN" altLang="en-US" sz="1890" spc="142" dirty="0">
              <a:solidFill>
                <a:schemeClr val="dk1">
                  <a:lumMod val="50000"/>
                </a:schemeClr>
              </a:solidFill>
              <a:ea typeface="微软雅黑" panose="020B0503020204020204" pitchFamily="34" charset="-122"/>
            </a:endParaRPr>
          </a:p>
          <a:p>
            <a:pPr marL="480060" lvl="1" indent="-210185" fontAlgn="ctr">
              <a:lnSpc>
                <a:spcPct val="150000"/>
              </a:lnSpc>
              <a:spcBef>
                <a:spcPts val="0"/>
              </a:spcBef>
              <a:spcAft>
                <a:spcPts val="0"/>
              </a:spcAft>
              <a:buSzPct val="100000"/>
              <a:buFont typeface="Arial" panose="020B0604020202020204" pitchFamily="34" charset="0"/>
              <a:buChar char="○"/>
            </a:pPr>
            <a:r>
              <a:rPr lang="zh-CN" altLang="en-US" sz="1890" spc="142" dirty="0">
                <a:solidFill>
                  <a:schemeClr val="dk1">
                    <a:lumMod val="50000"/>
                  </a:schemeClr>
                </a:solidFill>
                <a:ea typeface="微软雅黑" panose="020B0503020204020204" pitchFamily="34" charset="-122"/>
              </a:rPr>
              <a:t>不考虑程序的模块化，机械等分成大小相同的页；</a:t>
            </a:r>
            <a:endParaRPr lang="zh-CN" altLang="en-US" sz="1890" spc="142" dirty="0">
              <a:solidFill>
                <a:schemeClr val="dk1">
                  <a:lumMod val="50000"/>
                </a:schemeClr>
              </a:solidFill>
              <a:ea typeface="微软雅黑" panose="020B0503020204020204" pitchFamily="34" charset="-122"/>
            </a:endParaRPr>
          </a:p>
          <a:p>
            <a:pPr marL="480060" lvl="1" indent="-210185" fontAlgn="ctr">
              <a:lnSpc>
                <a:spcPct val="150000"/>
              </a:lnSpc>
              <a:spcBef>
                <a:spcPts val="0"/>
              </a:spcBef>
              <a:spcAft>
                <a:spcPts val="0"/>
              </a:spcAft>
              <a:buSzPct val="100000"/>
              <a:buFont typeface="Arial" panose="020B0604020202020204" pitchFamily="34" charset="0"/>
              <a:buChar char="○"/>
            </a:pPr>
            <a:r>
              <a:rPr lang="zh-CN" altLang="en-US" sz="1890" spc="142" dirty="0">
                <a:solidFill>
                  <a:schemeClr val="dk1">
                    <a:lumMod val="50000"/>
                  </a:schemeClr>
                </a:solidFill>
                <a:ea typeface="微软雅黑" panose="020B0503020204020204" pitchFamily="34" charset="-122"/>
              </a:rPr>
              <a:t>产生的页内零头无法利用；</a:t>
            </a:r>
            <a:endParaRPr lang="zh-CN" altLang="en-US" sz="1890" spc="142" dirty="0">
              <a:solidFill>
                <a:schemeClr val="dk1">
                  <a:lumMod val="50000"/>
                </a:schemeClr>
              </a:solidFill>
              <a:ea typeface="微软雅黑" panose="020B0503020204020204" pitchFamily="34" charset="-122"/>
            </a:endParaRPr>
          </a:p>
          <a:p>
            <a:pPr marL="480060" lvl="1" indent="-210185" fontAlgn="ctr">
              <a:lnSpc>
                <a:spcPct val="150000"/>
              </a:lnSpc>
              <a:spcBef>
                <a:spcPts val="0"/>
              </a:spcBef>
              <a:spcAft>
                <a:spcPts val="0"/>
              </a:spcAft>
              <a:buSzPct val="100000"/>
              <a:buFont typeface="Arial" panose="020B0604020202020204" pitchFamily="34" charset="0"/>
              <a:buChar char="○"/>
            </a:pPr>
            <a:r>
              <a:rPr lang="zh-CN" altLang="en-US" sz="1890" spc="142" dirty="0">
                <a:solidFill>
                  <a:schemeClr val="dk1">
                    <a:lumMod val="50000"/>
                  </a:schemeClr>
                </a:solidFill>
                <a:ea typeface="微软雅黑" panose="020B0503020204020204" pitchFamily="34" charset="-122"/>
              </a:rPr>
              <a:t>页表有时过长，也会占用空间；</a:t>
            </a:r>
            <a:endParaRPr lang="zh-CN" altLang="en-US" sz="1890" spc="142" dirty="0">
              <a:solidFill>
                <a:schemeClr val="dk1">
                  <a:lumMod val="50000"/>
                </a:schemeClr>
              </a:solidFill>
              <a:ea typeface="微软雅黑" panose="020B0503020204020204" pitchFamily="34" charset="-122"/>
            </a:endParaRPr>
          </a:p>
        </p:txBody>
      </p:sp>
      <p:sp>
        <p:nvSpPr>
          <p:cNvPr id="6" name="圆角矩形 5"/>
          <p:cNvSpPr/>
          <p:nvPr>
            <p:custDataLst>
              <p:tags r:id="rId2"/>
            </p:custDataLst>
          </p:nvPr>
        </p:nvSpPr>
        <p:spPr>
          <a:xfrm>
            <a:off x="1029716" y="1180832"/>
            <a:ext cx="9461056" cy="5011335"/>
          </a:xfrm>
          <a:prstGeom prst="roundRect">
            <a:avLst>
              <a:gd name="adj" fmla="val 3466"/>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 name="圆角矩形 6"/>
          <p:cNvSpPr/>
          <p:nvPr>
            <p:custDataLst>
              <p:tags r:id="rId3"/>
            </p:custDataLst>
          </p:nvPr>
        </p:nvSpPr>
        <p:spPr>
          <a:xfrm>
            <a:off x="2644778" y="1152031"/>
            <a:ext cx="467697" cy="646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8" name="直接连接符 7"/>
          <p:cNvCxnSpPr>
            <a:stCxn id="6" idx="1"/>
            <a:endCxn id="6" idx="3"/>
          </p:cNvCxnSpPr>
          <p:nvPr>
            <p:custDataLst>
              <p:tags r:id="rId4"/>
            </p:custDataLst>
          </p:nvPr>
        </p:nvCxnSpPr>
        <p:spPr>
          <a:xfrm>
            <a:off x="1029496" y="3686646"/>
            <a:ext cx="946105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5"/>
            </p:custDataLst>
          </p:nvPr>
        </p:nvSpPr>
        <p:spPr>
          <a:xfrm>
            <a:off x="2560958" y="4455720"/>
            <a:ext cx="6436974" cy="1288835"/>
          </a:xfrm>
          <a:prstGeom prst="rect">
            <a:avLst/>
          </a:prstGeom>
          <a:noFill/>
        </p:spPr>
        <p:txBody>
          <a:bodyPr wrap="square" rtlCol="0" anchor="t" anchorCtr="0">
            <a:noAutofit/>
          </a:bodyPr>
          <a:lstStyle/>
          <a:p>
            <a:pPr algn="ctr">
              <a:lnSpc>
                <a:spcPct val="130000"/>
              </a:lnSpc>
              <a:spcBef>
                <a:spcPts val="0"/>
              </a:spcBef>
              <a:spcAft>
                <a:spcPts val="0"/>
              </a:spcAft>
              <a:buSzPct val="100000"/>
            </a:pPr>
            <a:r>
              <a:rPr lang="zh-CN" altLang="en-US" b="1" spc="142" dirty="0">
                <a:solidFill>
                  <a:srgbClr val="FF0000"/>
                </a:solidFill>
                <a:ea typeface="微软雅黑" panose="020B0503020204020204" pitchFamily="34" charset="-122"/>
              </a:rPr>
              <a:t>段式+页式？</a:t>
            </a:r>
            <a:endParaRPr lang="zh-CN" altLang="en-US" b="1" spc="142" dirty="0">
              <a:solidFill>
                <a:srgbClr val="FF0000"/>
              </a:solidFill>
              <a:ea typeface="微软雅黑" panose="020B0503020204020204" pitchFamily="34" charset="-122"/>
            </a:endParaRPr>
          </a:p>
        </p:txBody>
      </p:sp>
      <p:sp>
        <p:nvSpPr>
          <p:cNvPr id="11" name="圆角矩形 10"/>
          <p:cNvSpPr/>
          <p:nvPr>
            <p:custDataLst>
              <p:tags r:id="rId6"/>
            </p:custDataLst>
          </p:nvPr>
        </p:nvSpPr>
        <p:spPr>
          <a:xfrm>
            <a:off x="2644778" y="3662939"/>
            <a:ext cx="467697" cy="6465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 name="文本框 6"/>
          <p:cNvSpPr txBox="1"/>
          <p:nvPr>
            <p:custDataLst>
              <p:tags r:id="rId7"/>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4.2.1 虚拟存储器管理方式—段页式管理 </a:t>
            </a:r>
            <a:endParaRPr lang="en-US" altLang="zh-CN" sz="3400" dirty="0">
              <a:solidFill>
                <a:schemeClr val="dk1">
                  <a:lumMod val="50000"/>
                </a:schemeClr>
              </a:solidFill>
              <a:latin typeface="Arial" panose="020B0604020202020204" pitchFamily="34" charset="0"/>
            </a:endParaRPr>
          </a:p>
        </p:txBody>
      </p:sp>
      <p:pic>
        <p:nvPicPr>
          <p:cNvPr id="42" name="图片 41" descr="微信截图_20240112211134"/>
          <p:cNvPicPr>
            <a:picLocks noChangeAspect="1"/>
          </p:cNvPicPr>
          <p:nvPr>
            <p:custDataLst>
              <p:tags r:id="rId8"/>
            </p:custDataLst>
          </p:nvPr>
        </p:nvPicPr>
        <p:blipFill>
          <a:blip r:embed="rId9"/>
          <a:stretch>
            <a:fillRect/>
          </a:stretch>
        </p:blipFill>
        <p:spPr>
          <a:xfrm>
            <a:off x="9329741" y="190205"/>
            <a:ext cx="1791048" cy="459012"/>
          </a:xfrm>
          <a:prstGeom prst="rect">
            <a:avLst/>
          </a:prstGeom>
        </p:spPr>
      </p:pic>
    </p:spTree>
    <p:custDataLst>
      <p:tags r:id="rId10"/>
    </p:custDataLst>
  </p:cSld>
  <p:clrMapOvr>
    <a:masterClrMapping/>
  </p:clrMapOvr>
  <p:transition spd="med">
    <p:push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文本框 140"/>
          <p:cNvSpPr txBox="1"/>
          <p:nvPr>
            <p:custDataLst>
              <p:tags r:id="rId1"/>
            </p:custDataLst>
          </p:nvPr>
        </p:nvSpPr>
        <p:spPr>
          <a:xfrm>
            <a:off x="1943541" y="1461639"/>
            <a:ext cx="7767810" cy="1302035"/>
          </a:xfrm>
          <a:prstGeom prst="rect">
            <a:avLst/>
          </a:prstGeom>
          <a:noFill/>
        </p:spPr>
        <p:txBody>
          <a:bodyPr wrap="square" rtlCol="0" anchor="t" anchorCtr="0">
            <a:normAutofit/>
          </a:bodyPr>
          <a:lstStyle/>
          <a:p>
            <a:pPr defTabSz="864235">
              <a:lnSpc>
                <a:spcPct val="130000"/>
              </a:lnSpc>
              <a:spcBef>
                <a:spcPts val="0"/>
              </a:spcBef>
              <a:spcAft>
                <a:spcPts val="0"/>
              </a:spcAft>
              <a:buSzPct val="100000"/>
            </a:pPr>
            <a:r>
              <a:rPr lang="zh-CN" altLang="en-US" sz="1700" spc="142" dirty="0">
                <a:solidFill>
                  <a:schemeClr val="dk1">
                    <a:lumMod val="50000"/>
                  </a:schemeClr>
                </a:solidFill>
                <a:ea typeface="微软雅黑" panose="020B0503020204020204" pitchFamily="34" charset="-122"/>
              </a:rPr>
              <a:t>页式：对应用程序员完全透明，由系统划分.</a:t>
            </a:r>
            <a:endParaRPr lang="zh-CN" altLang="en-US" sz="1700" spc="142" dirty="0">
              <a:solidFill>
                <a:schemeClr val="dk1">
                  <a:lumMod val="50000"/>
                </a:schemeClr>
              </a:solidFill>
              <a:ea typeface="微软雅黑" panose="020B0503020204020204" pitchFamily="34" charset="-122"/>
            </a:endParaRPr>
          </a:p>
          <a:p>
            <a:pPr marL="539750" lvl="1" indent="-269875" fontAlgn="ctr">
              <a:lnSpc>
                <a:spcPct val="130000"/>
              </a:lnSpc>
              <a:spcBef>
                <a:spcPts val="0"/>
              </a:spcBef>
              <a:spcAft>
                <a:spcPts val="0"/>
              </a:spcAft>
              <a:buSzPct val="100000"/>
              <a:buFont typeface="Wingdings" panose="05000000000000000000" charset="0"/>
              <a:buChar char="Ø"/>
            </a:pPr>
            <a:r>
              <a:rPr lang="zh-CN" altLang="en-US" sz="1700" spc="142" dirty="0">
                <a:solidFill>
                  <a:schemeClr val="dk1">
                    <a:lumMod val="50000"/>
                  </a:schemeClr>
                </a:solidFill>
                <a:ea typeface="微软雅黑" panose="020B0503020204020204" pitchFamily="34" charset="-122"/>
              </a:rPr>
              <a:t>硬件较少，地址变换速度快，</a:t>
            </a:r>
            <a:endParaRPr lang="zh-CN" altLang="en-US" sz="1700" spc="142" dirty="0">
              <a:solidFill>
                <a:schemeClr val="dk1">
                  <a:lumMod val="50000"/>
                </a:schemeClr>
              </a:solidFill>
              <a:ea typeface="微软雅黑" panose="020B0503020204020204" pitchFamily="34" charset="-122"/>
            </a:endParaRPr>
          </a:p>
          <a:p>
            <a:pPr marL="539750" lvl="1" indent="-269875" fontAlgn="ctr">
              <a:lnSpc>
                <a:spcPct val="130000"/>
              </a:lnSpc>
              <a:spcBef>
                <a:spcPts val="0"/>
              </a:spcBef>
              <a:spcAft>
                <a:spcPts val="0"/>
              </a:spcAft>
              <a:buSzPct val="100000"/>
              <a:buFont typeface="Wingdings" panose="05000000000000000000" charset="0"/>
              <a:buChar char="Ø"/>
            </a:pPr>
            <a:r>
              <a:rPr lang="zh-CN" altLang="en-US" sz="1700" spc="142" dirty="0">
                <a:solidFill>
                  <a:schemeClr val="dk1">
                    <a:lumMod val="50000"/>
                  </a:schemeClr>
                </a:solidFill>
                <a:ea typeface="微软雅黑" panose="020B0503020204020204" pitchFamily="34" charset="-122"/>
              </a:rPr>
              <a:t>调入操作简单，静态连接程序；</a:t>
            </a:r>
            <a:endParaRPr lang="zh-CN" altLang="en-US" sz="1700" spc="142" dirty="0">
              <a:solidFill>
                <a:schemeClr val="dk1">
                  <a:lumMod val="50000"/>
                </a:schemeClr>
              </a:solidFill>
              <a:ea typeface="微软雅黑" panose="020B0503020204020204" pitchFamily="34" charset="-122"/>
            </a:endParaRPr>
          </a:p>
        </p:txBody>
      </p:sp>
      <p:sp>
        <p:nvSpPr>
          <p:cNvPr id="28" name="文本框 27"/>
          <p:cNvSpPr txBox="1"/>
          <p:nvPr>
            <p:custDataLst>
              <p:tags r:id="rId2"/>
            </p:custDataLst>
          </p:nvPr>
        </p:nvSpPr>
        <p:spPr>
          <a:xfrm>
            <a:off x="1943541" y="3026481"/>
            <a:ext cx="7767810" cy="1302035"/>
          </a:xfrm>
          <a:prstGeom prst="rect">
            <a:avLst/>
          </a:prstGeom>
          <a:noFill/>
        </p:spPr>
        <p:txBody>
          <a:bodyPr wrap="square" rtlCol="0" anchor="t" anchorCtr="0">
            <a:normAutofit fontScale="92500"/>
          </a:bodyPr>
          <a:lstStyle/>
          <a:p>
            <a:pPr>
              <a:lnSpc>
                <a:spcPct val="130000"/>
              </a:lnSpc>
              <a:spcBef>
                <a:spcPts val="0"/>
              </a:spcBef>
              <a:spcAft>
                <a:spcPts val="0"/>
              </a:spcAft>
              <a:buSzPct val="100000"/>
            </a:pPr>
            <a:r>
              <a:rPr lang="zh-CN" altLang="en-US" sz="1700" spc="142" dirty="0">
                <a:solidFill>
                  <a:schemeClr val="dk1">
                    <a:lumMod val="50000"/>
                  </a:schemeClr>
                </a:solidFill>
                <a:ea typeface="微软雅黑" panose="020B0503020204020204" pitchFamily="34" charset="-122"/>
              </a:rPr>
              <a:t>段式：段独立，有利于程序员灵活实现段的连接、段的扩大/缩小和修改，而不影响其他段，易于针对其特定类型实现保护，把共享的程序或数据单独构成一个段，从而易于实现多个用户、进程对共用段的管理，动态连接程序；</a:t>
            </a:r>
            <a:endParaRPr lang="zh-CN" altLang="en-US" sz="1700" spc="142" dirty="0">
              <a:solidFill>
                <a:schemeClr val="dk1">
                  <a:lumMod val="50000"/>
                </a:schemeClr>
              </a:solidFill>
              <a:ea typeface="微软雅黑" panose="020B0503020204020204" pitchFamily="34" charset="-122"/>
            </a:endParaRPr>
          </a:p>
        </p:txBody>
      </p:sp>
      <p:sp>
        <p:nvSpPr>
          <p:cNvPr id="38" name="文本框 37"/>
          <p:cNvSpPr txBox="1"/>
          <p:nvPr>
            <p:custDataLst>
              <p:tags r:id="rId3"/>
            </p:custDataLst>
          </p:nvPr>
        </p:nvSpPr>
        <p:spPr>
          <a:xfrm>
            <a:off x="1943541" y="4879331"/>
            <a:ext cx="7767810" cy="1302035"/>
          </a:xfrm>
          <a:prstGeom prst="rect">
            <a:avLst/>
          </a:prstGeom>
          <a:noFill/>
        </p:spPr>
        <p:txBody>
          <a:bodyPr wrap="square" rtlCol="0" anchor="t" anchorCtr="0">
            <a:normAutofit/>
          </a:bodyPr>
          <a:lstStyle/>
          <a:p>
            <a:pPr>
              <a:lnSpc>
                <a:spcPct val="130000"/>
              </a:lnSpc>
              <a:spcBef>
                <a:spcPts val="0"/>
              </a:spcBef>
              <a:spcAft>
                <a:spcPts val="0"/>
              </a:spcAft>
              <a:buSzPct val="100000"/>
            </a:pPr>
            <a:r>
              <a:rPr lang="zh-CN" altLang="en-US" sz="1700" b="1" spc="142" dirty="0">
                <a:solidFill>
                  <a:srgbClr val="FF0000"/>
                </a:solidFill>
                <a:ea typeface="微软雅黑" panose="020B0503020204020204" pitchFamily="34" charset="-122"/>
              </a:rPr>
              <a:t>段页式：把实存机械地等分成固定大小的页，程序按模块分段，每个段又分成与主存页面大小相同的页。 </a:t>
            </a:r>
            <a:endParaRPr lang="zh-CN" altLang="en-US" sz="1700" b="1" spc="142" dirty="0">
              <a:solidFill>
                <a:srgbClr val="FF0000"/>
              </a:solidFill>
              <a:ea typeface="微软雅黑" panose="020B0503020204020204" pitchFamily="34" charset="-122"/>
            </a:endParaRPr>
          </a:p>
        </p:txBody>
      </p:sp>
      <p:sp>
        <p:nvSpPr>
          <p:cNvPr id="4" name="文本框 6"/>
          <p:cNvSpPr txBox="1"/>
          <p:nvPr>
            <p:custDataLst>
              <p:tags r:id="rId4"/>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4.2.1 虚拟存储器管理方式—段页式管理 </a:t>
            </a:r>
            <a:endParaRPr lang="en-US" altLang="zh-CN" sz="3400" dirty="0">
              <a:solidFill>
                <a:schemeClr val="dk1">
                  <a:lumMod val="50000"/>
                </a:schemeClr>
              </a:solidFill>
              <a:latin typeface="Arial" panose="020B0604020202020204" pitchFamily="34" charset="0"/>
            </a:endParaRPr>
          </a:p>
        </p:txBody>
      </p:sp>
      <p:sp>
        <p:nvSpPr>
          <p:cNvPr id="5" name="文本框 4"/>
          <p:cNvSpPr txBox="1"/>
          <p:nvPr/>
        </p:nvSpPr>
        <p:spPr>
          <a:xfrm>
            <a:off x="2187747" y="997227"/>
            <a:ext cx="3840104" cy="369332"/>
          </a:xfrm>
          <a:prstGeom prst="rect">
            <a:avLst/>
          </a:prstGeom>
          <a:noFill/>
        </p:spPr>
        <p:txBody>
          <a:bodyPr wrap="square" rtlCol="0">
            <a:spAutoFit/>
          </a:bodyPr>
          <a:lstStyle/>
          <a:p>
            <a:endParaRPr lang="zh-CN" altLang="en-US"/>
          </a:p>
        </p:txBody>
      </p:sp>
      <p:sp>
        <p:nvSpPr>
          <p:cNvPr id="8" name="圆角矩形 7"/>
          <p:cNvSpPr/>
          <p:nvPr>
            <p:custDataLst>
              <p:tags r:id="rId5"/>
            </p:custDataLst>
          </p:nvPr>
        </p:nvSpPr>
        <p:spPr>
          <a:xfrm>
            <a:off x="1029716" y="1180832"/>
            <a:ext cx="9461056" cy="5011335"/>
          </a:xfrm>
          <a:prstGeom prst="roundRect">
            <a:avLst>
              <a:gd name="adj" fmla="val 3466"/>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9" name="圆角矩形 8"/>
          <p:cNvSpPr/>
          <p:nvPr>
            <p:custDataLst>
              <p:tags r:id="rId6"/>
            </p:custDataLst>
          </p:nvPr>
        </p:nvSpPr>
        <p:spPr>
          <a:xfrm>
            <a:off x="2644778" y="1152031"/>
            <a:ext cx="467697" cy="646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4" name="直接连接符 13"/>
          <p:cNvCxnSpPr/>
          <p:nvPr>
            <p:custDataLst>
              <p:tags r:id="rId7"/>
            </p:custDataLst>
          </p:nvPr>
        </p:nvCxnSpPr>
        <p:spPr>
          <a:xfrm>
            <a:off x="1029496" y="2840624"/>
            <a:ext cx="946105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圆角矩形 15"/>
          <p:cNvSpPr/>
          <p:nvPr>
            <p:custDataLst>
              <p:tags r:id="rId8"/>
            </p:custDataLst>
          </p:nvPr>
        </p:nvSpPr>
        <p:spPr>
          <a:xfrm>
            <a:off x="2644778" y="2816916"/>
            <a:ext cx="467697" cy="6465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7" name="直接连接符 16"/>
          <p:cNvCxnSpPr/>
          <p:nvPr>
            <p:custDataLst>
              <p:tags r:id="rId9"/>
            </p:custDataLst>
          </p:nvPr>
        </p:nvCxnSpPr>
        <p:spPr>
          <a:xfrm>
            <a:off x="1029496" y="4613071"/>
            <a:ext cx="946105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custDataLst>
              <p:tags r:id="rId10"/>
            </p:custDataLst>
          </p:nvPr>
        </p:nvSpPr>
        <p:spPr>
          <a:xfrm>
            <a:off x="2644778" y="4589364"/>
            <a:ext cx="467697" cy="6465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pic>
        <p:nvPicPr>
          <p:cNvPr id="42" name="图片 41" descr="微信截图_20240112211134"/>
          <p:cNvPicPr>
            <a:picLocks noChangeAspect="1"/>
          </p:cNvPicPr>
          <p:nvPr>
            <p:custDataLst>
              <p:tags r:id="rId11"/>
            </p:custDataLst>
          </p:nvPr>
        </p:nvPicPr>
        <p:blipFill>
          <a:blip r:embed="rId12"/>
          <a:stretch>
            <a:fillRect/>
          </a:stretch>
        </p:blipFill>
        <p:spPr>
          <a:xfrm>
            <a:off x="9329741" y="190205"/>
            <a:ext cx="1791048" cy="459012"/>
          </a:xfrm>
          <a:prstGeom prst="rect">
            <a:avLst/>
          </a:prstGeom>
        </p:spPr>
      </p:pic>
    </p:spTree>
    <p:custDataLst>
      <p:tags r:id="rId13"/>
    </p:custDataLst>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6378073" y="3120251"/>
            <a:ext cx="2821950"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3" name="îṥ1íḓe"/>
          <p:cNvSpPr/>
          <p:nvPr>
            <p:custDataLst>
              <p:tags r:id="rId2"/>
            </p:custDataLst>
          </p:nvPr>
        </p:nvSpPr>
        <p:spPr>
          <a:xfrm flipH="1" flipV="1">
            <a:off x="3696087" y="1599627"/>
            <a:ext cx="3043914" cy="3043912"/>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14" name="ïSḷïḋé"/>
          <p:cNvSpPr/>
          <p:nvPr>
            <p:custDataLst>
              <p:tags r:id="rId3"/>
            </p:custDataLst>
          </p:nvPr>
        </p:nvSpPr>
        <p:spPr>
          <a:xfrm rot="18900000" flipH="1" flipV="1">
            <a:off x="6051623" y="2098634"/>
            <a:ext cx="625395" cy="53913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27" name="ïṧlíďè"/>
          <p:cNvSpPr/>
          <p:nvPr>
            <p:custDataLst>
              <p:tags r:id="rId4"/>
            </p:custDataLst>
          </p:nvPr>
        </p:nvSpPr>
        <p:spPr>
          <a:xfrm>
            <a:off x="3696225" y="1599639"/>
            <a:ext cx="3043890" cy="3043890"/>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28" name="iṣľîḍè"/>
          <p:cNvSpPr/>
          <p:nvPr>
            <p:custDataLst>
              <p:tags r:id="rId5"/>
            </p:custDataLst>
          </p:nvPr>
        </p:nvSpPr>
        <p:spPr>
          <a:xfrm rot="8100000" flipV="1">
            <a:off x="3766718" y="3620915"/>
            <a:ext cx="625407" cy="539097"/>
          </a:xfrm>
          <a:prstGeom prst="triangl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cxnSp>
        <p:nvCxnSpPr>
          <p:cNvPr id="16" name="直接连接符 15"/>
          <p:cNvCxnSpPr/>
          <p:nvPr>
            <p:custDataLst>
              <p:tags r:id="rId6"/>
            </p:custDataLst>
          </p:nvPr>
        </p:nvCxnSpPr>
        <p:spPr>
          <a:xfrm flipH="1">
            <a:off x="1248123" y="3110145"/>
            <a:ext cx="2800546"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5" name="iṩ1iďê"/>
          <p:cNvSpPr/>
          <p:nvPr>
            <p:custDataLst>
              <p:tags r:id="rId7"/>
            </p:custDataLst>
          </p:nvPr>
        </p:nvSpPr>
        <p:spPr>
          <a:xfrm>
            <a:off x="6313571" y="2309080"/>
            <a:ext cx="616854" cy="616854"/>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23" name="ïSḷiḑê"/>
          <p:cNvSpPr/>
          <p:nvPr>
            <p:custDataLst>
              <p:tags r:id="rId8"/>
            </p:custDataLst>
          </p:nvPr>
        </p:nvSpPr>
        <p:spPr>
          <a:xfrm>
            <a:off x="3624090" y="3273773"/>
            <a:ext cx="616854" cy="616854"/>
          </a:xfrm>
          <a:prstGeom prst="ellipse">
            <a:avLst/>
          </a:prstGeom>
          <a:solidFill>
            <a:schemeClr val="accent2"/>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19" name="iś1íďê"/>
          <p:cNvSpPr txBox="1"/>
          <p:nvPr>
            <p:custDataLst>
              <p:tags r:id="rId9"/>
            </p:custDataLst>
          </p:nvPr>
        </p:nvSpPr>
        <p:spPr>
          <a:xfrm>
            <a:off x="6780272" y="3160285"/>
            <a:ext cx="3990708" cy="1483240"/>
          </a:xfrm>
          <a:prstGeom prst="rect">
            <a:avLst/>
          </a:prstGeom>
          <a:noFill/>
        </p:spPr>
        <p:txBody>
          <a:bodyPr wrap="square" lIns="85042" tIns="44222" rIns="85042" bIns="44222" rtlCol="0">
            <a:noAutofit/>
          </a:bodyPr>
          <a:lstStyle/>
          <a:p>
            <a:pPr marL="269875" indent="-269875" fontAlgn="ctr">
              <a:lnSpc>
                <a:spcPct val="130000"/>
              </a:lnSpc>
              <a:spcBef>
                <a:spcPts val="0"/>
              </a:spcBef>
              <a:spcAft>
                <a:spcPts val="0"/>
              </a:spcAft>
              <a:buSzPct val="100000"/>
              <a:buFont typeface="Wingdings" panose="05000000000000000000" charset="0"/>
              <a:buChar char="Ø"/>
            </a:pPr>
            <a:r>
              <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在构成存储系统的几种不同的存储器(M1-Mn)之间，配上辅助软、硬件或辅助硬件，使之从应用程序员来看，在逻辑上是一个整体；</a:t>
            </a:r>
            <a:endPar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69875" indent="-269875" fontAlgn="ctr">
              <a:lnSpc>
                <a:spcPct val="130000"/>
              </a:lnSpc>
              <a:spcBef>
                <a:spcPts val="0"/>
              </a:spcBef>
              <a:spcAft>
                <a:spcPts val="0"/>
              </a:spcAft>
              <a:buSzPct val="100000"/>
              <a:buFont typeface="Wingdings" panose="05000000000000000000" charset="0"/>
              <a:buChar char="Ø"/>
            </a:pPr>
            <a:r>
              <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该存储体系的速度接近速度最快的存储器M1，存储容量与容量最大的存储器Mn相等，单位容量的价格接近最便宜的存储器Mn。</a:t>
            </a:r>
            <a:endParaRPr lang="zh-CN" altLang="en-US" sz="1700" dirty="0">
              <a:solidFill>
                <a:schemeClr val="dk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işlîḋè"/>
          <p:cNvSpPr txBox="1"/>
          <p:nvPr>
            <p:custDataLst>
              <p:tags r:id="rId10"/>
            </p:custDataLst>
          </p:nvPr>
        </p:nvSpPr>
        <p:spPr>
          <a:xfrm>
            <a:off x="7016678" y="2617871"/>
            <a:ext cx="3426693" cy="359410"/>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700" b="1" dirty="0">
                <a:solidFill>
                  <a:srgbClr val="FF0000"/>
                </a:solidFill>
                <a:latin typeface="微软雅黑" panose="020B0503020204020204" pitchFamily="34" charset="-122"/>
                <a:ea typeface="微软雅黑" panose="020B0503020204020204" pitchFamily="34" charset="-122"/>
                <a:cs typeface="+mj-cs"/>
              </a:rPr>
              <a:t>存储体系（存储层次）</a:t>
            </a:r>
            <a:endParaRPr lang="zh-CN" altLang="en-US" sz="1700" b="1" dirty="0">
              <a:solidFill>
                <a:srgbClr val="FF0000"/>
              </a:solidFill>
              <a:latin typeface="微软雅黑" panose="020B0503020204020204" pitchFamily="34" charset="-122"/>
              <a:ea typeface="微软雅黑" panose="020B0503020204020204" pitchFamily="34" charset="-122"/>
              <a:cs typeface="+mj-cs"/>
            </a:endParaRPr>
          </a:p>
        </p:txBody>
      </p:sp>
      <p:sp>
        <p:nvSpPr>
          <p:cNvPr id="21" name="ïṧ1ïḓè"/>
          <p:cNvSpPr txBox="1"/>
          <p:nvPr>
            <p:custDataLst>
              <p:tags r:id="rId11"/>
            </p:custDataLst>
          </p:nvPr>
        </p:nvSpPr>
        <p:spPr>
          <a:xfrm>
            <a:off x="1247523" y="2617871"/>
            <a:ext cx="3741101" cy="359410"/>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605" b="1" dirty="0">
                <a:solidFill>
                  <a:schemeClr val="dk1">
                    <a:lumMod val="50000"/>
                  </a:schemeClr>
                </a:solidFill>
                <a:latin typeface="微软雅黑" panose="020B0503020204020204" pitchFamily="34" charset="-122"/>
                <a:ea typeface="微软雅黑" panose="020B0503020204020204" pitchFamily="34" charset="-122"/>
                <a:cs typeface="+mj-cs"/>
              </a:rPr>
              <a:t>存储</a:t>
            </a:r>
            <a:r>
              <a:rPr lang="zh-CN" altLang="en-US" sz="1700" b="1" dirty="0">
                <a:solidFill>
                  <a:schemeClr val="dk1">
                    <a:lumMod val="50000"/>
                  </a:schemeClr>
                </a:solidFill>
                <a:latin typeface="微软雅黑" panose="020B0503020204020204" pitchFamily="34" charset="-122"/>
                <a:ea typeface="微软雅黑" panose="020B0503020204020204" pitchFamily="34" charset="-122"/>
                <a:cs typeface="+mj-cs"/>
              </a:rPr>
              <a:t>系统</a:t>
            </a:r>
            <a:endParaRPr lang="zh-CN" altLang="en-US" sz="1700" b="1" dirty="0">
              <a:solidFill>
                <a:schemeClr val="dk1">
                  <a:lumMod val="50000"/>
                </a:schemeClr>
              </a:solidFill>
              <a:latin typeface="微软雅黑" panose="020B0503020204020204" pitchFamily="34" charset="-122"/>
              <a:ea typeface="微软雅黑" panose="020B0503020204020204" pitchFamily="34" charset="-122"/>
              <a:cs typeface="+mj-cs"/>
            </a:endParaRPr>
          </a:p>
        </p:txBody>
      </p:sp>
      <p:sp>
        <p:nvSpPr>
          <p:cNvPr id="22" name="i$ḷiḍê"/>
          <p:cNvSpPr txBox="1"/>
          <p:nvPr>
            <p:custDataLst>
              <p:tags r:id="rId12"/>
            </p:custDataLst>
          </p:nvPr>
        </p:nvSpPr>
        <p:spPr>
          <a:xfrm>
            <a:off x="1247522" y="3160285"/>
            <a:ext cx="2408465" cy="1795248"/>
          </a:xfrm>
          <a:prstGeom prst="rect">
            <a:avLst/>
          </a:prstGeom>
          <a:noFill/>
        </p:spPr>
        <p:txBody>
          <a:bodyPr wrap="square" lIns="85042" tIns="44222" rIns="85042" bIns="44222" rtlCol="0">
            <a:normAutofit/>
          </a:bodyPr>
          <a:lstStyle/>
          <a:p>
            <a:pPr>
              <a:lnSpc>
                <a:spcPct val="130000"/>
              </a:lnSpc>
              <a:spcBef>
                <a:spcPts val="0"/>
              </a:spcBef>
              <a:spcAft>
                <a:spcPts val="0"/>
              </a:spcAft>
              <a:buSzPct val="100000"/>
            </a:pPr>
            <a:r>
              <a:rPr lang="zh-CN" altLang="en-US" sz="1700" dirty="0">
                <a:solidFill>
                  <a:schemeClr val="dk1">
                    <a:lumMod val="50000"/>
                  </a:schemeClr>
                </a:solidFill>
                <a:latin typeface="微软雅黑" panose="020B0503020204020204" pitchFamily="34" charset="-122"/>
                <a:ea typeface="微软雅黑" panose="020B0503020204020204" pitchFamily="34" charset="-122"/>
              </a:rPr>
              <a:t>为了满足大容量、高速度和低价格的目标，需要将多种不同工艺的存储器组织在一起。</a:t>
            </a:r>
            <a:endParaRPr lang="zh-CN" altLang="en-US" sz="1700"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29" name="AutoShape 113"/>
          <p:cNvSpPr/>
          <p:nvPr>
            <p:custDataLst>
              <p:tags r:id="rId13"/>
            </p:custDataLst>
          </p:nvPr>
        </p:nvSpPr>
        <p:spPr bwMode="auto">
          <a:xfrm>
            <a:off x="3818578" y="3415432"/>
            <a:ext cx="228432" cy="3329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5" name="AutoShape 139"/>
          <p:cNvSpPr/>
          <p:nvPr>
            <p:custDataLst>
              <p:tags r:id="rId14"/>
            </p:custDataLst>
          </p:nvPr>
        </p:nvSpPr>
        <p:spPr bwMode="auto">
          <a:xfrm>
            <a:off x="6467951" y="2448931"/>
            <a:ext cx="308093" cy="298612"/>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 name="文本框 6"/>
          <p:cNvSpPr txBox="1"/>
          <p:nvPr>
            <p:custDataLst>
              <p:tags r:id="rId15"/>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tx2">
                    <a:lumMod val="10000"/>
                  </a:schemeClr>
                </a:solidFill>
                <a:latin typeface="Arial" panose="020B0604020202020204" pitchFamily="34" charset="0"/>
              </a:rPr>
              <a:t>4.1.1 存储体系基本概念</a:t>
            </a:r>
            <a:endParaRPr lang="en-US" altLang="zh-CN" sz="3400" dirty="0">
              <a:solidFill>
                <a:schemeClr val="tx2">
                  <a:lumMod val="10000"/>
                </a:schemeClr>
              </a:solidFill>
              <a:latin typeface="Arial" panose="020B0604020202020204" pitchFamily="34" charset="0"/>
            </a:endParaRPr>
          </a:p>
        </p:txBody>
      </p:sp>
      <p:pic>
        <p:nvPicPr>
          <p:cNvPr id="2" name="图片 1" descr="微信截图_20240112211134"/>
          <p:cNvPicPr>
            <a:picLocks noChangeAspect="1"/>
          </p:cNvPicPr>
          <p:nvPr>
            <p:custDataLst>
              <p:tags r:id="rId16"/>
            </p:custDataLst>
          </p:nvPr>
        </p:nvPicPr>
        <p:blipFill>
          <a:blip r:embed="rId17"/>
          <a:stretch>
            <a:fillRect/>
          </a:stretch>
        </p:blipFill>
        <p:spPr>
          <a:xfrm>
            <a:off x="9329741" y="190205"/>
            <a:ext cx="1791048" cy="459012"/>
          </a:xfrm>
          <a:prstGeom prst="rect">
            <a:avLst/>
          </a:prstGeom>
        </p:spPr>
      </p:pic>
    </p:spTree>
    <p:custDataLst>
      <p:tags r:id="rId18"/>
    </p:custDataLst>
  </p:cSld>
  <p:clrMapOvr>
    <a:masterClrMapping/>
  </p:clrMapOvr>
  <p:transition spd="med">
    <p:push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矩形 145"/>
          <p:cNvSpPr>
            <a:spLocks noChangeArrowheads="1"/>
          </p:cNvSpPr>
          <p:nvPr/>
        </p:nvSpPr>
        <p:spPr bwMode="auto">
          <a:xfrm>
            <a:off x="1432047" y="58456"/>
            <a:ext cx="8640233" cy="6418674"/>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5715" name="矩形 3"/>
          <p:cNvSpPr>
            <a:spLocks noChangeArrowheads="1"/>
          </p:cNvSpPr>
          <p:nvPr/>
        </p:nvSpPr>
        <p:spPr bwMode="auto">
          <a:xfrm>
            <a:off x="3582185" y="1011027"/>
            <a:ext cx="1201533" cy="379511"/>
          </a:xfrm>
          <a:prstGeom prst="rect">
            <a:avLst/>
          </a:prstGeom>
          <a:solidFill>
            <a:srgbClr val="00FFCC"/>
          </a:solidFill>
          <a:ln w="12700" algn="ctr">
            <a:solidFill>
              <a:srgbClr val="00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dirty="0">
                <a:latin typeface="微软雅黑" panose="020B0503020204020204" pitchFamily="34" charset="-122"/>
                <a:ea typeface="微软雅黑" panose="020B0503020204020204" pitchFamily="34" charset="-122"/>
              </a:rPr>
              <a:t>用户标志</a:t>
            </a:r>
            <a:r>
              <a:rPr lang="en-US" altLang="zh-CN" sz="1510" b="0" i="1" dirty="0">
                <a:latin typeface="Times New Roman" panose="02020603050405020304" pitchFamily="18" charset="0"/>
                <a:ea typeface="宋体" panose="02010600030101010101" pitchFamily="2" charset="-122"/>
              </a:rPr>
              <a:t>u</a:t>
            </a:r>
            <a:endParaRPr lang="zh-CN" altLang="en-US" sz="1510" b="0" i="1" dirty="0">
              <a:latin typeface="Times New Roman" panose="02020603050405020304" pitchFamily="18" charset="0"/>
              <a:ea typeface="宋体" panose="02010600030101010101" pitchFamily="2" charset="-122"/>
            </a:endParaRPr>
          </a:p>
        </p:txBody>
      </p:sp>
      <p:sp>
        <p:nvSpPr>
          <p:cNvPr id="5" name="矩形 4"/>
          <p:cNvSpPr/>
          <p:nvPr/>
        </p:nvSpPr>
        <p:spPr bwMode="auto">
          <a:xfrm>
            <a:off x="4783718" y="1011027"/>
            <a:ext cx="942025" cy="379511"/>
          </a:xfrm>
          <a:prstGeom prst="rect">
            <a:avLst/>
          </a:prstGeom>
          <a:solidFill>
            <a:schemeClr val="accent1">
              <a:lumMod val="40000"/>
              <a:lumOff val="60000"/>
            </a:schemeClr>
          </a:solidFill>
          <a:ln w="12700" cap="flat" cmpd="sng" algn="ctr">
            <a:solidFill>
              <a:srgbClr val="000000"/>
            </a:solidFill>
            <a:prstDash val="solid"/>
            <a:round/>
            <a:headEnd type="none" w="med" len="med"/>
            <a:tailEnd type="none" w="med" len="med"/>
          </a:ln>
          <a:effectLst/>
        </p:spPr>
        <p:txBody>
          <a:bodyPr wrap="none" anchor="ctr"/>
          <a:lstStyle/>
          <a:p>
            <a:pPr algn="ctr">
              <a:defRPr/>
            </a:pPr>
            <a:r>
              <a:rPr lang="zh-CN" altLang="en-US" sz="1510" dirty="0">
                <a:solidFill>
                  <a:srgbClr val="000000"/>
                </a:solidFill>
                <a:latin typeface="微软雅黑" panose="020B0503020204020204" pitchFamily="34" charset="-122"/>
                <a:ea typeface="微软雅黑" panose="020B0503020204020204" pitchFamily="34" charset="-122"/>
              </a:rPr>
              <a:t>段号</a:t>
            </a:r>
            <a:r>
              <a:rPr lang="en-US" altLang="zh-CN" sz="1510" i="1" dirty="0">
                <a:solidFill>
                  <a:srgbClr val="000000"/>
                </a:solidFill>
                <a:latin typeface="Times New Roman" panose="02020603050405020304" pitchFamily="18" charset="0"/>
              </a:rPr>
              <a:t>s</a:t>
            </a:r>
            <a:endParaRPr lang="zh-CN" altLang="en-US" sz="1510" i="1" dirty="0">
              <a:solidFill>
                <a:srgbClr val="000000"/>
              </a:solidFill>
              <a:latin typeface="Times New Roman" panose="02020603050405020304" pitchFamily="18" charset="0"/>
            </a:endParaRPr>
          </a:p>
        </p:txBody>
      </p:sp>
      <p:sp>
        <p:nvSpPr>
          <p:cNvPr id="115717" name="矩形 5"/>
          <p:cNvSpPr>
            <a:spLocks noChangeArrowheads="1"/>
          </p:cNvSpPr>
          <p:nvPr/>
        </p:nvSpPr>
        <p:spPr bwMode="auto">
          <a:xfrm>
            <a:off x="5725744" y="1011027"/>
            <a:ext cx="940525" cy="379511"/>
          </a:xfrm>
          <a:prstGeom prst="rect">
            <a:avLst/>
          </a:prstGeom>
          <a:solidFill>
            <a:srgbClr val="FF66FF"/>
          </a:solidFill>
          <a:ln w="12700" algn="ctr">
            <a:solidFill>
              <a:srgbClr val="00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dirty="0">
                <a:latin typeface="微软雅黑" panose="020B0503020204020204" pitchFamily="34" charset="-122"/>
                <a:ea typeface="微软雅黑" panose="020B0503020204020204" pitchFamily="34" charset="-122"/>
              </a:rPr>
              <a:t>页号</a:t>
            </a:r>
            <a:r>
              <a:rPr lang="en-US" altLang="zh-CN" sz="1510" b="0" i="1" dirty="0">
                <a:latin typeface="Times New Roman" panose="02020603050405020304" pitchFamily="18" charset="0"/>
                <a:ea typeface="宋体" panose="02010600030101010101" pitchFamily="2" charset="-122"/>
              </a:rPr>
              <a:t>p</a:t>
            </a:r>
            <a:endParaRPr lang="en-US" altLang="zh-CN" sz="1510" b="0" i="1" dirty="0">
              <a:latin typeface="Times New Roman" panose="02020603050405020304" pitchFamily="18" charset="0"/>
              <a:ea typeface="宋体" panose="02010600030101010101" pitchFamily="2" charset="-122"/>
            </a:endParaRPr>
          </a:p>
        </p:txBody>
      </p:sp>
      <p:sp>
        <p:nvSpPr>
          <p:cNvPr id="115718" name="矩形 6"/>
          <p:cNvSpPr>
            <a:spLocks noChangeArrowheads="1"/>
          </p:cNvSpPr>
          <p:nvPr/>
        </p:nvSpPr>
        <p:spPr bwMode="auto">
          <a:xfrm>
            <a:off x="6666268" y="1011027"/>
            <a:ext cx="1243534" cy="379511"/>
          </a:xfrm>
          <a:prstGeom prst="rect">
            <a:avLst/>
          </a:prstGeom>
          <a:solidFill>
            <a:srgbClr val="33CC33"/>
          </a:solidFill>
          <a:ln w="12700" algn="ctr">
            <a:solidFill>
              <a:srgbClr val="00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dirty="0">
                <a:latin typeface="微软雅黑" panose="020B0503020204020204" pitchFamily="34" charset="-122"/>
                <a:ea typeface="微软雅黑" panose="020B0503020204020204" pitchFamily="34" charset="-122"/>
              </a:rPr>
              <a:t>页内位移</a:t>
            </a:r>
            <a:r>
              <a:rPr lang="en-US" altLang="zh-CN" sz="1510" b="0" i="1" dirty="0">
                <a:latin typeface="Times New Roman" panose="02020603050405020304" pitchFamily="18" charset="0"/>
                <a:ea typeface="宋体" panose="02010600030101010101" pitchFamily="2" charset="-122"/>
              </a:rPr>
              <a:t>d</a:t>
            </a:r>
            <a:endParaRPr lang="en-US" altLang="zh-CN" sz="1510" b="0" i="1" dirty="0">
              <a:latin typeface="Times New Roman" panose="02020603050405020304" pitchFamily="18" charset="0"/>
              <a:ea typeface="宋体" panose="02010600030101010101" pitchFamily="2" charset="-122"/>
            </a:endParaRPr>
          </a:p>
        </p:txBody>
      </p:sp>
      <p:cxnSp>
        <p:nvCxnSpPr>
          <p:cNvPr id="115719" name="直接连接符 8"/>
          <p:cNvCxnSpPr>
            <a:cxnSpLocks noChangeShapeType="1"/>
          </p:cNvCxnSpPr>
          <p:nvPr/>
        </p:nvCxnSpPr>
        <p:spPr bwMode="auto">
          <a:xfrm>
            <a:off x="3582185" y="723019"/>
            <a:ext cx="0" cy="271508"/>
          </a:xfrm>
          <a:prstGeom prst="line">
            <a:avLst/>
          </a:prstGeom>
          <a:noFill/>
          <a:ln w="9525"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20" name="直接连接符 11"/>
          <p:cNvCxnSpPr>
            <a:cxnSpLocks noChangeShapeType="1"/>
          </p:cNvCxnSpPr>
          <p:nvPr/>
        </p:nvCxnSpPr>
        <p:spPr bwMode="auto">
          <a:xfrm>
            <a:off x="4836219" y="288007"/>
            <a:ext cx="0" cy="1087530"/>
          </a:xfrm>
          <a:prstGeom prst="line">
            <a:avLst/>
          </a:prstGeom>
          <a:noFill/>
          <a:ln w="9525"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21" name="直接箭头连接符 13"/>
          <p:cNvCxnSpPr>
            <a:cxnSpLocks noChangeShapeType="1"/>
          </p:cNvCxnSpPr>
          <p:nvPr/>
        </p:nvCxnSpPr>
        <p:spPr bwMode="auto">
          <a:xfrm flipV="1">
            <a:off x="3582185" y="835523"/>
            <a:ext cx="1254034" cy="0"/>
          </a:xfrm>
          <a:prstGeom prst="straightConnector1">
            <a:avLst/>
          </a:prstGeom>
          <a:noFill/>
          <a:ln w="9525"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22" name="文本框 14"/>
          <p:cNvSpPr txBox="1">
            <a:spLocks noChangeArrowheads="1"/>
          </p:cNvSpPr>
          <p:nvPr/>
        </p:nvSpPr>
        <p:spPr bwMode="auto">
          <a:xfrm>
            <a:off x="3708189" y="499514"/>
            <a:ext cx="960519"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程序标志</a:t>
            </a:r>
            <a:endParaRPr lang="zh-CN" altLang="en-US" sz="1510" b="0" dirty="0">
              <a:latin typeface="微软雅黑" panose="020B0503020204020204" pitchFamily="34" charset="-122"/>
              <a:ea typeface="微软雅黑" panose="020B0503020204020204" pitchFamily="34" charset="-122"/>
            </a:endParaRPr>
          </a:p>
        </p:txBody>
      </p:sp>
      <p:cxnSp>
        <p:nvCxnSpPr>
          <p:cNvPr id="115723" name="直接连接符 15"/>
          <p:cNvCxnSpPr>
            <a:cxnSpLocks noChangeShapeType="1"/>
          </p:cNvCxnSpPr>
          <p:nvPr/>
        </p:nvCxnSpPr>
        <p:spPr bwMode="auto">
          <a:xfrm>
            <a:off x="6666268" y="723019"/>
            <a:ext cx="0" cy="271508"/>
          </a:xfrm>
          <a:prstGeom prst="line">
            <a:avLst/>
          </a:prstGeom>
          <a:noFill/>
          <a:ln w="9525"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24" name="直接箭头连接符 16"/>
          <p:cNvCxnSpPr>
            <a:cxnSpLocks noChangeShapeType="1"/>
          </p:cNvCxnSpPr>
          <p:nvPr/>
        </p:nvCxnSpPr>
        <p:spPr bwMode="auto">
          <a:xfrm flipV="1">
            <a:off x="4836219" y="835523"/>
            <a:ext cx="1837550" cy="0"/>
          </a:xfrm>
          <a:prstGeom prst="straightConnector1">
            <a:avLst/>
          </a:prstGeom>
          <a:noFill/>
          <a:ln w="9525"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25" name="文本框 17"/>
          <p:cNvSpPr txBox="1">
            <a:spLocks noChangeArrowheads="1"/>
          </p:cNvSpPr>
          <p:nvPr/>
        </p:nvSpPr>
        <p:spPr bwMode="auto">
          <a:xfrm>
            <a:off x="5043225" y="507013"/>
            <a:ext cx="1401346"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用户虚页号</a:t>
            </a:r>
            <a:r>
              <a:rPr lang="en-US" altLang="zh-CN" sz="1510" b="0" dirty="0">
                <a:latin typeface="Times New Roman" panose="02020603050405020304" pitchFamily="18" charset="0"/>
                <a:ea typeface="宋体" panose="02010600030101010101" pitchFamily="2" charset="-122"/>
              </a:rPr>
              <a:t>N</a:t>
            </a:r>
            <a:r>
              <a:rPr lang="en-US" altLang="zh-CN" sz="1510" b="0" baseline="-25000" dirty="0">
                <a:latin typeface="Times New Roman" panose="02020603050405020304" pitchFamily="18" charset="0"/>
                <a:ea typeface="宋体" panose="02010600030101010101" pitchFamily="2" charset="-122"/>
              </a:rPr>
              <a:t>v</a:t>
            </a:r>
            <a:r>
              <a:rPr lang="en-US" altLang="zh-CN" sz="1510" b="0" baseline="30000" dirty="0">
                <a:latin typeface="Times New Roman" panose="02020603050405020304" pitchFamily="18" charset="0"/>
                <a:ea typeface="宋体" panose="02010600030101010101" pitchFamily="2" charset="-122"/>
              </a:rPr>
              <a:t>’</a:t>
            </a:r>
            <a:endParaRPr lang="zh-CN" altLang="en-US" sz="1510" b="0" baseline="30000" dirty="0">
              <a:latin typeface="Times New Roman" panose="02020603050405020304" pitchFamily="18" charset="0"/>
              <a:ea typeface="宋体" panose="02010600030101010101" pitchFamily="2" charset="-122"/>
            </a:endParaRPr>
          </a:p>
        </p:txBody>
      </p:sp>
      <p:cxnSp>
        <p:nvCxnSpPr>
          <p:cNvPr id="115726" name="直接连接符 18"/>
          <p:cNvCxnSpPr>
            <a:cxnSpLocks noChangeShapeType="1"/>
          </p:cNvCxnSpPr>
          <p:nvPr/>
        </p:nvCxnSpPr>
        <p:spPr bwMode="auto">
          <a:xfrm>
            <a:off x="7909803" y="288007"/>
            <a:ext cx="0" cy="714019"/>
          </a:xfrm>
          <a:prstGeom prst="line">
            <a:avLst/>
          </a:prstGeom>
          <a:noFill/>
          <a:ln w="9525"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27" name="直接箭头连接符 19"/>
          <p:cNvCxnSpPr>
            <a:cxnSpLocks noChangeShapeType="1"/>
          </p:cNvCxnSpPr>
          <p:nvPr/>
        </p:nvCxnSpPr>
        <p:spPr bwMode="auto">
          <a:xfrm flipV="1">
            <a:off x="4836219" y="499513"/>
            <a:ext cx="3061583" cy="0"/>
          </a:xfrm>
          <a:prstGeom prst="straightConnector1">
            <a:avLst/>
          </a:prstGeom>
          <a:noFill/>
          <a:ln w="9525"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28" name="文本框 20"/>
          <p:cNvSpPr txBox="1">
            <a:spLocks noChangeArrowheads="1"/>
          </p:cNvSpPr>
          <p:nvPr/>
        </p:nvSpPr>
        <p:spPr bwMode="auto">
          <a:xfrm>
            <a:off x="5643242" y="156004"/>
            <a:ext cx="171713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某道程序的地址</a:t>
            </a:r>
            <a:r>
              <a:rPr lang="en-US" altLang="zh-CN" sz="1510" b="0" dirty="0">
                <a:latin typeface="Times New Roman" panose="02020603050405020304" pitchFamily="18" charset="0"/>
                <a:ea typeface="宋体" panose="02010600030101010101" pitchFamily="2" charset="-122"/>
              </a:rPr>
              <a:t>N</a:t>
            </a:r>
            <a:r>
              <a:rPr lang="en-US" altLang="zh-CN" sz="1510" b="0" baseline="-25000" dirty="0">
                <a:latin typeface="Times New Roman" panose="02020603050405020304" pitchFamily="18" charset="0"/>
                <a:ea typeface="宋体" panose="02010600030101010101" pitchFamily="2" charset="-122"/>
              </a:rPr>
              <a:t>i</a:t>
            </a:r>
            <a:endParaRPr lang="zh-CN" altLang="en-US" sz="1510" b="0" baseline="-25000" dirty="0">
              <a:latin typeface="Times New Roman" panose="02020603050405020304" pitchFamily="18" charset="0"/>
              <a:ea typeface="宋体" panose="02010600030101010101" pitchFamily="2" charset="-122"/>
            </a:endParaRPr>
          </a:p>
        </p:txBody>
      </p:sp>
      <p:sp>
        <p:nvSpPr>
          <p:cNvPr id="115729" name="文本框 21"/>
          <p:cNvSpPr txBox="1">
            <a:spLocks noChangeArrowheads="1"/>
          </p:cNvSpPr>
          <p:nvPr/>
        </p:nvSpPr>
        <p:spPr bwMode="auto">
          <a:xfrm>
            <a:off x="2520157" y="823523"/>
            <a:ext cx="981359"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多用户</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虚地址</a:t>
            </a:r>
            <a:r>
              <a:rPr lang="en-US" altLang="zh-CN" sz="1510" b="0" dirty="0">
                <a:latin typeface="Times New Roman" panose="02020603050405020304" pitchFamily="18" charset="0"/>
                <a:ea typeface="宋体" panose="02010600030101010101" pitchFamily="2" charset="-122"/>
              </a:rPr>
              <a:t>Ns</a:t>
            </a:r>
            <a:endParaRPr lang="zh-CN" altLang="en-US" sz="1510" b="0" dirty="0">
              <a:latin typeface="Times New Roman" panose="02020603050405020304" pitchFamily="18" charset="0"/>
              <a:ea typeface="宋体" panose="02010600030101010101" pitchFamily="2" charset="-122"/>
            </a:endParaRPr>
          </a:p>
        </p:txBody>
      </p:sp>
      <p:sp>
        <p:nvSpPr>
          <p:cNvPr id="115730" name="矩形 23"/>
          <p:cNvSpPr>
            <a:spLocks noChangeArrowheads="1"/>
          </p:cNvSpPr>
          <p:nvPr/>
        </p:nvSpPr>
        <p:spPr bwMode="auto">
          <a:xfrm>
            <a:off x="4320205" y="2241061"/>
            <a:ext cx="2346063" cy="351009"/>
          </a:xfrm>
          <a:prstGeom prst="rect">
            <a:avLst/>
          </a:prstGeom>
          <a:solidFill>
            <a:schemeClr val="bg1"/>
          </a:solidFill>
          <a:ln w="38100" algn="ctr">
            <a:solidFill>
              <a:schemeClr val="bg1"/>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pic>
        <p:nvPicPr>
          <p:cNvPr id="115731" name="图片 26"/>
          <p:cNvPicPr>
            <a:picLocks noChangeAspect="1"/>
          </p:cNvPicPr>
          <p:nvPr/>
        </p:nvPicPr>
        <p:blipFill>
          <a:blip r:embed="rId1">
            <a:extLst>
              <a:ext uri="{28A0092B-C50C-407E-A947-70E740481C1C}">
                <a14:useLocalDpi xmlns:a14="http://schemas.microsoft.com/office/drawing/2010/main" val="0"/>
              </a:ext>
            </a:extLst>
          </a:blip>
          <a:srcRect l="19930" t="34317" r="61778" b="54021"/>
          <a:stretch>
            <a:fillRect/>
          </a:stretch>
        </p:blipFill>
        <p:spPr bwMode="auto">
          <a:xfrm>
            <a:off x="3543185" y="1557042"/>
            <a:ext cx="1329036" cy="51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32" name="组合 52"/>
          <p:cNvGrpSpPr/>
          <p:nvPr/>
        </p:nvGrpSpPr>
        <p:grpSpPr bwMode="auto">
          <a:xfrm>
            <a:off x="2760163" y="2403064"/>
            <a:ext cx="2214060" cy="1929617"/>
            <a:chOff x="1033343" y="2889141"/>
            <a:chExt cx="2342352" cy="2041913"/>
          </a:xfrm>
        </p:grpSpPr>
        <p:pic>
          <p:nvPicPr>
            <p:cNvPr id="115797" name="图片 25"/>
            <p:cNvPicPr>
              <a:picLocks noChangeAspect="1"/>
            </p:cNvPicPr>
            <p:nvPr/>
          </p:nvPicPr>
          <p:blipFill>
            <a:blip r:embed="rId2">
              <a:extLst>
                <a:ext uri="{28A0092B-C50C-407E-A947-70E740481C1C}">
                  <a14:useLocalDpi xmlns:a14="http://schemas.microsoft.com/office/drawing/2010/main" val="0"/>
                </a:ext>
              </a:extLst>
            </a:blip>
            <a:srcRect l="34901" t="10838" r="41209" b="57695"/>
            <a:stretch>
              <a:fillRect/>
            </a:stretch>
          </p:blipFill>
          <p:spPr bwMode="auto">
            <a:xfrm>
              <a:off x="1033343" y="2889141"/>
              <a:ext cx="2342352" cy="1736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98" name="文本框 35"/>
            <p:cNvSpPr txBox="1">
              <a:spLocks noChangeArrowheads="1"/>
            </p:cNvSpPr>
            <p:nvPr/>
          </p:nvSpPr>
          <p:spPr bwMode="auto">
            <a:xfrm>
              <a:off x="2496967" y="3906710"/>
              <a:ext cx="275074" cy="22058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50000"/>
                </a:lnSpc>
                <a:spcBef>
                  <a:spcPct val="0"/>
                </a:spcBef>
                <a:buClrTx/>
                <a:buFontTx/>
                <a:buNone/>
              </a:pPr>
              <a:r>
                <a:rPr lang="en-US" altLang="zh-CN" sz="1325" b="0">
                  <a:latin typeface="Times New Roman" panose="02020603050405020304" pitchFamily="18" charset="0"/>
                  <a:ea typeface="宋体" panose="02010600030101010101" pitchFamily="2" charset="-122"/>
                </a:rPr>
                <a:t>c</a:t>
              </a:r>
              <a:endParaRPr lang="zh-CN" altLang="en-US" sz="1325" b="0">
                <a:latin typeface="Times New Roman" panose="02020603050405020304" pitchFamily="18" charset="0"/>
                <a:ea typeface="宋体" panose="02010600030101010101" pitchFamily="2" charset="-122"/>
              </a:endParaRPr>
            </a:p>
          </p:txBody>
        </p:sp>
        <p:sp>
          <p:nvSpPr>
            <p:cNvPr id="115799" name="文本框 37"/>
            <p:cNvSpPr txBox="1">
              <a:spLocks noChangeArrowheads="1"/>
            </p:cNvSpPr>
            <p:nvPr/>
          </p:nvSpPr>
          <p:spPr bwMode="auto">
            <a:xfrm>
              <a:off x="1368497" y="4617918"/>
              <a:ext cx="1896342" cy="3131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325" b="0" dirty="0">
                  <a:latin typeface="微软雅黑" panose="020B0503020204020204" pitchFamily="34" charset="-122"/>
                  <a:ea typeface="微软雅黑" panose="020B0503020204020204" pitchFamily="34" charset="-122"/>
                </a:rPr>
                <a:t>段表长度     段表起点</a:t>
              </a:r>
              <a:endParaRPr lang="zh-CN" altLang="en-US" sz="1325" b="0" dirty="0">
                <a:latin typeface="微软雅黑" panose="020B0503020204020204" pitchFamily="34" charset="-122"/>
                <a:ea typeface="微软雅黑" panose="020B0503020204020204" pitchFamily="34" charset="-122"/>
              </a:endParaRPr>
            </a:p>
          </p:txBody>
        </p:sp>
      </p:grpSp>
      <p:sp>
        <p:nvSpPr>
          <p:cNvPr id="115733" name="文本框 27"/>
          <p:cNvSpPr txBox="1">
            <a:spLocks noChangeArrowheads="1"/>
          </p:cNvSpPr>
          <p:nvPr/>
        </p:nvSpPr>
        <p:spPr bwMode="auto">
          <a:xfrm>
            <a:off x="2793164" y="3226587"/>
            <a:ext cx="306494" cy="3831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latin typeface="Times New Roman" panose="02020603050405020304" pitchFamily="18" charset="0"/>
                <a:ea typeface="宋体" panose="02010600030101010101" pitchFamily="2" charset="-122"/>
              </a:rPr>
              <a:t>b</a:t>
            </a:r>
            <a:endParaRPr lang="zh-CN" altLang="en-US" sz="1890" b="0">
              <a:latin typeface="Times New Roman" panose="02020603050405020304" pitchFamily="18" charset="0"/>
              <a:ea typeface="宋体" panose="02010600030101010101" pitchFamily="2" charset="-122"/>
            </a:endParaRPr>
          </a:p>
        </p:txBody>
      </p:sp>
      <p:pic>
        <p:nvPicPr>
          <p:cNvPr id="115734" name="图片 53"/>
          <p:cNvPicPr>
            <a:picLocks noChangeAspect="1"/>
          </p:cNvPicPr>
          <p:nvPr/>
        </p:nvPicPr>
        <p:blipFill>
          <a:blip r:embed="rId1">
            <a:extLst>
              <a:ext uri="{28A0092B-C50C-407E-A947-70E740481C1C}">
                <a14:useLocalDpi xmlns:a14="http://schemas.microsoft.com/office/drawing/2010/main" val="0"/>
              </a:ext>
            </a:extLst>
          </a:blip>
          <a:srcRect l="56584" t="69391" r="10068" b="153"/>
          <a:stretch>
            <a:fillRect/>
          </a:stretch>
        </p:blipFill>
        <p:spPr bwMode="auto">
          <a:xfrm>
            <a:off x="7024779" y="4995135"/>
            <a:ext cx="2535068" cy="14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35" name="图片 54"/>
          <p:cNvPicPr>
            <a:picLocks noChangeAspect="1"/>
          </p:cNvPicPr>
          <p:nvPr/>
        </p:nvPicPr>
        <p:blipFill>
          <a:blip r:embed="rId1">
            <a:extLst>
              <a:ext uri="{28A0092B-C50C-407E-A947-70E740481C1C}">
                <a14:useLocalDpi xmlns:a14="http://schemas.microsoft.com/office/drawing/2010/main" val="0"/>
              </a:ext>
            </a:extLst>
          </a:blip>
          <a:srcRect l="56584" t="31445" r="10068" b="57195"/>
          <a:stretch>
            <a:fillRect/>
          </a:stretch>
        </p:blipFill>
        <p:spPr bwMode="auto">
          <a:xfrm>
            <a:off x="7024779" y="4471621"/>
            <a:ext cx="2535068" cy="52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6" name="文本框 56"/>
          <p:cNvSpPr txBox="1">
            <a:spLocks noChangeArrowheads="1"/>
          </p:cNvSpPr>
          <p:nvPr/>
        </p:nvSpPr>
        <p:spPr bwMode="auto">
          <a:xfrm>
            <a:off x="8779826" y="5091137"/>
            <a:ext cx="1035861" cy="1023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endParaRPr lang="en-US" altLang="zh-CN" sz="1510" b="0" dirty="0">
              <a:latin typeface="Times New Roman" panose="02020603050405020304" pitchFamily="18" charset="0"/>
              <a:ea typeface="宋体" panose="02010600030101010101" pitchFamily="2"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某用户</a:t>
            </a:r>
            <a:r>
              <a:rPr lang="en-US" altLang="zh-CN" sz="1510" b="0" dirty="0">
                <a:latin typeface="Times New Roman" panose="02020603050405020304" pitchFamily="18" charset="0"/>
                <a:ea typeface="宋体" panose="02010600030101010101" pitchFamily="2" charset="-122"/>
              </a:rPr>
              <a:t>s</a:t>
            </a:r>
            <a:r>
              <a:rPr lang="zh-CN" altLang="en-US" sz="1510" b="0" dirty="0">
                <a:latin typeface="微软雅黑" panose="020B0503020204020204" pitchFamily="34" charset="-122"/>
                <a:ea typeface="微软雅黑" panose="020B0503020204020204" pitchFamily="34" charset="-122"/>
              </a:rPr>
              <a:t>段</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的页表</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endParaRPr lang="zh-CN" altLang="en-US" sz="1510" b="0" dirty="0">
              <a:latin typeface="Times New Roman" panose="02020603050405020304" pitchFamily="18" charset="0"/>
              <a:ea typeface="宋体" panose="02010600030101010101" pitchFamily="2" charset="-122"/>
            </a:endParaRPr>
          </a:p>
        </p:txBody>
      </p:sp>
      <p:pic>
        <p:nvPicPr>
          <p:cNvPr id="115737" name="图片 58"/>
          <p:cNvPicPr>
            <a:picLocks noChangeAspect="1"/>
          </p:cNvPicPr>
          <p:nvPr/>
        </p:nvPicPr>
        <p:blipFill>
          <a:blip r:embed="rId1">
            <a:extLst>
              <a:ext uri="{28A0092B-C50C-407E-A947-70E740481C1C}">
                <a14:useLocalDpi xmlns:a14="http://schemas.microsoft.com/office/drawing/2010/main" val="0"/>
              </a:ext>
            </a:extLst>
          </a:blip>
          <a:srcRect l="56584" t="69391" r="10068" b="153"/>
          <a:stretch>
            <a:fillRect/>
          </a:stretch>
        </p:blipFill>
        <p:spPr bwMode="auto">
          <a:xfrm>
            <a:off x="3390180" y="5005636"/>
            <a:ext cx="2536569" cy="14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38" name="图片 59"/>
          <p:cNvPicPr>
            <a:picLocks noChangeAspect="1"/>
          </p:cNvPicPr>
          <p:nvPr/>
        </p:nvPicPr>
        <p:blipFill>
          <a:blip r:embed="rId1">
            <a:extLst>
              <a:ext uri="{28A0092B-C50C-407E-A947-70E740481C1C}">
                <a14:useLocalDpi xmlns:a14="http://schemas.microsoft.com/office/drawing/2010/main" val="0"/>
              </a:ext>
            </a:extLst>
          </a:blip>
          <a:srcRect l="56584" t="39153" r="10068" b="57195"/>
          <a:stretch>
            <a:fillRect/>
          </a:stretch>
        </p:blipFill>
        <p:spPr bwMode="auto">
          <a:xfrm>
            <a:off x="3390180" y="4840630"/>
            <a:ext cx="2536569" cy="16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9" name="文本框 60"/>
          <p:cNvSpPr txBox="1">
            <a:spLocks noChangeArrowheads="1"/>
          </p:cNvSpPr>
          <p:nvPr/>
        </p:nvSpPr>
        <p:spPr bwMode="auto">
          <a:xfrm>
            <a:off x="5152729" y="5005636"/>
            <a:ext cx="766557" cy="125579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endParaRPr lang="en-US" altLang="zh-CN" sz="1510" b="0" dirty="0">
              <a:latin typeface="Times New Roman" panose="02020603050405020304" pitchFamily="18" charset="0"/>
              <a:ea typeface="宋体" panose="02010600030101010101" pitchFamily="2" charset="-122"/>
            </a:endParaRPr>
          </a:p>
          <a:p>
            <a:pPr>
              <a:spcBef>
                <a:spcPct val="0"/>
              </a:spcBef>
              <a:buClrTx/>
              <a:buFontTx/>
              <a:buNone/>
            </a:pPr>
            <a:endParaRPr lang="en-US" altLang="zh-CN" sz="1510" b="0" dirty="0">
              <a:latin typeface="Times New Roman" panose="02020603050405020304" pitchFamily="18" charset="0"/>
              <a:ea typeface="宋体" panose="02010600030101010101" pitchFamily="2"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某用户</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段表</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endParaRPr lang="zh-CN" altLang="en-US" sz="1510" b="0" dirty="0">
              <a:latin typeface="Times New Roman" panose="02020603050405020304" pitchFamily="18" charset="0"/>
              <a:ea typeface="宋体" panose="02010600030101010101" pitchFamily="2" charset="-122"/>
            </a:endParaRPr>
          </a:p>
        </p:txBody>
      </p:sp>
      <p:sp>
        <p:nvSpPr>
          <p:cNvPr id="115740" name="文本框 61"/>
          <p:cNvSpPr txBox="1">
            <a:spLocks noChangeArrowheads="1"/>
          </p:cNvSpPr>
          <p:nvPr/>
        </p:nvSpPr>
        <p:spPr bwMode="auto">
          <a:xfrm>
            <a:off x="3423181" y="4987634"/>
            <a:ext cx="292068"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latin typeface="Times New Roman" panose="02020603050405020304" pitchFamily="18" charset="0"/>
                <a:ea typeface="宋体" panose="02010600030101010101" pitchFamily="2" charset="-122"/>
              </a:rPr>
              <a:t>c</a:t>
            </a:r>
            <a:endParaRPr lang="zh-CN" altLang="en-US" sz="1890" b="0">
              <a:latin typeface="Times New Roman" panose="02020603050405020304" pitchFamily="18" charset="0"/>
              <a:ea typeface="宋体" panose="02010600030101010101" pitchFamily="2" charset="-122"/>
            </a:endParaRPr>
          </a:p>
        </p:txBody>
      </p:sp>
      <p:cxnSp>
        <p:nvCxnSpPr>
          <p:cNvPr id="115741" name="直接连接符 62"/>
          <p:cNvCxnSpPr>
            <a:cxnSpLocks noChangeShapeType="1"/>
          </p:cNvCxnSpPr>
          <p:nvPr/>
        </p:nvCxnSpPr>
        <p:spPr bwMode="auto">
          <a:xfrm>
            <a:off x="4030698" y="5181139"/>
            <a:ext cx="7500" cy="745521"/>
          </a:xfrm>
          <a:prstGeom prst="line">
            <a:avLst/>
          </a:prstGeom>
          <a:noFill/>
          <a:ln w="1905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42" name="文本框 63"/>
          <p:cNvSpPr txBox="1">
            <a:spLocks noChangeArrowheads="1"/>
          </p:cNvSpPr>
          <p:nvPr/>
        </p:nvSpPr>
        <p:spPr bwMode="auto">
          <a:xfrm>
            <a:off x="3705189" y="5395646"/>
            <a:ext cx="688519"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b="0">
                <a:latin typeface="Times New Roman" panose="02020603050405020304" pitchFamily="18" charset="0"/>
                <a:ea typeface="宋体" panose="02010600030101010101" pitchFamily="2" charset="-122"/>
              </a:rPr>
              <a:t>1   d</a:t>
            </a:r>
            <a:r>
              <a:rPr lang="en-US" altLang="zh-CN" sz="1700" b="0" baseline="-25000">
                <a:latin typeface="Times New Roman" panose="02020603050405020304" pitchFamily="18" charset="0"/>
                <a:ea typeface="宋体" panose="02010600030101010101" pitchFamily="2" charset="-122"/>
              </a:rPr>
              <a:t>1</a:t>
            </a:r>
            <a:endParaRPr lang="zh-CN" altLang="en-US" sz="1700" b="0" baseline="-25000">
              <a:latin typeface="Times New Roman" panose="02020603050405020304" pitchFamily="18" charset="0"/>
              <a:ea typeface="宋体" panose="02010600030101010101" pitchFamily="2" charset="-122"/>
            </a:endParaRPr>
          </a:p>
        </p:txBody>
      </p:sp>
      <p:sp>
        <p:nvSpPr>
          <p:cNvPr id="115743" name="文本框 64"/>
          <p:cNvSpPr txBox="1">
            <a:spLocks noChangeArrowheads="1"/>
          </p:cNvSpPr>
          <p:nvPr/>
        </p:nvSpPr>
        <p:spPr bwMode="auto">
          <a:xfrm>
            <a:off x="6933276" y="4944133"/>
            <a:ext cx="386644" cy="3831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890" b="0">
                <a:latin typeface="Times New Roman" panose="02020603050405020304" pitchFamily="18" charset="0"/>
                <a:ea typeface="宋体" panose="02010600030101010101" pitchFamily="2" charset="-122"/>
              </a:rPr>
              <a:t>d</a:t>
            </a:r>
            <a:r>
              <a:rPr lang="en-US" altLang="zh-CN" sz="1890" b="0" baseline="-25000">
                <a:latin typeface="Times New Roman" panose="02020603050405020304" pitchFamily="18" charset="0"/>
                <a:ea typeface="宋体" panose="02010600030101010101" pitchFamily="2" charset="-122"/>
              </a:rPr>
              <a:t>1</a:t>
            </a:r>
            <a:endParaRPr lang="zh-CN" altLang="en-US" sz="1890" b="0" baseline="-25000">
              <a:latin typeface="Times New Roman" panose="02020603050405020304" pitchFamily="18" charset="0"/>
              <a:ea typeface="宋体" panose="02010600030101010101" pitchFamily="2" charset="-122"/>
            </a:endParaRPr>
          </a:p>
        </p:txBody>
      </p:sp>
      <p:sp>
        <p:nvSpPr>
          <p:cNvPr id="115744" name="文本框 65"/>
          <p:cNvSpPr txBox="1">
            <a:spLocks noChangeArrowheads="1"/>
          </p:cNvSpPr>
          <p:nvPr/>
        </p:nvSpPr>
        <p:spPr bwMode="auto">
          <a:xfrm>
            <a:off x="7356288" y="5382145"/>
            <a:ext cx="963026"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b="0">
                <a:latin typeface="Times New Roman" panose="02020603050405020304" pitchFamily="18" charset="0"/>
                <a:ea typeface="宋体" panose="02010600030101010101" pitchFamily="2" charset="-122"/>
              </a:rPr>
              <a:t> n</a:t>
            </a:r>
            <a:r>
              <a:rPr lang="en-US" altLang="zh-CN" sz="1700" b="0" baseline="-25000">
                <a:latin typeface="Times New Roman" panose="02020603050405020304" pitchFamily="18" charset="0"/>
                <a:ea typeface="宋体" panose="02010600030101010101" pitchFamily="2" charset="-122"/>
              </a:rPr>
              <a:t>v</a:t>
            </a:r>
            <a:r>
              <a:rPr lang="en-US" altLang="zh-CN" sz="1700" b="0">
                <a:latin typeface="Times New Roman" panose="02020603050405020304" pitchFamily="18" charset="0"/>
                <a:ea typeface="宋体" panose="02010600030101010101" pitchFamily="2" charset="-122"/>
              </a:rPr>
              <a:t>       1</a:t>
            </a:r>
            <a:endParaRPr lang="zh-CN" altLang="en-US" sz="1700" b="0" baseline="-25000">
              <a:latin typeface="Times New Roman" panose="02020603050405020304" pitchFamily="18" charset="0"/>
              <a:ea typeface="宋体" panose="02010600030101010101" pitchFamily="2" charset="-122"/>
            </a:endParaRPr>
          </a:p>
        </p:txBody>
      </p:sp>
      <p:sp>
        <p:nvSpPr>
          <p:cNvPr id="115745" name="文本框 66"/>
          <p:cNvSpPr txBox="1">
            <a:spLocks noChangeArrowheads="1"/>
          </p:cNvSpPr>
          <p:nvPr/>
        </p:nvSpPr>
        <p:spPr bwMode="auto">
          <a:xfrm>
            <a:off x="7305286" y="5901159"/>
            <a:ext cx="1149674" cy="45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90000"/>
              </a:lnSpc>
              <a:spcBef>
                <a:spcPct val="0"/>
              </a:spcBef>
              <a:buClrTx/>
              <a:buFontTx/>
              <a:buNone/>
            </a:pPr>
            <a:r>
              <a:rPr lang="zh-CN" altLang="en-US" sz="1325" b="0" dirty="0">
                <a:latin typeface="微软雅黑" panose="020B0503020204020204" pitchFamily="34" charset="-122"/>
                <a:ea typeface="微软雅黑" panose="020B0503020204020204" pitchFamily="34" charset="-122"/>
              </a:rPr>
              <a:t>实页号  装入</a:t>
            </a:r>
            <a:endParaRPr lang="en-US" altLang="zh-CN" sz="1325" b="0" dirty="0">
              <a:latin typeface="微软雅黑" panose="020B0503020204020204" pitchFamily="34" charset="-122"/>
              <a:ea typeface="微软雅黑" panose="020B0503020204020204" pitchFamily="34" charset="-122"/>
            </a:endParaRPr>
          </a:p>
          <a:p>
            <a:pPr>
              <a:lnSpc>
                <a:spcPct val="90000"/>
              </a:lnSpc>
              <a:spcBef>
                <a:spcPct val="0"/>
              </a:spcBef>
              <a:buClrTx/>
              <a:buFontTx/>
              <a:buNone/>
            </a:pPr>
            <a:r>
              <a:rPr lang="en-US" altLang="zh-CN" sz="1325" b="0" dirty="0">
                <a:latin typeface="微软雅黑" panose="020B0503020204020204" pitchFamily="34" charset="-122"/>
                <a:ea typeface="微软雅黑" panose="020B0503020204020204" pitchFamily="34" charset="-122"/>
              </a:rPr>
              <a:t>                </a:t>
            </a:r>
            <a:r>
              <a:rPr lang="zh-CN" altLang="en-US" sz="1325" b="0" dirty="0">
                <a:latin typeface="微软雅黑" panose="020B0503020204020204" pitchFamily="34" charset="-122"/>
                <a:ea typeface="微软雅黑" panose="020B0503020204020204" pitchFamily="34" charset="-122"/>
              </a:rPr>
              <a:t>位</a:t>
            </a:r>
            <a:endParaRPr lang="zh-CN" altLang="en-US" sz="1325" b="0" dirty="0">
              <a:latin typeface="微软雅黑" panose="020B0503020204020204" pitchFamily="34" charset="-122"/>
              <a:ea typeface="微软雅黑" panose="020B0503020204020204" pitchFamily="34" charset="-122"/>
            </a:endParaRPr>
          </a:p>
        </p:txBody>
      </p:sp>
      <p:sp>
        <p:nvSpPr>
          <p:cNvPr id="115746" name="文本框 67"/>
          <p:cNvSpPr txBox="1">
            <a:spLocks noChangeArrowheads="1"/>
          </p:cNvSpPr>
          <p:nvPr/>
        </p:nvSpPr>
        <p:spPr bwMode="auto">
          <a:xfrm>
            <a:off x="3660188" y="5926660"/>
            <a:ext cx="1422184" cy="40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90000"/>
              </a:lnSpc>
              <a:spcBef>
                <a:spcPct val="0"/>
              </a:spcBef>
              <a:buClrTx/>
              <a:buFontTx/>
              <a:buNone/>
            </a:pPr>
            <a:r>
              <a:rPr lang="zh-CN" altLang="en-US" sz="1135" b="0" dirty="0">
                <a:latin typeface="微软雅黑" panose="020B0503020204020204" pitchFamily="34" charset="-122"/>
                <a:ea typeface="微软雅黑" panose="020B0503020204020204" pitchFamily="34" charset="-122"/>
              </a:rPr>
              <a:t>装入 页表 访问  段 </a:t>
            </a:r>
            <a:endParaRPr lang="en-US" altLang="zh-CN" sz="1135" b="0" dirty="0">
              <a:latin typeface="微软雅黑" panose="020B0503020204020204" pitchFamily="34" charset="-122"/>
              <a:ea typeface="微软雅黑" panose="020B0503020204020204" pitchFamily="34" charset="-122"/>
            </a:endParaRPr>
          </a:p>
          <a:p>
            <a:pPr>
              <a:lnSpc>
                <a:spcPct val="90000"/>
              </a:lnSpc>
              <a:spcBef>
                <a:spcPct val="0"/>
              </a:spcBef>
              <a:buClrTx/>
              <a:buFontTx/>
              <a:buNone/>
            </a:pPr>
            <a:r>
              <a:rPr lang="en-US" altLang="zh-CN" sz="1135" b="0" dirty="0">
                <a:latin typeface="微软雅黑" panose="020B0503020204020204" pitchFamily="34" charset="-122"/>
                <a:ea typeface="微软雅黑" panose="020B0503020204020204" pitchFamily="34" charset="-122"/>
              </a:rPr>
              <a:t> </a:t>
            </a:r>
            <a:r>
              <a:rPr lang="zh-CN" altLang="en-US" sz="1135" b="0" dirty="0">
                <a:latin typeface="微软雅黑" panose="020B0503020204020204" pitchFamily="34" charset="-122"/>
                <a:ea typeface="微软雅黑" panose="020B0503020204020204" pitchFamily="34" charset="-122"/>
              </a:rPr>
              <a:t>位    起点 方式  长</a:t>
            </a:r>
            <a:endParaRPr lang="zh-CN" altLang="en-US" sz="1135" b="0" dirty="0">
              <a:latin typeface="微软雅黑" panose="020B0503020204020204" pitchFamily="34" charset="-122"/>
              <a:ea typeface="微软雅黑" panose="020B0503020204020204" pitchFamily="34" charset="-122"/>
            </a:endParaRPr>
          </a:p>
        </p:txBody>
      </p:sp>
      <p:grpSp>
        <p:nvGrpSpPr>
          <p:cNvPr id="141" name="组合 140"/>
          <p:cNvGrpSpPr/>
          <p:nvPr/>
        </p:nvGrpSpPr>
        <p:grpSpPr bwMode="auto">
          <a:xfrm>
            <a:off x="2931168" y="1393537"/>
            <a:ext cx="2794576" cy="4179145"/>
            <a:chOff x="1578633" y="1474890"/>
            <a:chExt cx="2956195" cy="4423496"/>
          </a:xfrm>
        </p:grpSpPr>
        <p:grpSp>
          <p:nvGrpSpPr>
            <p:cNvPr id="115788" name="组合 70"/>
            <p:cNvGrpSpPr/>
            <p:nvPr/>
          </p:nvGrpSpPr>
          <p:grpSpPr bwMode="auto">
            <a:xfrm>
              <a:off x="3899799" y="3508426"/>
              <a:ext cx="276767" cy="267630"/>
              <a:chOff x="555857" y="2832409"/>
              <a:chExt cx="336240" cy="356839"/>
            </a:xfrm>
          </p:grpSpPr>
          <p:sp>
            <p:nvSpPr>
              <p:cNvPr id="115794" name="椭圆 76"/>
              <p:cNvSpPr>
                <a:spLocks noChangeArrowheads="1"/>
              </p:cNvSpPr>
              <p:nvPr/>
            </p:nvSpPr>
            <p:spPr bwMode="auto">
              <a:xfrm>
                <a:off x="555857" y="2832409"/>
                <a:ext cx="336240" cy="356839"/>
              </a:xfrm>
              <a:prstGeom prst="ellipse">
                <a:avLst/>
              </a:prstGeom>
              <a:noFill/>
              <a:ln w="1270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95" name="直接连接符 77"/>
              <p:cNvCxnSpPr>
                <a:cxnSpLocks noChangeShapeType="1"/>
              </p:cNvCxnSpPr>
              <p:nvPr/>
            </p:nvCxnSpPr>
            <p:spPr bwMode="auto">
              <a:xfrm>
                <a:off x="607895" y="3010829"/>
                <a:ext cx="216000" cy="0"/>
              </a:xfrm>
              <a:prstGeom prst="line">
                <a:avLst/>
              </a:prstGeom>
              <a:noFill/>
              <a:ln w="127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96" name="直接连接符 78"/>
              <p:cNvCxnSpPr>
                <a:cxnSpLocks noChangeShapeType="1"/>
              </p:cNvCxnSpPr>
              <p:nvPr/>
            </p:nvCxnSpPr>
            <p:spPr bwMode="auto">
              <a:xfrm>
                <a:off x="723977" y="2906749"/>
                <a:ext cx="0" cy="216000"/>
              </a:xfrm>
              <a:prstGeom prst="line">
                <a:avLst/>
              </a:prstGeom>
              <a:noFill/>
              <a:ln w="127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5789" name="右大括号 71"/>
            <p:cNvSpPr/>
            <p:nvPr/>
          </p:nvSpPr>
          <p:spPr bwMode="auto">
            <a:xfrm rot="5400000">
              <a:off x="3897812" y="1119600"/>
              <a:ext cx="281725" cy="992306"/>
            </a:xfrm>
            <a:prstGeom prst="rightBrace">
              <a:avLst>
                <a:gd name="adj1" fmla="val 49002"/>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90" name="肘形连接符 72"/>
            <p:cNvCxnSpPr>
              <a:cxnSpLocks noChangeShapeType="1"/>
            </p:cNvCxnSpPr>
            <p:nvPr/>
          </p:nvCxnSpPr>
          <p:spPr bwMode="auto">
            <a:xfrm rot="16200000" flipH="1">
              <a:off x="3146464" y="2637951"/>
              <a:ext cx="1762670" cy="0"/>
            </a:xfrm>
            <a:prstGeom prst="bentConnector3">
              <a:avLst>
                <a:gd name="adj1" fmla="val 50000"/>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91" name="肘形连接符 73"/>
            <p:cNvCxnSpPr>
              <a:cxnSpLocks noChangeShapeType="1"/>
              <a:stCxn id="115798" idx="3"/>
              <a:endCxn id="115794" idx="2"/>
            </p:cNvCxnSpPr>
            <p:nvPr/>
          </p:nvCxnSpPr>
          <p:spPr bwMode="auto">
            <a:xfrm flipV="1">
              <a:off x="3136253" y="3642241"/>
              <a:ext cx="763546" cy="29356"/>
            </a:xfrm>
            <a:prstGeom prst="bentConnector3">
              <a:avLst>
                <a:gd name="adj1" fmla="val 50000"/>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92" name="肘形连接符 74"/>
            <p:cNvCxnSpPr>
              <a:cxnSpLocks noChangeShapeType="1"/>
              <a:stCxn id="115794" idx="4"/>
              <a:endCxn id="115742" idx="1"/>
            </p:cNvCxnSpPr>
            <p:nvPr/>
          </p:nvCxnSpPr>
          <p:spPr bwMode="auto">
            <a:xfrm rot="5400000">
              <a:off x="2156635" y="4016839"/>
              <a:ext cx="2122330" cy="1640765"/>
            </a:xfrm>
            <a:prstGeom prst="bentConnector4">
              <a:avLst>
                <a:gd name="adj1" fmla="val 45585"/>
                <a:gd name="adj2" fmla="val 114738"/>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93" name="矩形 75"/>
            <p:cNvSpPr>
              <a:spLocks noChangeArrowheads="1"/>
            </p:cNvSpPr>
            <p:nvPr/>
          </p:nvSpPr>
          <p:spPr bwMode="auto">
            <a:xfrm>
              <a:off x="1578633" y="5372364"/>
              <a:ext cx="502270" cy="46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③</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grpSp>
      <p:grpSp>
        <p:nvGrpSpPr>
          <p:cNvPr id="140" name="组合 139"/>
          <p:cNvGrpSpPr/>
          <p:nvPr/>
        </p:nvGrpSpPr>
        <p:grpSpPr bwMode="auto">
          <a:xfrm>
            <a:off x="2127146" y="1383037"/>
            <a:ext cx="2656572" cy="2035141"/>
            <a:chOff x="726348" y="1464030"/>
            <a:chExt cx="2812304" cy="2153479"/>
          </a:xfrm>
        </p:grpSpPr>
        <p:sp>
          <p:nvSpPr>
            <p:cNvPr id="115784" name="右大括号 31"/>
            <p:cNvSpPr/>
            <p:nvPr/>
          </p:nvSpPr>
          <p:spPr bwMode="auto">
            <a:xfrm rot="5400000">
              <a:off x="2768804" y="975908"/>
              <a:ext cx="281725" cy="1257970"/>
            </a:xfrm>
            <a:prstGeom prst="rightBrace">
              <a:avLst>
                <a:gd name="adj1" fmla="val 49014"/>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5785" name="矩形 33"/>
            <p:cNvSpPr>
              <a:spLocks noChangeArrowheads="1"/>
            </p:cNvSpPr>
            <p:nvPr/>
          </p:nvSpPr>
          <p:spPr bwMode="auto">
            <a:xfrm>
              <a:off x="726348" y="2733989"/>
              <a:ext cx="502644" cy="46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①</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cxnSp>
          <p:nvCxnSpPr>
            <p:cNvPr id="115786" name="肘形连接符 32"/>
            <p:cNvCxnSpPr>
              <a:cxnSpLocks noChangeShapeType="1"/>
              <a:endCxn id="115733" idx="1"/>
            </p:cNvCxnSpPr>
            <p:nvPr/>
          </p:nvCxnSpPr>
          <p:spPr bwMode="auto">
            <a:xfrm rot="5400000">
              <a:off x="1420969" y="2124289"/>
              <a:ext cx="1503659" cy="1482778"/>
            </a:xfrm>
            <a:prstGeom prst="bentConnector4">
              <a:avLst>
                <a:gd name="adj1" fmla="val 43259"/>
                <a:gd name="adj2" fmla="val 116321"/>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87" name="文本框 30"/>
            <p:cNvSpPr txBox="1">
              <a:spLocks noChangeArrowheads="1"/>
            </p:cNvSpPr>
            <p:nvPr/>
          </p:nvSpPr>
          <p:spPr bwMode="auto">
            <a:xfrm>
              <a:off x="1202691" y="2571922"/>
              <a:ext cx="400826" cy="59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查</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到</a:t>
              </a:r>
              <a:endParaRPr lang="zh-CN" altLang="en-US" sz="1510" b="0" dirty="0">
                <a:latin typeface="微软雅黑" panose="020B0503020204020204" pitchFamily="34" charset="-122"/>
                <a:ea typeface="微软雅黑" panose="020B0503020204020204" pitchFamily="34" charset="-122"/>
              </a:endParaRPr>
            </a:p>
          </p:txBody>
        </p:sp>
      </p:grpSp>
      <p:grpSp>
        <p:nvGrpSpPr>
          <p:cNvPr id="115749" name="组合 111"/>
          <p:cNvGrpSpPr/>
          <p:nvPr/>
        </p:nvGrpSpPr>
        <p:grpSpPr bwMode="auto">
          <a:xfrm>
            <a:off x="6459264" y="2526068"/>
            <a:ext cx="2518568" cy="1042529"/>
            <a:chOff x="3077737" y="3137210"/>
            <a:chExt cx="2282282" cy="1018478"/>
          </a:xfrm>
        </p:grpSpPr>
        <p:pic>
          <p:nvPicPr>
            <p:cNvPr id="115782" name="图片 112"/>
            <p:cNvPicPr>
              <a:picLocks noChangeAspect="1"/>
            </p:cNvPicPr>
            <p:nvPr/>
          </p:nvPicPr>
          <p:blipFill>
            <a:blip r:embed="rId1">
              <a:extLst>
                <a:ext uri="{28A0092B-C50C-407E-A947-70E740481C1C}">
                  <a14:useLocalDpi xmlns:a14="http://schemas.microsoft.com/office/drawing/2010/main" val="0"/>
                </a:ext>
              </a:extLst>
            </a:blip>
            <a:srcRect l="29704" t="46024" r="43320" b="36555"/>
            <a:stretch>
              <a:fillRect/>
            </a:stretch>
          </p:blipFill>
          <p:spPr bwMode="auto">
            <a:xfrm>
              <a:off x="3189249" y="3137210"/>
              <a:ext cx="2170770" cy="85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83" name="圆角矩形 113"/>
            <p:cNvSpPr>
              <a:spLocks noChangeArrowheads="1"/>
            </p:cNvSpPr>
            <p:nvPr/>
          </p:nvSpPr>
          <p:spPr bwMode="auto">
            <a:xfrm>
              <a:off x="3077737" y="3642732"/>
              <a:ext cx="691376" cy="512956"/>
            </a:xfrm>
            <a:prstGeom prst="roundRect">
              <a:avLst>
                <a:gd name="adj" fmla="val 16667"/>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grpSp>
      <p:sp>
        <p:nvSpPr>
          <p:cNvPr id="115750" name="矩形 117"/>
          <p:cNvSpPr>
            <a:spLocks noChangeArrowheads="1"/>
          </p:cNvSpPr>
          <p:nvPr/>
        </p:nvSpPr>
        <p:spPr bwMode="auto">
          <a:xfrm>
            <a:off x="7954804" y="2775075"/>
            <a:ext cx="1243533" cy="327009"/>
          </a:xfrm>
          <a:prstGeom prst="rect">
            <a:avLst/>
          </a:prstGeom>
          <a:solidFill>
            <a:srgbClr val="33CC33"/>
          </a:solidFill>
          <a:ln w="19050" algn="ctr">
            <a:solidFill>
              <a:srgbClr val="00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510" b="0" dirty="0">
                <a:latin typeface="微软雅黑" panose="020B0503020204020204" pitchFamily="34" charset="-122"/>
                <a:ea typeface="微软雅黑" panose="020B0503020204020204" pitchFamily="34" charset="-122"/>
              </a:rPr>
              <a:t>页内位移</a:t>
            </a:r>
            <a:r>
              <a:rPr lang="en-US" altLang="zh-CN" sz="1510" b="0" i="1" dirty="0">
                <a:latin typeface="Times New Roman" panose="02020603050405020304" pitchFamily="18" charset="0"/>
                <a:ea typeface="宋体" panose="02010600030101010101" pitchFamily="2" charset="-122"/>
              </a:rPr>
              <a:t>n</a:t>
            </a:r>
            <a:r>
              <a:rPr lang="en-US" altLang="zh-CN" sz="1510" b="0" i="1" baseline="-25000" dirty="0">
                <a:latin typeface="Times New Roman" panose="02020603050405020304" pitchFamily="18" charset="0"/>
                <a:ea typeface="宋体" panose="02010600030101010101" pitchFamily="2" charset="-122"/>
              </a:rPr>
              <a:t>r</a:t>
            </a:r>
            <a:endParaRPr lang="en-US" altLang="zh-CN" sz="1510" b="0" i="1" baseline="-25000" dirty="0">
              <a:latin typeface="Times New Roman" panose="02020603050405020304" pitchFamily="18" charset="0"/>
              <a:ea typeface="宋体" panose="02010600030101010101" pitchFamily="2" charset="-122"/>
            </a:endParaRPr>
          </a:p>
        </p:txBody>
      </p:sp>
      <p:sp>
        <p:nvSpPr>
          <p:cNvPr id="115751" name="文本框 118"/>
          <p:cNvSpPr txBox="1">
            <a:spLocks noChangeArrowheads="1"/>
          </p:cNvSpPr>
          <p:nvPr/>
        </p:nvSpPr>
        <p:spPr bwMode="auto">
          <a:xfrm>
            <a:off x="9198337" y="2758575"/>
            <a:ext cx="926857"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主地址</a:t>
            </a:r>
            <a:r>
              <a:rPr lang="en-US" altLang="zh-CN" sz="1510" b="0" dirty="0">
                <a:latin typeface="Times New Roman" panose="02020603050405020304" pitchFamily="18" charset="0"/>
                <a:ea typeface="宋体" panose="02010600030101010101" pitchFamily="2" charset="-122"/>
              </a:rPr>
              <a:t>n</a:t>
            </a:r>
            <a:r>
              <a:rPr lang="en-US" altLang="zh-CN" sz="1510" b="0" baseline="-25000" dirty="0">
                <a:latin typeface="Times New Roman" panose="02020603050405020304" pitchFamily="18" charset="0"/>
                <a:ea typeface="宋体" panose="02010600030101010101" pitchFamily="2" charset="-122"/>
              </a:rPr>
              <a:t>p</a:t>
            </a:r>
            <a:endParaRPr lang="zh-CN" altLang="en-US" sz="1510" b="0" baseline="-25000" dirty="0">
              <a:latin typeface="Times New Roman" panose="02020603050405020304" pitchFamily="18" charset="0"/>
              <a:ea typeface="宋体" panose="02010600030101010101" pitchFamily="2" charset="-122"/>
            </a:endParaRPr>
          </a:p>
        </p:txBody>
      </p:sp>
      <p:sp>
        <p:nvSpPr>
          <p:cNvPr id="124" name="右大括号 123"/>
          <p:cNvSpPr/>
          <p:nvPr/>
        </p:nvSpPr>
        <p:spPr bwMode="auto">
          <a:xfrm rot="5400000">
            <a:off x="7157532" y="908275"/>
            <a:ext cx="267007" cy="1213533"/>
          </a:xfrm>
          <a:prstGeom prst="rightBrace">
            <a:avLst>
              <a:gd name="adj1" fmla="val 48837"/>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26" name="右大括号 125"/>
          <p:cNvSpPr/>
          <p:nvPr/>
        </p:nvSpPr>
        <p:spPr bwMode="auto">
          <a:xfrm rot="16200000">
            <a:off x="8443067" y="2061806"/>
            <a:ext cx="267007" cy="1213532"/>
          </a:xfrm>
          <a:prstGeom prst="rightBrace">
            <a:avLst>
              <a:gd name="adj1" fmla="val 48837"/>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27" name="肘形连接符 126"/>
          <p:cNvCxnSpPr>
            <a:cxnSpLocks noChangeShapeType="1"/>
            <a:stCxn id="124" idx="1"/>
            <a:endCxn id="126" idx="1"/>
          </p:cNvCxnSpPr>
          <p:nvPr/>
        </p:nvCxnSpPr>
        <p:spPr bwMode="auto">
          <a:xfrm rot="16200000" flipH="1">
            <a:off x="7490542" y="1428788"/>
            <a:ext cx="886523" cy="1326036"/>
          </a:xfrm>
          <a:prstGeom prst="bentConnector5">
            <a:avLst>
              <a:gd name="adj1" fmla="val 31861"/>
              <a:gd name="adj2" fmla="val 50000"/>
              <a:gd name="adj3" fmla="val 31727"/>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组合 131"/>
          <p:cNvGrpSpPr/>
          <p:nvPr/>
        </p:nvGrpSpPr>
        <p:grpSpPr bwMode="auto">
          <a:xfrm>
            <a:off x="1536130" y="2020555"/>
            <a:ext cx="1234534" cy="819022"/>
            <a:chOff x="985156" y="2116032"/>
            <a:chExt cx="1306637" cy="866017"/>
          </a:xfrm>
        </p:grpSpPr>
        <p:cxnSp>
          <p:nvCxnSpPr>
            <p:cNvPr id="115780" name="肘形连接符 132"/>
            <p:cNvCxnSpPr>
              <a:cxnSpLocks noChangeShapeType="1"/>
            </p:cNvCxnSpPr>
            <p:nvPr/>
          </p:nvCxnSpPr>
          <p:spPr bwMode="auto">
            <a:xfrm rot="10800000" flipV="1">
              <a:off x="1364635" y="2408326"/>
              <a:ext cx="927158" cy="573723"/>
            </a:xfrm>
            <a:prstGeom prst="bentConnector3">
              <a:avLst>
                <a:gd name="adj1" fmla="val 99713"/>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81" name="文本框 133"/>
            <p:cNvSpPr txBox="1">
              <a:spLocks noChangeArrowheads="1"/>
            </p:cNvSpPr>
            <p:nvPr/>
          </p:nvSpPr>
          <p:spPr bwMode="auto">
            <a:xfrm>
              <a:off x="985156" y="2116032"/>
              <a:ext cx="400744" cy="83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查</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不</a:t>
              </a:r>
              <a:endParaRPr lang="en-US" altLang="zh-CN" sz="1510" b="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510" b="0" dirty="0">
                  <a:latin typeface="微软雅黑" panose="020B0503020204020204" pitchFamily="34" charset="-122"/>
                  <a:ea typeface="微软雅黑" panose="020B0503020204020204" pitchFamily="34" charset="-122"/>
                </a:rPr>
                <a:t>到</a:t>
              </a:r>
              <a:endParaRPr lang="zh-CN" altLang="en-US" sz="1510" b="0" dirty="0">
                <a:latin typeface="微软雅黑" panose="020B0503020204020204" pitchFamily="34" charset="-122"/>
                <a:ea typeface="微软雅黑" panose="020B0503020204020204" pitchFamily="34" charset="-122"/>
              </a:endParaRPr>
            </a:p>
          </p:txBody>
        </p:sp>
      </p:grpSp>
      <p:sp>
        <p:nvSpPr>
          <p:cNvPr id="135" name="矩形 134"/>
          <p:cNvSpPr>
            <a:spLocks noChangeArrowheads="1"/>
          </p:cNvSpPr>
          <p:nvPr/>
        </p:nvSpPr>
        <p:spPr bwMode="auto">
          <a:xfrm>
            <a:off x="3768190" y="3223588"/>
            <a:ext cx="4748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②</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38" name="矩形 137"/>
          <p:cNvSpPr>
            <a:spLocks noChangeArrowheads="1"/>
          </p:cNvSpPr>
          <p:nvPr/>
        </p:nvSpPr>
        <p:spPr bwMode="auto">
          <a:xfrm>
            <a:off x="8607321" y="1935052"/>
            <a:ext cx="4748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⑥</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39" name="矩形 138"/>
          <p:cNvSpPr>
            <a:spLocks noChangeArrowheads="1"/>
          </p:cNvSpPr>
          <p:nvPr/>
        </p:nvSpPr>
        <p:spPr bwMode="auto">
          <a:xfrm>
            <a:off x="9432343" y="2413566"/>
            <a:ext cx="4748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⑦</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grpSp>
        <p:nvGrpSpPr>
          <p:cNvPr id="144" name="组合 143"/>
          <p:cNvGrpSpPr/>
          <p:nvPr/>
        </p:nvGrpSpPr>
        <p:grpSpPr bwMode="auto">
          <a:xfrm>
            <a:off x="3477182" y="1383037"/>
            <a:ext cx="3879106" cy="4176143"/>
            <a:chOff x="2156115" y="1463542"/>
            <a:chExt cx="4105464" cy="4419972"/>
          </a:xfrm>
        </p:grpSpPr>
        <p:grpSp>
          <p:nvGrpSpPr>
            <p:cNvPr id="115767" name="组合 87"/>
            <p:cNvGrpSpPr/>
            <p:nvPr/>
          </p:nvGrpSpPr>
          <p:grpSpPr bwMode="auto">
            <a:xfrm>
              <a:off x="4891117" y="4808598"/>
              <a:ext cx="276767" cy="267630"/>
              <a:chOff x="555857" y="2832409"/>
              <a:chExt cx="336240" cy="356839"/>
            </a:xfrm>
          </p:grpSpPr>
          <p:sp>
            <p:nvSpPr>
              <p:cNvPr id="115777" name="椭圆 88"/>
              <p:cNvSpPr>
                <a:spLocks noChangeArrowheads="1"/>
              </p:cNvSpPr>
              <p:nvPr/>
            </p:nvSpPr>
            <p:spPr bwMode="auto">
              <a:xfrm>
                <a:off x="555857" y="2832409"/>
                <a:ext cx="336240" cy="356839"/>
              </a:xfrm>
              <a:prstGeom prst="ellipse">
                <a:avLst/>
              </a:prstGeom>
              <a:noFill/>
              <a:ln w="12700" algn="ctr">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78" name="直接连接符 89"/>
              <p:cNvCxnSpPr>
                <a:cxnSpLocks noChangeShapeType="1"/>
              </p:cNvCxnSpPr>
              <p:nvPr/>
            </p:nvCxnSpPr>
            <p:spPr bwMode="auto">
              <a:xfrm>
                <a:off x="607895" y="3010829"/>
                <a:ext cx="216000" cy="0"/>
              </a:xfrm>
              <a:prstGeom prst="line">
                <a:avLst/>
              </a:prstGeom>
              <a:noFill/>
              <a:ln w="127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79" name="直接连接符 90"/>
              <p:cNvCxnSpPr>
                <a:cxnSpLocks noChangeShapeType="1"/>
              </p:cNvCxnSpPr>
              <p:nvPr/>
            </p:nvCxnSpPr>
            <p:spPr bwMode="auto">
              <a:xfrm>
                <a:off x="723977" y="2906749"/>
                <a:ext cx="0" cy="216000"/>
              </a:xfrm>
              <a:prstGeom prst="line">
                <a:avLst/>
              </a:prstGeom>
              <a:noFill/>
              <a:ln w="127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5768" name="右大括号 92"/>
            <p:cNvSpPr/>
            <p:nvPr/>
          </p:nvSpPr>
          <p:spPr bwMode="auto">
            <a:xfrm rot="5400000">
              <a:off x="4890118" y="1108252"/>
              <a:ext cx="281725" cy="992306"/>
            </a:xfrm>
            <a:prstGeom prst="rightBrace">
              <a:avLst>
                <a:gd name="adj1" fmla="val 49002"/>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69" name="肘形连接符 93"/>
            <p:cNvCxnSpPr>
              <a:cxnSpLocks noChangeShapeType="1"/>
            </p:cNvCxnSpPr>
            <p:nvPr/>
          </p:nvCxnSpPr>
          <p:spPr bwMode="auto">
            <a:xfrm rot="16200000" flipH="1">
              <a:off x="3489042" y="3282606"/>
              <a:ext cx="3051983" cy="0"/>
            </a:xfrm>
            <a:prstGeom prst="bentConnector3">
              <a:avLst>
                <a:gd name="adj1" fmla="val 50486"/>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70" name="右大括号 95"/>
            <p:cNvSpPr/>
            <p:nvPr/>
          </p:nvSpPr>
          <p:spPr bwMode="auto">
            <a:xfrm rot="-5400000">
              <a:off x="2825306" y="5262343"/>
              <a:ext cx="159345" cy="286047"/>
            </a:xfrm>
            <a:prstGeom prst="rightBrace">
              <a:avLst>
                <a:gd name="adj1" fmla="val 49009"/>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5771" name="右大括号 96"/>
            <p:cNvSpPr/>
            <p:nvPr/>
          </p:nvSpPr>
          <p:spPr bwMode="auto">
            <a:xfrm rot="-5400000">
              <a:off x="2494776" y="5270830"/>
              <a:ext cx="159345" cy="286047"/>
            </a:xfrm>
            <a:prstGeom prst="rightBrace">
              <a:avLst>
                <a:gd name="adj1" fmla="val 49009"/>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72" name="肘形连接符 97"/>
            <p:cNvCxnSpPr>
              <a:cxnSpLocks noChangeShapeType="1"/>
              <a:stCxn id="115770" idx="1"/>
              <a:endCxn id="115777" idx="2"/>
            </p:cNvCxnSpPr>
            <p:nvPr/>
          </p:nvCxnSpPr>
          <p:spPr bwMode="auto">
            <a:xfrm rot="5400000" flipH="1" flipV="1">
              <a:off x="3708799" y="4143377"/>
              <a:ext cx="383281" cy="1981353"/>
            </a:xfrm>
            <a:prstGeom prst="bentConnector4">
              <a:avLst>
                <a:gd name="adj1" fmla="val 99403"/>
                <a:gd name="adj2" fmla="val 51889"/>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73" name="肘形连接符 102"/>
            <p:cNvCxnSpPr>
              <a:cxnSpLocks noChangeShapeType="1"/>
              <a:stCxn id="115771" idx="1"/>
            </p:cNvCxnSpPr>
            <p:nvPr/>
          </p:nvCxnSpPr>
          <p:spPr bwMode="auto">
            <a:xfrm rot="5400000" flipH="1" flipV="1">
              <a:off x="2610556" y="5035069"/>
              <a:ext cx="267790" cy="330434"/>
            </a:xfrm>
            <a:prstGeom prst="bentConnector4">
              <a:avLst>
                <a:gd name="adj1" fmla="val 103412"/>
                <a:gd name="adj2" fmla="val 61329"/>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74" name="肘形连接符 108"/>
            <p:cNvCxnSpPr>
              <a:cxnSpLocks noChangeShapeType="1"/>
              <a:stCxn id="115777" idx="4"/>
              <a:endCxn id="115744" idx="1"/>
            </p:cNvCxnSpPr>
            <p:nvPr/>
          </p:nvCxnSpPr>
          <p:spPr bwMode="auto">
            <a:xfrm rot="16200000" flipH="1">
              <a:off x="5241896" y="4863831"/>
              <a:ext cx="807287" cy="1232079"/>
            </a:xfrm>
            <a:prstGeom prst="bentConnector2">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75" name="矩形 135"/>
            <p:cNvSpPr>
              <a:spLocks noChangeArrowheads="1"/>
            </p:cNvSpPr>
            <p:nvPr/>
          </p:nvSpPr>
          <p:spPr bwMode="auto">
            <a:xfrm>
              <a:off x="5214406" y="5372798"/>
              <a:ext cx="502517" cy="46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④</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15776" name="文本框 141"/>
            <p:cNvSpPr txBox="1">
              <a:spLocks noChangeArrowheads="1"/>
            </p:cNvSpPr>
            <p:nvPr/>
          </p:nvSpPr>
          <p:spPr bwMode="auto">
            <a:xfrm>
              <a:off x="2156115" y="4725428"/>
              <a:ext cx="811288" cy="34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a:solidFill>
                    <a:srgbClr val="FF0000"/>
                  </a:solidFill>
                  <a:latin typeface="Times New Roman" panose="02020603050405020304" pitchFamily="18" charset="0"/>
                  <a:ea typeface="宋体" panose="02010600030101010101" pitchFamily="2" charset="-122"/>
                </a:rPr>
                <a:t>已装入</a:t>
              </a:r>
              <a:endParaRPr lang="zh-CN" altLang="en-US" sz="1510" b="0">
                <a:solidFill>
                  <a:srgbClr val="FF0000"/>
                </a:solidFill>
                <a:latin typeface="Times New Roman" panose="02020603050405020304" pitchFamily="18" charset="0"/>
                <a:ea typeface="宋体" panose="02010600030101010101" pitchFamily="2" charset="-122"/>
              </a:endParaRPr>
            </a:p>
          </p:txBody>
        </p:sp>
      </p:grpSp>
      <p:grpSp>
        <p:nvGrpSpPr>
          <p:cNvPr id="145" name="组合 144"/>
          <p:cNvGrpSpPr/>
          <p:nvPr/>
        </p:nvGrpSpPr>
        <p:grpSpPr bwMode="auto">
          <a:xfrm>
            <a:off x="7212281" y="3102084"/>
            <a:ext cx="1411881" cy="2074556"/>
            <a:chOff x="6107915" y="3282487"/>
            <a:chExt cx="1495029" cy="2195602"/>
          </a:xfrm>
        </p:grpSpPr>
        <p:sp>
          <p:nvSpPr>
            <p:cNvPr id="115762" name="右大括号 114"/>
            <p:cNvSpPr/>
            <p:nvPr/>
          </p:nvSpPr>
          <p:spPr bwMode="auto">
            <a:xfrm rot="-5400000">
              <a:off x="7011797" y="5255393"/>
              <a:ext cx="159345" cy="286047"/>
            </a:xfrm>
            <a:prstGeom prst="rightBrace">
              <a:avLst>
                <a:gd name="adj1" fmla="val 49009"/>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sp>
          <p:nvSpPr>
            <p:cNvPr id="115763" name="右大括号 115"/>
            <p:cNvSpPr/>
            <p:nvPr/>
          </p:nvSpPr>
          <p:spPr bwMode="auto">
            <a:xfrm rot="-5400000">
              <a:off x="6507781" y="5061841"/>
              <a:ext cx="162539" cy="654948"/>
            </a:xfrm>
            <a:prstGeom prst="rightBrace">
              <a:avLst>
                <a:gd name="adj1" fmla="val 49007"/>
                <a:gd name="adj2" fmla="val 51671"/>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15764" name="肘形连接符 119"/>
            <p:cNvCxnSpPr>
              <a:cxnSpLocks noChangeShapeType="1"/>
            </p:cNvCxnSpPr>
            <p:nvPr/>
          </p:nvCxnSpPr>
          <p:spPr bwMode="auto">
            <a:xfrm rot="16200000" flipV="1">
              <a:off x="5576271" y="4295266"/>
              <a:ext cx="2025558" cy="0"/>
            </a:xfrm>
            <a:prstGeom prst="bentConnector3">
              <a:avLst>
                <a:gd name="adj1" fmla="val 50000"/>
              </a:avLst>
            </a:prstGeom>
            <a:noFill/>
            <a:ln w="38100" algn="ctr">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65" name="矩形 136"/>
            <p:cNvSpPr>
              <a:spLocks noChangeArrowheads="1"/>
            </p:cNvSpPr>
            <p:nvPr/>
          </p:nvSpPr>
          <p:spPr bwMode="auto">
            <a:xfrm>
              <a:off x="6107915" y="3747803"/>
              <a:ext cx="502772" cy="46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rPr>
                <a:t>⑤</a:t>
              </a:r>
              <a:endParaRPr lang="zh-CN" altLang="en-US" sz="2270" b="0">
                <a:solidFill>
                  <a:srgbClr val="FF0000"/>
                </a:solidFill>
                <a:latin typeface="Times New Roman" panose="02020603050405020304" pitchFamily="18" charset="0"/>
                <a:ea typeface="宋体" panose="02010600030101010101" pitchFamily="2" charset="-122"/>
                <a:cs typeface="Calibri" panose="020F0502020204030204" pitchFamily="34" charset="0"/>
              </a:endParaRPr>
            </a:p>
          </p:txBody>
        </p:sp>
        <p:sp>
          <p:nvSpPr>
            <p:cNvPr id="115766" name="文本框 142"/>
            <p:cNvSpPr txBox="1">
              <a:spLocks noChangeArrowheads="1"/>
            </p:cNvSpPr>
            <p:nvPr/>
          </p:nvSpPr>
          <p:spPr bwMode="auto">
            <a:xfrm>
              <a:off x="6791243" y="5087995"/>
              <a:ext cx="811701" cy="34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510" b="0">
                  <a:solidFill>
                    <a:srgbClr val="FF0000"/>
                  </a:solidFill>
                  <a:latin typeface="Times New Roman" panose="02020603050405020304" pitchFamily="18" charset="0"/>
                  <a:ea typeface="宋体" panose="02010600030101010101" pitchFamily="2" charset="-122"/>
                </a:rPr>
                <a:t>已装入</a:t>
              </a:r>
              <a:endParaRPr lang="zh-CN" altLang="en-US" sz="1510" b="0">
                <a:solidFill>
                  <a:srgbClr val="FF0000"/>
                </a:solidFill>
                <a:latin typeface="Times New Roman" panose="02020603050405020304" pitchFamily="18" charset="0"/>
                <a:ea typeface="宋体" panose="02010600030101010101" pitchFamily="2" charset="-122"/>
              </a:endParaRPr>
            </a:p>
          </p:txBody>
        </p:sp>
      </p:grpSp>
      <p:sp>
        <p:nvSpPr>
          <p:cNvPr id="115761" name="Rectangle 2"/>
          <p:cNvSpPr>
            <a:spLocks noGrp="1" noChangeArrowheads="1"/>
          </p:cNvSpPr>
          <p:nvPr>
            <p:ph type="title"/>
          </p:nvPr>
        </p:nvSpPr>
        <p:spPr>
          <a:xfrm>
            <a:off x="8352049" y="329731"/>
            <a:ext cx="2538070" cy="1383037"/>
          </a:xfrm>
        </p:spPr>
        <p:txBody>
          <a:bodyPr>
            <a:noAutofit/>
          </a:bodyPr>
          <a:lstStyle/>
          <a:p>
            <a:pPr eaLnBrk="1" hangingPunct="1"/>
            <a:r>
              <a:rPr lang="zh-CN" altLang="en-US" sz="2000" dirty="0">
                <a:latin typeface="微软雅黑" panose="020B0503020204020204" pitchFamily="34" charset="-122"/>
                <a:ea typeface="微软雅黑" panose="020B0503020204020204" pitchFamily="34" charset="-122"/>
              </a:rPr>
              <a:t>段页式管理的定位映像机构及其地址的变换过程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ppt_x"/>
                                          </p:val>
                                        </p:tav>
                                        <p:tav tm="100000">
                                          <p:val>
                                            <p:strVal val="#ppt_x"/>
                                          </p:val>
                                        </p:tav>
                                      </p:tavLst>
                                    </p:anim>
                                    <p:anim calcmode="lin" valueType="num">
                                      <p:cBhvr additive="base">
                                        <p:cTn id="8"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
                                        </p:tgtEl>
                                        <p:attrNameLst>
                                          <p:attrName>style.visibility</p:attrName>
                                        </p:attrNameLst>
                                      </p:cBhvr>
                                      <p:to>
                                        <p:strVal val="visible"/>
                                      </p:to>
                                    </p:set>
                                    <p:anim calcmode="lin" valueType="num">
                                      <p:cBhvr additive="base">
                                        <p:cTn id="13" dur="500" fill="hold"/>
                                        <p:tgtEl>
                                          <p:spTgt spid="132"/>
                                        </p:tgtEl>
                                        <p:attrNameLst>
                                          <p:attrName>ppt_x</p:attrName>
                                        </p:attrNameLst>
                                      </p:cBhvr>
                                      <p:tavLst>
                                        <p:tav tm="0">
                                          <p:val>
                                            <p:strVal val="#ppt_x"/>
                                          </p:val>
                                        </p:tav>
                                        <p:tav tm="100000">
                                          <p:val>
                                            <p:strVal val="#ppt_x"/>
                                          </p:val>
                                        </p:tav>
                                      </p:tavLst>
                                    </p:anim>
                                    <p:anim calcmode="lin" valueType="num">
                                      <p:cBhvr additive="base">
                                        <p:cTn id="1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500" fill="hold"/>
                                        <p:tgtEl>
                                          <p:spTgt spid="135"/>
                                        </p:tgtEl>
                                        <p:attrNameLst>
                                          <p:attrName>ppt_x</p:attrName>
                                        </p:attrNameLst>
                                      </p:cBhvr>
                                      <p:tavLst>
                                        <p:tav tm="0">
                                          <p:val>
                                            <p:strVal val="#ppt_x"/>
                                          </p:val>
                                        </p:tav>
                                        <p:tav tm="100000">
                                          <p:val>
                                            <p:strVal val="#ppt_x"/>
                                          </p:val>
                                        </p:tav>
                                      </p:tavLst>
                                    </p:anim>
                                    <p:anim calcmode="lin" valueType="num">
                                      <p:cBhvr additive="base">
                                        <p:cTn id="2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1"/>
                                        </p:tgtEl>
                                        <p:attrNameLst>
                                          <p:attrName>style.visibility</p:attrName>
                                        </p:attrNameLst>
                                      </p:cBhvr>
                                      <p:to>
                                        <p:strVal val="visible"/>
                                      </p:to>
                                    </p:set>
                                    <p:anim calcmode="lin" valueType="num">
                                      <p:cBhvr additive="base">
                                        <p:cTn id="25" dur="500" fill="hold"/>
                                        <p:tgtEl>
                                          <p:spTgt spid="141"/>
                                        </p:tgtEl>
                                        <p:attrNameLst>
                                          <p:attrName>ppt_x</p:attrName>
                                        </p:attrNameLst>
                                      </p:cBhvr>
                                      <p:tavLst>
                                        <p:tav tm="0">
                                          <p:val>
                                            <p:strVal val="#ppt_x"/>
                                          </p:val>
                                        </p:tav>
                                        <p:tav tm="100000">
                                          <p:val>
                                            <p:strVal val="#ppt_x"/>
                                          </p:val>
                                        </p:tav>
                                      </p:tavLst>
                                    </p:anim>
                                    <p:anim calcmode="lin" valueType="num">
                                      <p:cBhvr additive="base">
                                        <p:cTn id="26"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4"/>
                                        </p:tgtEl>
                                        <p:attrNameLst>
                                          <p:attrName>style.visibility</p:attrName>
                                        </p:attrNameLst>
                                      </p:cBhvr>
                                      <p:to>
                                        <p:strVal val="visible"/>
                                      </p:to>
                                    </p:set>
                                    <p:anim calcmode="lin" valueType="num">
                                      <p:cBhvr additive="base">
                                        <p:cTn id="31" dur="500" fill="hold"/>
                                        <p:tgtEl>
                                          <p:spTgt spid="144"/>
                                        </p:tgtEl>
                                        <p:attrNameLst>
                                          <p:attrName>ppt_x</p:attrName>
                                        </p:attrNameLst>
                                      </p:cBhvr>
                                      <p:tavLst>
                                        <p:tav tm="0">
                                          <p:val>
                                            <p:strVal val="#ppt_x"/>
                                          </p:val>
                                        </p:tav>
                                        <p:tav tm="100000">
                                          <p:val>
                                            <p:strVal val="#ppt_x"/>
                                          </p:val>
                                        </p:tav>
                                      </p:tavLst>
                                    </p:anim>
                                    <p:anim calcmode="lin" valueType="num">
                                      <p:cBhvr additive="base">
                                        <p:cTn id="32"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5"/>
                                        </p:tgtEl>
                                        <p:attrNameLst>
                                          <p:attrName>style.visibility</p:attrName>
                                        </p:attrNameLst>
                                      </p:cBhvr>
                                      <p:to>
                                        <p:strVal val="visible"/>
                                      </p:to>
                                    </p:set>
                                    <p:anim calcmode="lin" valueType="num">
                                      <p:cBhvr additive="base">
                                        <p:cTn id="37" dur="500" fill="hold"/>
                                        <p:tgtEl>
                                          <p:spTgt spid="145"/>
                                        </p:tgtEl>
                                        <p:attrNameLst>
                                          <p:attrName>ppt_x</p:attrName>
                                        </p:attrNameLst>
                                      </p:cBhvr>
                                      <p:tavLst>
                                        <p:tav tm="0">
                                          <p:val>
                                            <p:strVal val="#ppt_x"/>
                                          </p:val>
                                        </p:tav>
                                        <p:tav tm="100000">
                                          <p:val>
                                            <p:strVal val="#ppt_x"/>
                                          </p:val>
                                        </p:tav>
                                      </p:tavLst>
                                    </p:anim>
                                    <p:anim calcmode="lin" valueType="num">
                                      <p:cBhvr additive="base">
                                        <p:cTn id="3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4"/>
                                        </p:tgtEl>
                                        <p:attrNameLst>
                                          <p:attrName>style.visibility</p:attrName>
                                        </p:attrNameLst>
                                      </p:cBhvr>
                                      <p:to>
                                        <p:strVal val="visible"/>
                                      </p:to>
                                    </p:set>
                                    <p:anim calcmode="lin" valueType="num">
                                      <p:cBhvr additive="base">
                                        <p:cTn id="43" dur="500" fill="hold"/>
                                        <p:tgtEl>
                                          <p:spTgt spid="124"/>
                                        </p:tgtEl>
                                        <p:attrNameLst>
                                          <p:attrName>ppt_x</p:attrName>
                                        </p:attrNameLst>
                                      </p:cBhvr>
                                      <p:tavLst>
                                        <p:tav tm="0">
                                          <p:val>
                                            <p:strVal val="#ppt_x"/>
                                          </p:val>
                                        </p:tav>
                                        <p:tav tm="100000">
                                          <p:val>
                                            <p:strVal val="#ppt_x"/>
                                          </p:val>
                                        </p:tav>
                                      </p:tavLst>
                                    </p:anim>
                                    <p:anim calcmode="lin" valueType="num">
                                      <p:cBhvr additive="base">
                                        <p:cTn id="44" dur="500" fill="hold"/>
                                        <p:tgtEl>
                                          <p:spTgt spid="1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additive="base">
                                        <p:cTn id="47" dur="500" fill="hold"/>
                                        <p:tgtEl>
                                          <p:spTgt spid="127"/>
                                        </p:tgtEl>
                                        <p:attrNameLst>
                                          <p:attrName>ppt_x</p:attrName>
                                        </p:attrNameLst>
                                      </p:cBhvr>
                                      <p:tavLst>
                                        <p:tav tm="0">
                                          <p:val>
                                            <p:strVal val="#ppt_x"/>
                                          </p:val>
                                        </p:tav>
                                        <p:tav tm="100000">
                                          <p:val>
                                            <p:strVal val="#ppt_x"/>
                                          </p:val>
                                        </p:tav>
                                      </p:tavLst>
                                    </p:anim>
                                    <p:anim calcmode="lin" valueType="num">
                                      <p:cBhvr additive="base">
                                        <p:cTn id="48" dur="500" fill="hold"/>
                                        <p:tgtEl>
                                          <p:spTgt spid="1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anim calcmode="lin" valueType="num">
                                      <p:cBhvr additive="base">
                                        <p:cTn id="51" dur="500" fill="hold"/>
                                        <p:tgtEl>
                                          <p:spTgt spid="126"/>
                                        </p:tgtEl>
                                        <p:attrNameLst>
                                          <p:attrName>ppt_x</p:attrName>
                                        </p:attrNameLst>
                                      </p:cBhvr>
                                      <p:tavLst>
                                        <p:tav tm="0">
                                          <p:val>
                                            <p:strVal val="#ppt_x"/>
                                          </p:val>
                                        </p:tav>
                                        <p:tav tm="100000">
                                          <p:val>
                                            <p:strVal val="#ppt_x"/>
                                          </p:val>
                                        </p:tav>
                                      </p:tavLst>
                                    </p:anim>
                                    <p:anim calcmode="lin" valueType="num">
                                      <p:cBhvr additive="base">
                                        <p:cTn id="52" dur="500" fill="hold"/>
                                        <p:tgtEl>
                                          <p:spTgt spid="1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cBhvr additive="base">
                                        <p:cTn id="55" dur="500" fill="hold"/>
                                        <p:tgtEl>
                                          <p:spTgt spid="138"/>
                                        </p:tgtEl>
                                        <p:attrNameLst>
                                          <p:attrName>ppt_x</p:attrName>
                                        </p:attrNameLst>
                                      </p:cBhvr>
                                      <p:tavLst>
                                        <p:tav tm="0">
                                          <p:val>
                                            <p:strVal val="#ppt_x"/>
                                          </p:val>
                                        </p:tav>
                                        <p:tav tm="100000">
                                          <p:val>
                                            <p:strVal val="#ppt_x"/>
                                          </p:val>
                                        </p:tav>
                                      </p:tavLst>
                                    </p:anim>
                                    <p:anim calcmode="lin" valueType="num">
                                      <p:cBhvr additive="base">
                                        <p:cTn id="56"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9"/>
                                        </p:tgtEl>
                                        <p:attrNameLst>
                                          <p:attrName>style.visibility</p:attrName>
                                        </p:attrNameLst>
                                      </p:cBhvr>
                                      <p:to>
                                        <p:strVal val="visible"/>
                                      </p:to>
                                    </p:set>
                                    <p:anim calcmode="lin" valueType="num">
                                      <p:cBhvr additive="base">
                                        <p:cTn id="61" dur="500" fill="hold"/>
                                        <p:tgtEl>
                                          <p:spTgt spid="139"/>
                                        </p:tgtEl>
                                        <p:attrNameLst>
                                          <p:attrName>ppt_x</p:attrName>
                                        </p:attrNameLst>
                                      </p:cBhvr>
                                      <p:tavLst>
                                        <p:tav tm="0">
                                          <p:val>
                                            <p:strVal val="#ppt_x"/>
                                          </p:val>
                                        </p:tav>
                                        <p:tav tm="100000">
                                          <p:val>
                                            <p:strVal val="#ppt_x"/>
                                          </p:val>
                                        </p:tav>
                                      </p:tavLst>
                                    </p:anim>
                                    <p:anim calcmode="lin" valueType="num">
                                      <p:cBhvr additive="base">
                                        <p:cTn id="62"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P spid="135" grpId="0"/>
      <p:bldP spid="138" grpId="0"/>
      <p:bldP spid="1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Arial" panose="020B0604020202020204" pitchFamily="34" charset="0"/>
              </a:rPr>
              <a:t>4.2  </a:t>
            </a:r>
            <a:r>
              <a:rPr lang="zh-CN" altLang="en-US" sz="3400" dirty="0">
                <a:solidFill>
                  <a:schemeClr val="dk1">
                    <a:lumMod val="75000"/>
                  </a:schemeClr>
                </a:solidFill>
                <a:latin typeface="Arial" panose="020B0604020202020204" pitchFamily="34" charset="0"/>
              </a:rPr>
              <a:t>虚拟存储器</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53740" y="1166560"/>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文本框 42"/>
          <p:cNvSpPr txBox="1"/>
          <p:nvPr/>
        </p:nvSpPr>
        <p:spPr>
          <a:xfrm>
            <a:off x="960722" y="1166561"/>
            <a:ext cx="5765800" cy="1393779"/>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4.2.1 </a:t>
            </a:r>
            <a:r>
              <a:rPr lang="zh-CN" altLang="en-US" b="1" dirty="0">
                <a:solidFill>
                  <a:schemeClr val="bg1"/>
                </a:solidFill>
                <a:latin typeface="微软雅黑" panose="020B0503020204020204" pitchFamily="34" charset="-122"/>
                <a:ea typeface="微软雅黑" panose="020B0503020204020204" pitchFamily="34" charset="-122"/>
                <a:sym typeface="+mn-ea"/>
              </a:rPr>
              <a:t>虚拟存储管理方式</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段式管理</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6"/>
            </p:custDataLst>
          </p:nvPr>
        </p:nvSpPr>
        <p:spPr>
          <a:xfrm flipH="1">
            <a:off x="467206" y="2616102"/>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文本框 7"/>
          <p:cNvSpPr txBox="1"/>
          <p:nvPr/>
        </p:nvSpPr>
        <p:spPr>
          <a:xfrm>
            <a:off x="974188" y="2616103"/>
            <a:ext cx="5765800" cy="1393779"/>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4.2.2 </a:t>
            </a:r>
            <a:r>
              <a:rPr lang="zh-CN" altLang="en-US" b="1" dirty="0">
                <a:solidFill>
                  <a:srgbClr val="FF0000"/>
                </a:solidFill>
                <a:latin typeface="微软雅黑" panose="020B0503020204020204" pitchFamily="34" charset="-122"/>
                <a:ea typeface="微软雅黑" panose="020B0503020204020204" pitchFamily="34" charset="-122"/>
                <a:sym typeface="+mn-ea"/>
              </a:rPr>
              <a:t>页式虚拟存储器的构成</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地址的映像和变换</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页面替换算法</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虚拟存储器工作全过程</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9" name="矩形 8"/>
          <p:cNvSpPr/>
          <p:nvPr>
            <p:custDataLst>
              <p:tags r:id="rId7"/>
            </p:custDataLst>
          </p:nvPr>
        </p:nvSpPr>
        <p:spPr>
          <a:xfrm flipH="1">
            <a:off x="467206" y="4078555"/>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p:cNvSpPr txBox="1"/>
          <p:nvPr/>
        </p:nvSpPr>
        <p:spPr>
          <a:xfrm>
            <a:off x="974188" y="4078556"/>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4.2.3 </a:t>
            </a:r>
            <a:r>
              <a:rPr lang="zh-CN" altLang="en-US" b="1" dirty="0">
                <a:solidFill>
                  <a:srgbClr val="FFFFFF"/>
                </a:solidFill>
                <a:latin typeface="微软雅黑" panose="020B0503020204020204" pitchFamily="34" charset="-122"/>
                <a:ea typeface="微软雅黑" panose="020B0503020204020204" pitchFamily="34" charset="-122"/>
                <a:sym typeface="+mn-ea"/>
              </a:rPr>
              <a:t>页式虚拟存储器实现中的问题</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页面失效的处理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提高虚拟存储器等效访问速度的措施</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映像主存命中率和</a:t>
            </a:r>
            <a:r>
              <a:rPr lang="en-US" altLang="zh-CN" b="1" dirty="0">
                <a:solidFill>
                  <a:srgbClr val="FFFFFF"/>
                </a:solidFill>
                <a:latin typeface="微软雅黑" panose="020B0503020204020204" pitchFamily="34" charset="-122"/>
                <a:ea typeface="微软雅黑" panose="020B0503020204020204" pitchFamily="34" charset="-122"/>
                <a:sym typeface="+mn-ea"/>
              </a:rPr>
              <a:t>CPU</a:t>
            </a:r>
            <a:r>
              <a:rPr lang="zh-CN" altLang="en-US" b="1" dirty="0">
                <a:solidFill>
                  <a:srgbClr val="FFFFFF"/>
                </a:solidFill>
                <a:latin typeface="微软雅黑" panose="020B0503020204020204" pitchFamily="34" charset="-122"/>
                <a:ea typeface="微软雅黑" panose="020B0503020204020204" pitchFamily="34" charset="-122"/>
                <a:sym typeface="+mn-ea"/>
              </a:rPr>
              <a:t>效率的某些因素</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8"/>
    </p:custDataLst>
  </p:cSld>
  <p:clrMapOvr>
    <a:masterClrMapping/>
  </p:clrMapOvr>
  <p:transition spd="med">
    <p:push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1457" y="1069466"/>
            <a:ext cx="6195167" cy="380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2"/>
          <p:cNvSpPr txBox="1">
            <a:spLocks noChangeArrowheads="1"/>
          </p:cNvSpPr>
          <p:nvPr/>
        </p:nvSpPr>
        <p:spPr bwMode="auto">
          <a:xfrm>
            <a:off x="668943" y="231911"/>
            <a:ext cx="7416200" cy="57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eaLnBrk="1" hangingPunct="1">
              <a:spcBef>
                <a:spcPct val="0"/>
              </a:spcBef>
              <a:buClrTx/>
              <a:buFontTx/>
              <a:buNone/>
            </a:pPr>
            <a:r>
              <a:rPr lang="en-US" altLang="zh-CN" sz="3400" dirty="0">
                <a:latin typeface="微软雅黑" panose="020B0503020204020204" pitchFamily="34" charset="-122"/>
                <a:ea typeface="微软雅黑" panose="020B0503020204020204" pitchFamily="34" charset="-122"/>
              </a:rPr>
              <a:t>4.2.2 </a:t>
            </a:r>
            <a:r>
              <a:rPr lang="zh-CN" altLang="en-US" sz="3400" dirty="0">
                <a:latin typeface="微软雅黑" panose="020B0503020204020204" pitchFamily="34" charset="-122"/>
                <a:ea typeface="微软雅黑" panose="020B0503020204020204" pitchFamily="34" charset="-122"/>
              </a:rPr>
              <a:t>页式虚拟存储器构成 </a:t>
            </a:r>
            <a:endParaRPr lang="zh-CN" altLang="en-US" sz="3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8788" name="Object 3"/>
              <p:cNvSpPr txBox="1"/>
              <p:nvPr/>
            </p:nvSpPr>
            <p:spPr bwMode="auto">
              <a:xfrm>
                <a:off x="904222" y="2970767"/>
                <a:ext cx="3631885" cy="3221648"/>
              </a:xfrm>
              <a:prstGeom prst="rect">
                <a:avLst/>
              </a:prstGeom>
              <a:noFill/>
              <a:ln>
                <a:noFill/>
              </a:ln>
            </p:spPr>
            <p:txBody>
              <a:bodyPr>
                <a:normAutofit/>
              </a:bodyPr>
              <a:lstStyle/>
              <a:p>
                <a:pPr>
                  <a:lnSpc>
                    <a:spcPct val="150000"/>
                  </a:lnSpc>
                </a:pPr>
                <a14:m>
                  <m:oMathPara xmlns:m="http://schemas.openxmlformats.org/officeDocument/2006/math">
                    <m:oMathParaPr>
                      <m:jc m:val="left"/>
                    </m:oMathParaPr>
                    <m:oMath xmlns:m="http://schemas.openxmlformats.org/officeDocument/2006/math">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虚地址：</m:t>
                      </m:r>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𝑠</m:t>
                          </m:r>
                        </m:sub>
                      </m:sSub>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𝑢</m:t>
                      </m:r>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𝑣</m:t>
                          </m:r>
                        </m:sub>
                        <m: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up>
                      </m:sSub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𝑟</m:t>
                          </m:r>
                        </m:sub>
                      </m:sSub>
                    </m:oMath>
                    <m:oMath xmlns:m="http://schemas.openxmlformats.org/officeDocument/2006/math">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实地址：</m:t>
                      </m:r>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𝑝</m:t>
                          </m:r>
                        </m:sub>
                      </m:sSub>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𝑣</m:t>
                          </m:r>
                        </m:sub>
                      </m:sSub>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𝑟</m:t>
                          </m:r>
                        </m:sub>
                      </m:sSub>
                    </m:oMath>
                  </m:oMathPara>
                </a14:m>
                <a:br>
                  <a:rPr lang="zh-CN" altLang="en-US" sz="2200" dirty="0">
                    <a:solidFill>
                      <a:srgbClr val="01041D"/>
                    </a:solidFill>
                    <a:latin typeface="微软雅黑" panose="020B0503020204020204" pitchFamily="34" charset="-122"/>
                    <a:ea typeface="微软雅黑" panose="020B0503020204020204" pitchFamily="34" charset="-122"/>
                    <a:cs typeface="Times New Roman" panose="02020603050405020304" pitchFamily="18" charset="0"/>
                  </a:rPr>
                </a:br>
                <a:br>
                  <a:rPr lang="zh-CN" altLang="en-US" sz="2200" dirty="0">
                    <a:solidFill>
                      <a:srgbClr val="01041D"/>
                    </a:solidFill>
                    <a:latin typeface="微软雅黑" panose="020B0503020204020204" pitchFamily="34" charset="-122"/>
                    <a:ea typeface="微软雅黑" panose="020B0503020204020204" pitchFamily="34" charset="-122"/>
                    <a:cs typeface="Times New Roman" panose="02020603050405020304" pitchFamily="18" charset="0"/>
                  </a:rPr>
                </a:br>
                <a14:m>
                  <m:oMathPara xmlns:m="http://schemas.openxmlformats.org/officeDocument/2006/math">
                    <m:oMathParaPr>
                      <m:jc m:val="left"/>
                    </m:oMathParaPr>
                    <m:oMath xmlns:m="http://schemas.openxmlformats.org/officeDocument/2006/math">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虚存空间：</m:t>
                      </m:r>
                      <m:sSup>
                        <m:sSup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2</m:t>
                          </m:r>
                        </m:e>
                        <m:sup>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𝑢</m:t>
                          </m:r>
                        </m:sup>
                      </m:s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2</m:t>
                          </m:r>
                        </m:e>
                        <m:sup>
                          <m:sSubSup>
                            <m:sSubSup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𝑣</m:t>
                              </m:r>
                            </m:sub>
                            <m: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m:t>
                              </m:r>
                            </m:sup>
                          </m:sSubSup>
                        </m:sup>
                      </m:s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个页</m:t>
                      </m:r>
                    </m:oMath>
                    <m:oMath xmlns:m="http://schemas.openxmlformats.org/officeDocument/2006/math">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实存空间：</m:t>
                      </m:r>
                      <m:sSup>
                        <m:sSup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2</m:t>
                          </m:r>
                        </m:e>
                        <m:sup>
                          <m:sSub>
                            <m:sSubPr>
                              <m:ctrlPr>
                                <a:rPr lang="zh-CN" altLang="en-US" sz="220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zh-CN" altLang="en-US" sz="2200" b="0" i="1">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𝑣</m:t>
                              </m:r>
                            </m:sub>
                          </m:sSub>
                        </m:sup>
                      </m:sSup>
                      <m:r>
                        <a:rPr lang="zh-CN" altLang="en-US" sz="2200" b="0">
                          <a:solidFill>
                            <a:srgbClr val="01041D"/>
                          </a:solidFill>
                          <a:latin typeface="Cambria Math" panose="02040503050406030204" pitchFamily="18" charset="0"/>
                          <a:ea typeface="微软雅黑" panose="020B0503020204020204" pitchFamily="34" charset="-122"/>
                          <a:cs typeface="Times New Roman" panose="02020603050405020304" pitchFamily="18" charset="0"/>
                        </a:rPr>
                        <m:t>个页</m:t>
                      </m:r>
                    </m:oMath>
                  </m:oMathPara>
                </a14:m>
                <a:br>
                  <a:rPr lang="zh-CN" altLang="en-US" dirty="0">
                    <a:solidFill>
                      <a:srgbClr val="000000"/>
                    </a:solidFill>
                  </a:rPr>
                </a:br>
                <a:endParaRPr lang="zh-CN" altLang="en-US" dirty="0"/>
              </a:p>
            </p:txBody>
          </p:sp>
        </mc:Choice>
        <mc:Fallback>
          <p:sp>
            <p:nvSpPr>
              <p:cNvPr id="118788" name="Object 3"/>
              <p:cNvSpPr txBox="1">
                <a:spLocks noRot="1" noChangeAspect="1" noMove="1" noResize="1" noEditPoints="1" noAdjustHandles="1" noChangeArrowheads="1" noChangeShapeType="1" noTextEdit="1"/>
              </p:cNvSpPr>
              <p:nvPr/>
            </p:nvSpPr>
            <p:spPr bwMode="auto">
              <a:xfrm>
                <a:off x="904222" y="2970767"/>
                <a:ext cx="3631885" cy="3221648"/>
              </a:xfrm>
              <a:prstGeom prst="rect">
                <a:avLst/>
              </a:prstGeom>
              <a:blipFill rotWithShape="1">
                <a:blip r:embed="rId2"/>
                <a:stretch>
                  <a:fillRect l="-17" t="-7" r="8" b="-15653"/>
                </a:stretch>
              </a:blipFill>
              <a:ln>
                <a:noFill/>
              </a:ln>
            </p:spPr>
            <p:txBody>
              <a:bodyPr/>
              <a:lstStyle/>
              <a:p>
                <a:r>
                  <a:rPr lang="zh-CN" altLang="en-US">
                    <a:noFill/>
                  </a:rPr>
                  <a:t> </a:t>
                </a:r>
              </a:p>
            </p:txBody>
          </p:sp>
        </mc:Fallback>
      </mc:AlternateContent>
      <p:sp>
        <p:nvSpPr>
          <p:cNvPr id="2" name="文本框 1"/>
          <p:cNvSpPr txBox="1">
            <a:spLocks noChangeArrowheads="1"/>
          </p:cNvSpPr>
          <p:nvPr/>
        </p:nvSpPr>
        <p:spPr bwMode="auto">
          <a:xfrm>
            <a:off x="5040164" y="4767582"/>
            <a:ext cx="4939694" cy="160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150000"/>
              </a:lnSpc>
              <a:spcBef>
                <a:spcPts val="1135"/>
              </a:spcBef>
              <a:buClrTx/>
              <a:buNone/>
            </a:pPr>
            <a:r>
              <a:rPr lang="zh-CN" altLang="en-US" sz="2000" b="0" dirty="0">
                <a:solidFill>
                  <a:srgbClr val="FF0000"/>
                </a:solidFill>
                <a:latin typeface="微软雅黑" panose="020B0503020204020204" pitchFamily="34" charset="-122"/>
                <a:ea typeface="微软雅黑" panose="020B0503020204020204" pitchFamily="34" charset="-122"/>
              </a:rPr>
              <a:t>问题</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：如何将大的多用户虚拟空间压缩装入到小的主存空间？</a:t>
            </a:r>
            <a:endParaRPr lang="en-US" altLang="zh-CN" sz="2000" b="0" dirty="0">
              <a:solidFill>
                <a:srgbClr val="FF0000"/>
              </a:solidFill>
              <a:latin typeface="微软雅黑" panose="020B0503020204020204" pitchFamily="34" charset="-122"/>
              <a:ea typeface="微软雅黑" panose="020B0503020204020204" pitchFamily="34" charset="-122"/>
            </a:endParaRPr>
          </a:p>
          <a:p>
            <a:pPr>
              <a:lnSpc>
                <a:spcPct val="150000"/>
              </a:lnSpc>
              <a:spcBef>
                <a:spcPts val="1135"/>
              </a:spcBef>
              <a:buClrTx/>
              <a:buNone/>
            </a:pPr>
            <a:r>
              <a:rPr lang="zh-CN" altLang="en-US" sz="2000" b="0" dirty="0">
                <a:solidFill>
                  <a:srgbClr val="FF0000"/>
                </a:solidFill>
                <a:latin typeface="微软雅黑" panose="020B0503020204020204" pitchFamily="34" charset="-122"/>
                <a:ea typeface="微软雅黑" panose="020B0503020204020204" pitchFamily="34" charset="-122"/>
              </a:rPr>
              <a:t>问题</a:t>
            </a: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：虚地址</a:t>
            </a:r>
            <a:r>
              <a:rPr lang="en-US" altLang="zh-CN" sz="2000" b="0" dirty="0">
                <a:solidFill>
                  <a:srgbClr val="FF0000"/>
                </a:solidFill>
                <a:latin typeface="微软雅黑" panose="020B0503020204020204" pitchFamily="34" charset="-122"/>
                <a:ea typeface="微软雅黑" panose="020B0503020204020204" pitchFamily="34" charset="-122"/>
              </a:rPr>
              <a:t>N</a:t>
            </a:r>
            <a:r>
              <a:rPr lang="en-US" altLang="zh-CN" sz="2000" b="0" baseline="-25000" dirty="0">
                <a:solidFill>
                  <a:srgbClr val="FF0000"/>
                </a:solidFill>
                <a:latin typeface="微软雅黑" panose="020B0503020204020204" pitchFamily="34" charset="-122"/>
                <a:ea typeface="微软雅黑" panose="020B0503020204020204" pitchFamily="34" charset="-122"/>
              </a:rPr>
              <a:t>s</a:t>
            </a:r>
            <a:r>
              <a:rPr lang="zh-CN" altLang="en-US" sz="2000" b="0" dirty="0">
                <a:solidFill>
                  <a:srgbClr val="FF0000"/>
                </a:solidFill>
                <a:latin typeface="微软雅黑" panose="020B0503020204020204" pitchFamily="34" charset="-122"/>
                <a:ea typeface="微软雅黑" panose="020B0503020204020204" pitchFamily="34" charset="-122"/>
              </a:rPr>
              <a:t>变换成主存地址</a:t>
            </a:r>
            <a:r>
              <a:rPr lang="en-US" altLang="zh-CN" sz="2000" b="0" dirty="0">
                <a:solidFill>
                  <a:srgbClr val="FF0000"/>
                </a:solidFill>
                <a:latin typeface="微软雅黑" panose="020B0503020204020204" pitchFamily="34" charset="-122"/>
                <a:ea typeface="微软雅黑" panose="020B0503020204020204" pitchFamily="34" charset="-122"/>
              </a:rPr>
              <a:t>n</a:t>
            </a:r>
            <a:r>
              <a:rPr lang="en-US" altLang="zh-CN" sz="2000" b="0" baseline="-25000" dirty="0">
                <a:solidFill>
                  <a:srgbClr val="FF0000"/>
                </a:solidFill>
                <a:latin typeface="微软雅黑" panose="020B0503020204020204" pitchFamily="34" charset="-122"/>
                <a:ea typeface="微软雅黑" panose="020B0503020204020204" pitchFamily="34" charset="-122"/>
              </a:rPr>
              <a:t>p</a:t>
            </a:r>
            <a:r>
              <a:rPr lang="zh-CN" altLang="en-US" sz="2200" b="0" dirty="0">
                <a:solidFill>
                  <a:srgbClr val="FF0000"/>
                </a:solidFill>
                <a:latin typeface="微软雅黑" panose="020B0503020204020204" pitchFamily="34" charset="-122"/>
                <a:ea typeface="微软雅黑" panose="020B0503020204020204" pitchFamily="34" charset="-122"/>
              </a:rPr>
              <a:t>？</a:t>
            </a:r>
            <a:endParaRPr lang="zh-CN" altLang="en-US" sz="2200" b="0" baseline="-25000" dirty="0">
              <a:solidFill>
                <a:srgbClr val="FF0000"/>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3"/>
            </p:custDataLst>
          </p:nvPr>
        </p:nvCxnSpPr>
        <p:spPr>
          <a:xfrm>
            <a:off x="432010" y="864059"/>
            <a:ext cx="10656242" cy="12000"/>
          </a:xfrm>
          <a:prstGeom prst="line">
            <a:avLst/>
          </a:prstGeom>
          <a:ln w="31750">
            <a:solidFill>
              <a:srgbClr val="1F3743"/>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57675" y="-120016"/>
            <a:ext cx="9936421" cy="1252534"/>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1 </a:t>
            </a:r>
            <a:r>
              <a:rPr lang="zh-CN" altLang="en-US" sz="3400" b="1" dirty="0">
                <a:latin typeface="微软雅黑" panose="020B0503020204020204" pitchFamily="34" charset="-122"/>
                <a:ea typeface="微软雅黑" panose="020B0503020204020204" pitchFamily="34" charset="-122"/>
              </a:rPr>
              <a:t>地址映像和变换 </a:t>
            </a:r>
            <a:endParaRPr lang="zh-CN" altLang="en-US" sz="3400" b="1" dirty="0">
              <a:latin typeface="微软雅黑" panose="020B0503020204020204" pitchFamily="34" charset="-122"/>
              <a:ea typeface="微软雅黑" panose="020B0503020204020204" pitchFamily="34" charset="-122"/>
            </a:endParaRPr>
          </a:p>
        </p:txBody>
      </p:sp>
      <p:sp>
        <p:nvSpPr>
          <p:cNvPr id="120835" name="Rectangle 3"/>
          <p:cNvSpPr>
            <a:spLocks noGrp="1" noChangeArrowheads="1"/>
          </p:cNvSpPr>
          <p:nvPr>
            <p:ph type="body" idx="1"/>
          </p:nvPr>
        </p:nvSpPr>
        <p:spPr>
          <a:xfrm>
            <a:off x="863700" y="1367879"/>
            <a:ext cx="9936421" cy="4111612"/>
          </a:xfrm>
        </p:spPr>
        <p:txBody>
          <a:bodyPr/>
          <a:lstStyle/>
          <a:p>
            <a:pPr>
              <a:lnSpc>
                <a:spcPct val="150000"/>
              </a:lnSpc>
              <a:spcBef>
                <a:spcPts val="2270"/>
              </a:spcBef>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问题</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：如何将大的多用户虚拟空间压缩装入到小的主存空间？</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lnSpc>
                <a:spcPct val="150000"/>
              </a:lnSpc>
              <a:spcBef>
                <a:spcPts val="2270"/>
              </a:spcBef>
              <a:buClr>
                <a:schemeClr val="tx1"/>
              </a:buClr>
              <a:buSzPct val="70000"/>
              <a:buFont typeface="Wingdings" panose="05000000000000000000" pitchFamily="2" charset="2"/>
              <a:buChar char="l"/>
            </a:pPr>
            <a:r>
              <a:rPr lang="zh-CN" altLang="en-US" sz="2020" dirty="0">
                <a:solidFill>
                  <a:srgbClr val="0000CC"/>
                </a:solidFill>
                <a:latin typeface="微软雅黑" panose="020B0503020204020204" pitchFamily="34" charset="-122"/>
                <a:ea typeface="微软雅黑" panose="020B0503020204020204" pitchFamily="34" charset="-122"/>
              </a:rPr>
              <a:t>地址映像</a:t>
            </a:r>
            <a:r>
              <a:rPr lang="zh-CN" altLang="en-US" sz="2020" dirty="0">
                <a:latin typeface="微软雅黑" panose="020B0503020204020204" pitchFamily="34" charset="-122"/>
                <a:ea typeface="微软雅黑" panose="020B0503020204020204" pitchFamily="34" charset="-122"/>
              </a:rPr>
              <a:t>：是将每个虚存单元按某种规则（算法）装入（定位于）实存，即建立多用户虚地址</a:t>
            </a:r>
            <a:r>
              <a:rPr lang="en-US" altLang="zh-CN" sz="2020" dirty="0">
                <a:latin typeface="微软雅黑" panose="020B0503020204020204" pitchFamily="34" charset="-122"/>
                <a:ea typeface="微软雅黑" panose="020B0503020204020204" pitchFamily="34" charset="-122"/>
              </a:rPr>
              <a:t>N</a:t>
            </a:r>
            <a:r>
              <a:rPr lang="en-US" altLang="zh-CN" sz="2020" baseline="-25000" dirty="0">
                <a:latin typeface="微软雅黑" panose="020B0503020204020204" pitchFamily="34" charset="-122"/>
                <a:ea typeface="微软雅黑" panose="020B0503020204020204" pitchFamily="34" charset="-122"/>
              </a:rPr>
              <a:t>s</a:t>
            </a:r>
            <a:r>
              <a:rPr lang="zh-CN" altLang="en-US" sz="2020" dirty="0">
                <a:latin typeface="微软雅黑" panose="020B0503020204020204" pitchFamily="34" charset="-122"/>
                <a:ea typeface="微软雅黑" panose="020B0503020204020204" pitchFamily="34" charset="-122"/>
              </a:rPr>
              <a:t>与实存地址</a:t>
            </a:r>
            <a:r>
              <a:rPr lang="en-US" altLang="zh-CN" sz="2020" dirty="0">
                <a:latin typeface="微软雅黑" panose="020B0503020204020204" pitchFamily="34" charset="-122"/>
                <a:ea typeface="微软雅黑" panose="020B0503020204020204" pitchFamily="34" charset="-122"/>
              </a:rPr>
              <a:t>n</a:t>
            </a:r>
            <a:r>
              <a:rPr lang="en-US" altLang="zh-CN" sz="2020" baseline="-25000" dirty="0">
                <a:latin typeface="微软雅黑" panose="020B0503020204020204" pitchFamily="34" charset="-122"/>
                <a:ea typeface="微软雅黑" panose="020B0503020204020204" pitchFamily="34" charset="-122"/>
              </a:rPr>
              <a:t>p</a:t>
            </a:r>
            <a:r>
              <a:rPr lang="zh-CN" altLang="en-US" sz="2020" dirty="0">
                <a:latin typeface="微软雅黑" panose="020B0503020204020204" pitchFamily="34" charset="-122"/>
                <a:ea typeface="微软雅黑" panose="020B0503020204020204" pitchFamily="34" charset="-122"/>
              </a:rPr>
              <a:t>之间的</a:t>
            </a:r>
            <a:r>
              <a:rPr lang="zh-CN" altLang="en-US" sz="2020" dirty="0">
                <a:solidFill>
                  <a:srgbClr val="0000CC"/>
                </a:solidFill>
                <a:latin typeface="微软雅黑" panose="020B0503020204020204" pitchFamily="34" charset="-122"/>
                <a:ea typeface="微软雅黑" panose="020B0503020204020204" pitchFamily="34" charset="-122"/>
              </a:rPr>
              <a:t>对应关系</a:t>
            </a:r>
            <a:r>
              <a:rPr lang="zh-CN" altLang="en-US" sz="2020" dirty="0">
                <a:latin typeface="微软雅黑" panose="020B0503020204020204" pitchFamily="34" charset="-122"/>
                <a:ea typeface="微软雅黑" panose="020B0503020204020204" pitchFamily="34" charset="-122"/>
              </a:rPr>
              <a:t>。</a:t>
            </a:r>
            <a:endParaRPr lang="en-US" altLang="zh-CN" sz="2020" dirty="0">
              <a:latin typeface="微软雅黑" panose="020B0503020204020204" pitchFamily="34" charset="-122"/>
              <a:ea typeface="微软雅黑" panose="020B0503020204020204" pitchFamily="34" charset="-122"/>
            </a:endParaRPr>
          </a:p>
          <a:p>
            <a:pPr>
              <a:lnSpc>
                <a:spcPct val="150000"/>
              </a:lnSpc>
              <a:spcBef>
                <a:spcPts val="2270"/>
              </a:spcBef>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问题</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：虚地址</a:t>
            </a:r>
            <a:r>
              <a:rPr lang="en-US" altLang="zh-CN" sz="2400" b="1" dirty="0">
                <a:solidFill>
                  <a:srgbClr val="FF0000"/>
                </a:solidFill>
                <a:latin typeface="微软雅黑" panose="020B0503020204020204" pitchFamily="34" charset="-122"/>
                <a:ea typeface="微软雅黑" panose="020B0503020204020204" pitchFamily="34" charset="-122"/>
              </a:rPr>
              <a:t>N</a:t>
            </a:r>
            <a:r>
              <a:rPr lang="en-US" altLang="zh-CN" sz="2400" b="1" baseline="-25000" dirty="0">
                <a:solidFill>
                  <a:srgbClr val="FF0000"/>
                </a:solidFill>
                <a:latin typeface="微软雅黑" panose="020B0503020204020204" pitchFamily="34" charset="-122"/>
                <a:ea typeface="微软雅黑" panose="020B0503020204020204" pitchFamily="34" charset="-122"/>
              </a:rPr>
              <a:t>s</a:t>
            </a:r>
            <a:r>
              <a:rPr lang="zh-CN" altLang="en-US" sz="2400" b="1" dirty="0">
                <a:solidFill>
                  <a:srgbClr val="FF0000"/>
                </a:solidFill>
                <a:latin typeface="微软雅黑" panose="020B0503020204020204" pitchFamily="34" charset="-122"/>
                <a:ea typeface="微软雅黑" panose="020B0503020204020204" pitchFamily="34" charset="-122"/>
              </a:rPr>
              <a:t>变换成主存地址</a:t>
            </a:r>
            <a:r>
              <a:rPr lang="en-US" altLang="zh-CN" sz="2400" b="1" dirty="0">
                <a:solidFill>
                  <a:srgbClr val="FF0000"/>
                </a:solidFill>
                <a:latin typeface="微软雅黑" panose="020B0503020204020204" pitchFamily="34" charset="-122"/>
                <a:ea typeface="微软雅黑" panose="020B0503020204020204" pitchFamily="34" charset="-122"/>
              </a:rPr>
              <a:t>n</a:t>
            </a:r>
            <a:r>
              <a:rPr lang="en-US" altLang="zh-CN" sz="2400" b="1" baseline="-25000" dirty="0">
                <a:solidFill>
                  <a:srgbClr val="FF0000"/>
                </a:solidFill>
                <a:latin typeface="微软雅黑" panose="020B0503020204020204" pitchFamily="34" charset="-122"/>
                <a:ea typeface="微软雅黑" panose="020B0503020204020204" pitchFamily="34" charset="-122"/>
              </a:rPr>
              <a:t>p</a:t>
            </a:r>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en-US" sz="2400" b="1" baseline="-25000" dirty="0">
              <a:solidFill>
                <a:srgbClr val="FF0000"/>
              </a:solidFill>
              <a:latin typeface="微软雅黑" panose="020B0503020204020204" pitchFamily="34" charset="-122"/>
              <a:ea typeface="微软雅黑" panose="020B0503020204020204" pitchFamily="34" charset="-122"/>
            </a:endParaRPr>
          </a:p>
          <a:p>
            <a:pPr lvl="1">
              <a:lnSpc>
                <a:spcPct val="150000"/>
              </a:lnSpc>
              <a:spcBef>
                <a:spcPts val="2270"/>
              </a:spcBef>
              <a:buClr>
                <a:schemeClr val="tx1"/>
              </a:buClr>
              <a:buSzPct val="70000"/>
              <a:buFont typeface="Wingdings" panose="05000000000000000000" pitchFamily="2" charset="2"/>
              <a:buChar char="l"/>
            </a:pPr>
            <a:r>
              <a:rPr lang="zh-CN" altLang="en-US" sz="2020" dirty="0">
                <a:solidFill>
                  <a:srgbClr val="0000CC"/>
                </a:solidFill>
                <a:latin typeface="微软雅黑" panose="020B0503020204020204" pitchFamily="34" charset="-122"/>
                <a:ea typeface="微软雅黑" panose="020B0503020204020204" pitchFamily="34" charset="-122"/>
              </a:rPr>
              <a:t>地址变换</a:t>
            </a:r>
            <a:r>
              <a:rPr lang="zh-CN" altLang="en-US" sz="2020" dirty="0">
                <a:latin typeface="微软雅黑" panose="020B0503020204020204" pitchFamily="34" charset="-122"/>
                <a:ea typeface="微软雅黑" panose="020B0503020204020204" pitchFamily="34" charset="-122"/>
              </a:rPr>
              <a:t>：是程序按照这种映像关系装入实存后，在执行时，多用户虚地址</a:t>
            </a:r>
            <a:r>
              <a:rPr lang="en-US" altLang="zh-CN" sz="2020" dirty="0">
                <a:latin typeface="微软雅黑" panose="020B0503020204020204" pitchFamily="34" charset="-122"/>
                <a:ea typeface="微软雅黑" panose="020B0503020204020204" pitchFamily="34" charset="-122"/>
              </a:rPr>
              <a:t>N</a:t>
            </a:r>
            <a:r>
              <a:rPr lang="en-US" altLang="zh-CN" sz="2020" baseline="-25000" dirty="0">
                <a:latin typeface="微软雅黑" panose="020B0503020204020204" pitchFamily="34" charset="-122"/>
                <a:ea typeface="微软雅黑" panose="020B0503020204020204" pitchFamily="34" charset="-122"/>
              </a:rPr>
              <a:t>s</a:t>
            </a:r>
            <a:r>
              <a:rPr lang="zh-CN" altLang="en-US" sz="2020" dirty="0">
                <a:latin typeface="微软雅黑" panose="020B0503020204020204" pitchFamily="34" charset="-122"/>
                <a:ea typeface="微软雅黑" panose="020B0503020204020204" pitchFamily="34" charset="-122"/>
              </a:rPr>
              <a:t>如何</a:t>
            </a:r>
            <a:r>
              <a:rPr lang="zh-CN" altLang="en-US" sz="2020" dirty="0">
                <a:solidFill>
                  <a:srgbClr val="0000CC"/>
                </a:solidFill>
                <a:latin typeface="微软雅黑" panose="020B0503020204020204" pitchFamily="34" charset="-122"/>
                <a:ea typeface="微软雅黑" panose="020B0503020204020204" pitchFamily="34" charset="-122"/>
              </a:rPr>
              <a:t>变换</a:t>
            </a:r>
            <a:r>
              <a:rPr lang="zh-CN" altLang="en-US" sz="2020" dirty="0">
                <a:latin typeface="微软雅黑" panose="020B0503020204020204" pitchFamily="34" charset="-122"/>
                <a:ea typeface="微软雅黑" panose="020B0503020204020204" pitchFamily="34" charset="-122"/>
              </a:rPr>
              <a:t>成对应的是地址</a:t>
            </a:r>
            <a:r>
              <a:rPr lang="en-US" altLang="zh-CN" sz="2020" dirty="0">
                <a:latin typeface="微软雅黑" panose="020B0503020204020204" pitchFamily="34" charset="-122"/>
                <a:ea typeface="微软雅黑" panose="020B0503020204020204" pitchFamily="34" charset="-122"/>
              </a:rPr>
              <a:t>n</a:t>
            </a:r>
            <a:r>
              <a:rPr lang="en-US" altLang="zh-CN" sz="2020" baseline="-25000" dirty="0">
                <a:latin typeface="微软雅黑" panose="020B0503020204020204" pitchFamily="34" charset="-122"/>
                <a:ea typeface="微软雅黑" panose="020B0503020204020204" pitchFamily="34" charset="-122"/>
              </a:rPr>
              <a:t>p</a:t>
            </a:r>
            <a:r>
              <a:rPr lang="zh-CN" altLang="en-US" sz="2020" dirty="0">
                <a:latin typeface="微软雅黑" panose="020B0503020204020204" pitchFamily="34" charset="-122"/>
                <a:ea typeface="微软雅黑" panose="020B0503020204020204" pitchFamily="34" charset="-122"/>
              </a:rPr>
              <a:t>。</a:t>
            </a:r>
            <a:endParaRPr lang="zh-CN" altLang="en-US" sz="2020" dirty="0">
              <a:latin typeface="微软雅黑" panose="020B0503020204020204" pitchFamily="34" charset="-122"/>
              <a:ea typeface="微软雅黑" panose="020B0503020204020204" pitchFamily="34" charset="-122"/>
            </a:endParaRPr>
          </a:p>
          <a:p>
            <a:pPr eaLnBrk="1" hangingPunct="1">
              <a:lnSpc>
                <a:spcPct val="90000"/>
              </a:lnSpc>
            </a:pPr>
            <a:endParaRPr lang="zh-CN" altLang="en-US" sz="2270" dirty="0">
              <a:latin typeface="Times New Roman" panose="02020603050405020304" pitchFamily="18" charset="0"/>
              <a:ea typeface="宋体" panose="02010600030101010101" pitchFamily="2" charset="-122"/>
            </a:endParaRPr>
          </a:p>
        </p:txBody>
      </p:sp>
    </p:spTree>
  </p:cSld>
  <p:clrMapOvr>
    <a:masterClrMapping/>
  </p:clrMapOvr>
  <p:transition spd="med">
    <p:push dir="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46361" y="342009"/>
            <a:ext cx="7893213"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1 </a:t>
            </a:r>
            <a:r>
              <a:rPr lang="zh-CN" altLang="en-US" sz="3400" b="1" dirty="0">
                <a:latin typeface="微软雅黑" panose="020B0503020204020204" pitchFamily="34" charset="-122"/>
                <a:ea typeface="微软雅黑" panose="020B0503020204020204" pitchFamily="34" charset="-122"/>
              </a:rPr>
              <a:t>地址映像和变换</a:t>
            </a:r>
            <a:r>
              <a:rPr lang="en-US" altLang="zh-CN" sz="3400" b="1" dirty="0">
                <a:latin typeface="微软雅黑" panose="020B0503020204020204" pitchFamily="34" charset="-122"/>
                <a:ea typeface="微软雅黑" panose="020B0503020204020204" pitchFamily="34" charset="-122"/>
              </a:rPr>
              <a:t>——</a:t>
            </a:r>
            <a:r>
              <a:rPr lang="zh-CN" altLang="en-US" sz="3400" b="1" dirty="0">
                <a:latin typeface="微软雅黑" panose="020B0503020204020204" pitchFamily="34" charset="-122"/>
                <a:ea typeface="微软雅黑" panose="020B0503020204020204" pitchFamily="34" charset="-122"/>
              </a:rPr>
              <a:t>地址变换的原则 </a:t>
            </a:r>
            <a:endParaRPr lang="zh-CN" altLang="en-US" sz="3400" b="1" dirty="0">
              <a:latin typeface="微软雅黑" panose="020B0503020204020204" pitchFamily="34" charset="-122"/>
              <a:ea typeface="微软雅黑" panose="020B0503020204020204" pitchFamily="34" charset="-122"/>
            </a:endParaRPr>
          </a:p>
        </p:txBody>
      </p:sp>
      <p:sp>
        <p:nvSpPr>
          <p:cNvPr id="106499" name="Rectangle 3"/>
          <p:cNvSpPr>
            <a:spLocks noGrp="1" noChangeArrowheads="1"/>
          </p:cNvSpPr>
          <p:nvPr>
            <p:ph type="body" idx="1"/>
          </p:nvPr>
        </p:nvSpPr>
        <p:spPr>
          <a:xfrm>
            <a:off x="863700" y="1029167"/>
            <a:ext cx="9433048" cy="1893051"/>
          </a:xfrm>
        </p:spPr>
        <p:txBody>
          <a:bodyPr/>
          <a:lstStyle/>
          <a:p>
            <a:pPr>
              <a:lnSpc>
                <a:spcPct val="150000"/>
              </a:lnSpc>
              <a:spcBef>
                <a:spcPts val="2270"/>
              </a:spcBef>
              <a:buClr>
                <a:schemeClr val="tx1"/>
              </a:buClr>
              <a:buSzPct val="70000"/>
              <a:buFont typeface="Wingdings" panose="05000000000000000000" pitchFamily="2" charset="2"/>
              <a:buChar char="l"/>
              <a:defRPr/>
            </a:pPr>
            <a:r>
              <a:rPr lang="zh-CN" altLang="en-US" sz="2400" b="1" dirty="0">
                <a:latin typeface="微软雅黑" panose="020B0503020204020204" pitchFamily="34" charset="-122"/>
                <a:ea typeface="微软雅黑" panose="020B0503020204020204" pitchFamily="34" charset="-122"/>
              </a:rPr>
              <a:t>页式管理方法</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实页冲突</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lnSpc>
                <a:spcPct val="150000"/>
              </a:lnSpc>
              <a:spcBef>
                <a:spcPts val="1135"/>
              </a:spcBef>
              <a:buClr>
                <a:schemeClr val="tx1"/>
              </a:buClr>
              <a:buSzPct val="70000"/>
              <a:buFont typeface="Wingdings" panose="05000000000000000000" pitchFamily="2" charset="2"/>
              <a:buChar char="l"/>
              <a:defRPr/>
            </a:pPr>
            <a:r>
              <a:rPr lang="zh-CN" altLang="en-US" sz="2020" dirty="0">
                <a:latin typeface="微软雅黑" panose="020B0503020204020204" pitchFamily="34" charset="-122"/>
                <a:ea typeface="微软雅黑" panose="020B0503020204020204" pitchFamily="34" charset="-122"/>
              </a:rPr>
              <a:t>解决方法：先装入一虚拟页，待其退出主存后再装入第二虚拟页，执行效率下降。</a:t>
            </a:r>
            <a:endParaRPr lang="zh-CN" altLang="en-US" sz="2020" dirty="0">
              <a:latin typeface="微软雅黑" panose="020B0503020204020204" pitchFamily="34" charset="-122"/>
              <a:ea typeface="微软雅黑" panose="020B0503020204020204" pitchFamily="34" charset="-122"/>
            </a:endParaRPr>
          </a:p>
          <a:p>
            <a:pPr marL="0" indent="0">
              <a:buNone/>
              <a:defRPr/>
            </a:pPr>
            <a:endParaRPr lang="zh-CN" altLang="en-US" dirty="0">
              <a:latin typeface="Times New Roman" panose="02020603050405020304" pitchFamily="18" charset="0"/>
              <a:ea typeface="宋体" panose="02010600030101010101" pitchFamily="2" charset="-122"/>
            </a:endParaRPr>
          </a:p>
          <a:p>
            <a:pPr eaLnBrk="1" hangingPunct="1">
              <a:defRPr/>
            </a:pPr>
            <a:endParaRPr lang="zh-CN" altLang="en-US" dirty="0">
              <a:latin typeface="Times New Roman" panose="02020603050405020304" pitchFamily="18" charset="0"/>
              <a:ea typeface="宋体" panose="02010600030101010101" pitchFamily="2" charset="-122"/>
            </a:endParaRPr>
          </a:p>
        </p:txBody>
      </p:sp>
      <p:grpSp>
        <p:nvGrpSpPr>
          <p:cNvPr id="122884" name="组合 3"/>
          <p:cNvGrpSpPr/>
          <p:nvPr/>
        </p:nvGrpSpPr>
        <p:grpSpPr bwMode="auto">
          <a:xfrm>
            <a:off x="2790164" y="2395564"/>
            <a:ext cx="5950661" cy="2446566"/>
            <a:chOff x="1711403" y="3646314"/>
            <a:chExt cx="6296722" cy="2589229"/>
          </a:xfrm>
        </p:grpSpPr>
        <p:pic>
          <p:nvPicPr>
            <p:cNvPr id="122896" name="图片 4"/>
            <p:cNvPicPr>
              <a:picLocks noChangeAspect="1"/>
            </p:cNvPicPr>
            <p:nvPr/>
          </p:nvPicPr>
          <p:blipFill>
            <a:blip r:embed="rId1">
              <a:extLst>
                <a:ext uri="{28A0092B-C50C-407E-A947-70E740481C1C}">
                  <a14:useLocalDpi xmlns:a14="http://schemas.microsoft.com/office/drawing/2010/main" val="0"/>
                </a:ext>
              </a:extLst>
            </a:blip>
            <a:srcRect l="8755" r="15021" b="52895"/>
            <a:stretch>
              <a:fillRect/>
            </a:stretch>
          </p:blipFill>
          <p:spPr bwMode="auto">
            <a:xfrm>
              <a:off x="1711403" y="3646314"/>
              <a:ext cx="6296722" cy="232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矩形 5"/>
            <p:cNvSpPr>
              <a:spLocks noChangeArrowheads="1"/>
            </p:cNvSpPr>
            <p:nvPr/>
          </p:nvSpPr>
          <p:spPr bwMode="auto">
            <a:xfrm>
              <a:off x="1944029" y="5893572"/>
              <a:ext cx="1312126" cy="341971"/>
            </a:xfrm>
            <a:prstGeom prst="rect">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grpSp>
      <p:sp>
        <p:nvSpPr>
          <p:cNvPr id="122885" name="矩形 1"/>
          <p:cNvSpPr>
            <a:spLocks noChangeArrowheads="1"/>
          </p:cNvSpPr>
          <p:nvPr/>
        </p:nvSpPr>
        <p:spPr bwMode="auto">
          <a:xfrm>
            <a:off x="6595768" y="4324617"/>
            <a:ext cx="1497040" cy="916524"/>
          </a:xfrm>
          <a:prstGeom prst="rect">
            <a:avLst/>
          </a:prstGeom>
          <a:solidFill>
            <a:srgbClr val="FFCC99"/>
          </a:solidFill>
          <a:ln w="19050" algn="ctr">
            <a:solidFill>
              <a:srgbClr val="000000"/>
            </a:solidFill>
            <a:round/>
          </a:ln>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2645" b="0">
              <a:solidFill>
                <a:srgbClr val="FF0000"/>
              </a:solidFill>
              <a:latin typeface="Times New Roman" panose="02020603050405020304" pitchFamily="18" charset="0"/>
              <a:ea typeface="黑体" panose="02010609060101010101" charset="-122"/>
            </a:endParaRPr>
          </a:p>
        </p:txBody>
      </p:sp>
      <p:cxnSp>
        <p:nvCxnSpPr>
          <p:cNvPr id="122886" name="直接连接符 6"/>
          <p:cNvCxnSpPr>
            <a:cxnSpLocks noChangeShapeType="1"/>
          </p:cNvCxnSpPr>
          <p:nvPr/>
        </p:nvCxnSpPr>
        <p:spPr bwMode="auto">
          <a:xfrm>
            <a:off x="6595768" y="4561623"/>
            <a:ext cx="1497040" cy="0"/>
          </a:xfrm>
          <a:prstGeom prst="line">
            <a:avLst/>
          </a:prstGeom>
          <a:noFill/>
          <a:ln w="19050" algn="ctr">
            <a:solidFill>
              <a:srgbClr val="00000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87" name="直接连接符 9"/>
          <p:cNvCxnSpPr>
            <a:cxnSpLocks noChangeShapeType="1"/>
          </p:cNvCxnSpPr>
          <p:nvPr/>
        </p:nvCxnSpPr>
        <p:spPr bwMode="auto">
          <a:xfrm>
            <a:off x="6595768" y="4809129"/>
            <a:ext cx="1497040" cy="0"/>
          </a:xfrm>
          <a:prstGeom prst="line">
            <a:avLst/>
          </a:prstGeom>
          <a:noFill/>
          <a:ln w="19050" algn="ctr">
            <a:solidFill>
              <a:srgbClr val="00000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88" name="直接连接符 10"/>
          <p:cNvCxnSpPr>
            <a:cxnSpLocks noChangeShapeType="1"/>
          </p:cNvCxnSpPr>
          <p:nvPr/>
        </p:nvCxnSpPr>
        <p:spPr bwMode="auto">
          <a:xfrm>
            <a:off x="6595768" y="5028135"/>
            <a:ext cx="1497040" cy="0"/>
          </a:xfrm>
          <a:prstGeom prst="line">
            <a:avLst/>
          </a:prstGeom>
          <a:noFill/>
          <a:ln w="19050" algn="ctr">
            <a:solidFill>
              <a:srgbClr val="00000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889" name="文本框 7"/>
          <p:cNvSpPr txBox="1">
            <a:spLocks noChangeArrowheads="1"/>
          </p:cNvSpPr>
          <p:nvPr/>
        </p:nvSpPr>
        <p:spPr bwMode="auto">
          <a:xfrm>
            <a:off x="6815937" y="3783102"/>
            <a:ext cx="1056701" cy="61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en-US" altLang="zh-CN" sz="1700" b="0">
                <a:solidFill>
                  <a:srgbClr val="0000CC"/>
                </a:solidFill>
                <a:latin typeface="Times New Roman" panose="02020603050405020304" pitchFamily="18" charset="0"/>
                <a:ea typeface="宋体" panose="02010600030101010101" pitchFamily="2" charset="-122"/>
              </a:rPr>
              <a:t>E</a:t>
            </a:r>
            <a:r>
              <a:rPr lang="zh-CN" altLang="en-US" sz="1700" b="0">
                <a:solidFill>
                  <a:srgbClr val="0000CC"/>
                </a:solidFill>
                <a:latin typeface="Times New Roman" panose="02020603050405020304" pitchFamily="18" charset="0"/>
                <a:ea typeface="宋体" panose="02010600030101010101" pitchFamily="2" charset="-122"/>
              </a:rPr>
              <a:t>道程序</a:t>
            </a:r>
            <a:endParaRPr lang="en-US" altLang="zh-CN" sz="1700" b="0">
              <a:solidFill>
                <a:srgbClr val="0000CC"/>
              </a:solidFill>
              <a:latin typeface="Times New Roman" panose="02020603050405020304" pitchFamily="18" charset="0"/>
              <a:ea typeface="宋体" panose="02010600030101010101" pitchFamily="2" charset="-122"/>
            </a:endParaRPr>
          </a:p>
          <a:p>
            <a:pPr algn="ctr">
              <a:spcBef>
                <a:spcPct val="0"/>
              </a:spcBef>
              <a:buClrTx/>
              <a:buFontTx/>
              <a:buNone/>
            </a:pPr>
            <a:r>
              <a:rPr lang="zh-CN" altLang="en-US" sz="1700" b="0">
                <a:solidFill>
                  <a:srgbClr val="0000CC"/>
                </a:solidFill>
                <a:latin typeface="Times New Roman" panose="02020603050405020304" pitchFamily="18" charset="0"/>
                <a:ea typeface="宋体" panose="02010600030101010101" pitchFamily="2" charset="-122"/>
              </a:rPr>
              <a:t>程序空间</a:t>
            </a:r>
            <a:endParaRPr lang="zh-CN" altLang="en-US" sz="1700" b="0">
              <a:solidFill>
                <a:srgbClr val="0000CC"/>
              </a:solidFill>
              <a:latin typeface="Times New Roman" panose="02020603050405020304" pitchFamily="18" charset="0"/>
              <a:ea typeface="宋体" panose="02010600030101010101" pitchFamily="2" charset="-122"/>
            </a:endParaRPr>
          </a:p>
        </p:txBody>
      </p:sp>
      <p:sp>
        <p:nvSpPr>
          <p:cNvPr id="122890" name="文本框 8"/>
          <p:cNvSpPr txBox="1">
            <a:spLocks noChangeArrowheads="1"/>
          </p:cNvSpPr>
          <p:nvPr/>
        </p:nvSpPr>
        <p:spPr bwMode="auto">
          <a:xfrm>
            <a:off x="6259758" y="4284115"/>
            <a:ext cx="293670" cy="103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0</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1</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2</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3</a:t>
            </a:r>
            <a:endParaRPr lang="zh-CN" altLang="en-US" sz="1700" b="0">
              <a:latin typeface="Times New Roman" panose="02020603050405020304" pitchFamily="18" charset="0"/>
              <a:ea typeface="宋体" panose="02010600030101010101" pitchFamily="2" charset="-122"/>
            </a:endParaRPr>
          </a:p>
        </p:txBody>
      </p:sp>
      <p:sp>
        <p:nvSpPr>
          <p:cNvPr id="122891" name="文本框 13"/>
          <p:cNvSpPr txBox="1">
            <a:spLocks noChangeArrowheads="1"/>
          </p:cNvSpPr>
          <p:nvPr/>
        </p:nvSpPr>
        <p:spPr bwMode="auto">
          <a:xfrm>
            <a:off x="8188810" y="4267615"/>
            <a:ext cx="450764" cy="103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4K</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4K</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4K</a:t>
            </a:r>
            <a:endParaRPr lang="en-US" altLang="zh-CN" sz="1700" b="0">
              <a:latin typeface="Times New Roman" panose="02020603050405020304" pitchFamily="18" charset="0"/>
              <a:ea typeface="宋体" panose="02010600030101010101" pitchFamily="2" charset="-122"/>
            </a:endParaRPr>
          </a:p>
          <a:p>
            <a:pPr>
              <a:lnSpc>
                <a:spcPct val="90000"/>
              </a:lnSpc>
              <a:spcBef>
                <a:spcPct val="0"/>
              </a:spcBef>
              <a:buClrTx/>
              <a:buFontTx/>
              <a:buNone/>
            </a:pPr>
            <a:r>
              <a:rPr lang="en-US" altLang="zh-CN" sz="1700" b="0">
                <a:latin typeface="Times New Roman" panose="02020603050405020304" pitchFamily="18" charset="0"/>
                <a:ea typeface="宋体" panose="02010600030101010101" pitchFamily="2" charset="-122"/>
              </a:rPr>
              <a:t>4K</a:t>
            </a:r>
            <a:endParaRPr lang="zh-CN" altLang="en-US" sz="1700" b="0">
              <a:latin typeface="Times New Roman" panose="02020603050405020304" pitchFamily="18" charset="0"/>
              <a:ea typeface="宋体" panose="02010600030101010101" pitchFamily="2" charset="-122"/>
            </a:endParaRPr>
          </a:p>
        </p:txBody>
      </p:sp>
      <p:cxnSp>
        <p:nvCxnSpPr>
          <p:cNvPr id="13" name="直接箭头连接符 12"/>
          <p:cNvCxnSpPr>
            <a:cxnSpLocks noChangeShapeType="1"/>
          </p:cNvCxnSpPr>
          <p:nvPr/>
        </p:nvCxnSpPr>
        <p:spPr bwMode="auto">
          <a:xfrm flipH="1" flipV="1">
            <a:off x="4875221" y="3366091"/>
            <a:ext cx="1720547" cy="1024528"/>
          </a:xfrm>
          <a:prstGeom prst="straightConnector1">
            <a:avLst/>
          </a:prstGeom>
          <a:noFill/>
          <a:ln w="38100" algn="ctr">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cxnSpLocks noChangeShapeType="1"/>
          </p:cNvCxnSpPr>
          <p:nvPr/>
        </p:nvCxnSpPr>
        <p:spPr bwMode="auto">
          <a:xfrm flipH="1" flipV="1">
            <a:off x="4912722" y="4191113"/>
            <a:ext cx="1683045" cy="490514"/>
          </a:xfrm>
          <a:prstGeom prst="straightConnector1">
            <a:avLst/>
          </a:prstGeom>
          <a:noFill/>
          <a:ln w="38100" algn="ctr">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cxnSpLocks noChangeShapeType="1"/>
          </p:cNvCxnSpPr>
          <p:nvPr/>
        </p:nvCxnSpPr>
        <p:spPr bwMode="auto">
          <a:xfrm flipH="1" flipV="1">
            <a:off x="4912722" y="4377117"/>
            <a:ext cx="1683045" cy="540015"/>
          </a:xfrm>
          <a:prstGeom prst="straightConnector1">
            <a:avLst/>
          </a:prstGeom>
          <a:noFill/>
          <a:ln w="38100" algn="ctr">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23"/>
          <p:cNvSpPr>
            <a:spLocks noChangeArrowheads="1"/>
          </p:cNvSpPr>
          <p:nvPr/>
        </p:nvSpPr>
        <p:spPr bwMode="auto">
          <a:xfrm>
            <a:off x="1511772" y="5302257"/>
            <a:ext cx="8928992"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nSpc>
                <a:spcPct val="150000"/>
              </a:lnSpc>
              <a:spcBef>
                <a:spcPts val="1135"/>
              </a:spcBef>
              <a:buClrTx/>
              <a:buNone/>
            </a:pPr>
            <a:r>
              <a:rPr lang="zh-CN" altLang="en-US" sz="2000" b="0" dirty="0">
                <a:solidFill>
                  <a:srgbClr val="FF0000"/>
                </a:solidFill>
                <a:latin typeface="微软雅黑" panose="020B0503020204020204" pitchFamily="34" charset="-122"/>
                <a:ea typeface="微软雅黑" panose="020B0503020204020204" pitchFamily="34" charset="-122"/>
              </a:rPr>
              <a:t>映像方式的选择应考虑能否尽量减少实页冲突概率，同时应考虑辅助硬件是否少，成本是否低，实现是否方便，以及地址变换的速度是否快等。</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1 地址映像和变换——地址变换的原则 </a:t>
            </a:r>
            <a:endParaRPr lang="en-US" altLang="zh-CN" sz="3400" dirty="0">
              <a:solidFill>
                <a:schemeClr val="dk1">
                  <a:lumMod val="50000"/>
                </a:schemeClr>
              </a:solidFill>
              <a:latin typeface="Arial" panose="020B0604020202020204" pitchFamily="34" charset="0"/>
            </a:endParaRPr>
          </a:p>
        </p:txBody>
      </p:sp>
      <p:cxnSp>
        <p:nvCxnSpPr>
          <p:cNvPr id="18" name="直接连接符 17"/>
          <p:cNvCxnSpPr/>
          <p:nvPr>
            <p:custDataLst>
              <p:tags r:id="rId2"/>
            </p:custDataLst>
          </p:nvPr>
        </p:nvCxnSpPr>
        <p:spPr>
          <a:xfrm>
            <a:off x="6775292" y="3124034"/>
            <a:ext cx="3552096"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1" name="îṥ1íḓe"/>
          <p:cNvSpPr/>
          <p:nvPr>
            <p:custDataLst>
              <p:tags r:id="rId3"/>
            </p:custDataLst>
          </p:nvPr>
        </p:nvSpPr>
        <p:spPr>
          <a:xfrm flipH="1" flipV="1">
            <a:off x="3764917" y="1417222"/>
            <a:ext cx="3416618" cy="3416617"/>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24" name="ïSḷïḋé"/>
          <p:cNvSpPr/>
          <p:nvPr>
            <p:custDataLst>
              <p:tags r:id="rId4"/>
            </p:custDataLst>
          </p:nvPr>
        </p:nvSpPr>
        <p:spPr>
          <a:xfrm rot="18900000" flipH="1" flipV="1">
            <a:off x="6408870" y="1977328"/>
            <a:ext cx="701970" cy="605146"/>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32" name="ïṧlíďè"/>
          <p:cNvSpPr/>
          <p:nvPr>
            <p:custDataLst>
              <p:tags r:id="rId5"/>
            </p:custDataLst>
          </p:nvPr>
        </p:nvSpPr>
        <p:spPr>
          <a:xfrm>
            <a:off x="3765072" y="1417236"/>
            <a:ext cx="3416591" cy="3416591"/>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sp>
        <p:nvSpPr>
          <p:cNvPr id="34" name="iṣľîḍè"/>
          <p:cNvSpPr/>
          <p:nvPr>
            <p:custDataLst>
              <p:tags r:id="rId6"/>
            </p:custDataLst>
          </p:nvPr>
        </p:nvSpPr>
        <p:spPr>
          <a:xfrm rot="8100000" flipV="1">
            <a:off x="3844197" y="3686002"/>
            <a:ext cx="701984" cy="605105"/>
          </a:xfrm>
          <a:prstGeom prst="triangl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00">
              <a:sym typeface="+mn-lt"/>
            </a:endParaRPr>
          </a:p>
        </p:txBody>
      </p:sp>
      <p:cxnSp>
        <p:nvCxnSpPr>
          <p:cNvPr id="35" name="直接连接符 34"/>
          <p:cNvCxnSpPr/>
          <p:nvPr>
            <p:custDataLst>
              <p:tags r:id="rId7"/>
            </p:custDataLst>
          </p:nvPr>
        </p:nvCxnSpPr>
        <p:spPr>
          <a:xfrm flipH="1">
            <a:off x="1017219" y="3112693"/>
            <a:ext cx="3143452"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6" name="iṩ1iďê"/>
          <p:cNvSpPr/>
          <p:nvPr>
            <p:custDataLst>
              <p:tags r:id="rId8"/>
            </p:custDataLst>
          </p:nvPr>
        </p:nvSpPr>
        <p:spPr>
          <a:xfrm>
            <a:off x="6702892" y="2213543"/>
            <a:ext cx="692384" cy="692384"/>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37" name="ïSḷiḑê"/>
          <p:cNvSpPr/>
          <p:nvPr>
            <p:custDataLst>
              <p:tags r:id="rId9"/>
            </p:custDataLst>
          </p:nvPr>
        </p:nvSpPr>
        <p:spPr>
          <a:xfrm>
            <a:off x="3684105" y="3296355"/>
            <a:ext cx="692384" cy="692384"/>
          </a:xfrm>
          <a:prstGeom prst="ellipse">
            <a:avLst/>
          </a:prstGeom>
          <a:solidFill>
            <a:schemeClr val="accent2"/>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sz="1700" dirty="0">
              <a:sym typeface="+mn-lt"/>
            </a:endParaRPr>
          </a:p>
        </p:txBody>
      </p:sp>
      <p:sp>
        <p:nvSpPr>
          <p:cNvPr id="38" name="iś1íďê"/>
          <p:cNvSpPr txBox="1"/>
          <p:nvPr>
            <p:custDataLst>
              <p:tags r:id="rId10"/>
            </p:custDataLst>
          </p:nvPr>
        </p:nvSpPr>
        <p:spPr>
          <a:xfrm>
            <a:off x="7491891" y="3168685"/>
            <a:ext cx="3555096" cy="1635644"/>
          </a:xfrm>
          <a:prstGeom prst="rect">
            <a:avLst/>
          </a:prstGeom>
          <a:noFill/>
        </p:spPr>
        <p:txBody>
          <a:bodyPr wrap="square" lIns="85042" tIns="44222" rIns="85042" bIns="44222" rtlCol="0">
            <a:noAutofit/>
          </a:bodyPr>
          <a:lstStyle/>
          <a:p>
            <a:pPr fontAlgn="ctr">
              <a:lnSpc>
                <a:spcPct val="150000"/>
              </a:lnSpc>
              <a:spcBef>
                <a:spcPts val="0"/>
              </a:spcBef>
              <a:spcAft>
                <a:spcPts val="0"/>
              </a:spcAft>
              <a:buSzPct val="100000"/>
            </a:pPr>
            <a:r>
              <a:rPr lang="zh-CN" altLang="en-US" sz="1890" dirty="0">
                <a:solidFill>
                  <a:schemeClr val="accent6">
                    <a:lumMod val="10000"/>
                  </a:schemeClr>
                </a:solidFill>
                <a:latin typeface="微软雅黑" panose="020B0503020204020204" pitchFamily="34" charset="-122"/>
                <a:ea typeface="微软雅黑" panose="020B0503020204020204" pitchFamily="34" charset="-122"/>
                <a:sym typeface="+mn-ea"/>
              </a:rPr>
              <a:t>页表法</a:t>
            </a:r>
            <a:endParaRPr lang="zh-CN" altLang="en-US" sz="1890" dirty="0">
              <a:solidFill>
                <a:schemeClr val="accent6">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işlîḋè"/>
          <p:cNvSpPr txBox="1"/>
          <p:nvPr>
            <p:custDataLst>
              <p:tags r:id="rId11"/>
            </p:custDataLst>
          </p:nvPr>
        </p:nvSpPr>
        <p:spPr>
          <a:xfrm>
            <a:off x="7492491" y="2560269"/>
            <a:ext cx="2844077" cy="403211"/>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890" b="1" dirty="0">
                <a:solidFill>
                  <a:schemeClr val="accent6">
                    <a:lumMod val="10000"/>
                  </a:schemeClr>
                </a:solidFill>
                <a:latin typeface="微软雅黑" panose="020B0503020204020204" pitchFamily="34" charset="-122"/>
                <a:ea typeface="微软雅黑" panose="020B0503020204020204" pitchFamily="34" charset="-122"/>
                <a:sym typeface="+mn-ea"/>
              </a:rPr>
              <a:t>地址变换方法</a:t>
            </a:r>
            <a:endParaRPr lang="zh-CN" altLang="en-US" sz="1890" b="1" dirty="0">
              <a:solidFill>
                <a:schemeClr val="accent6">
                  <a:lumMod val="10000"/>
                </a:schemeClr>
              </a:solidFill>
              <a:latin typeface="微软雅黑" panose="020B0503020204020204" pitchFamily="34" charset="-122"/>
              <a:ea typeface="微软雅黑" panose="020B0503020204020204" pitchFamily="34" charset="-122"/>
              <a:cs typeface="+mj-cs"/>
              <a:sym typeface="+mn-ea"/>
            </a:endParaRPr>
          </a:p>
        </p:txBody>
      </p:sp>
      <p:sp>
        <p:nvSpPr>
          <p:cNvPr id="40" name="ïṧ1ïḓè"/>
          <p:cNvSpPr txBox="1"/>
          <p:nvPr>
            <p:custDataLst>
              <p:tags r:id="rId12"/>
            </p:custDataLst>
          </p:nvPr>
        </p:nvSpPr>
        <p:spPr>
          <a:xfrm>
            <a:off x="1016286" y="2560434"/>
            <a:ext cx="2764699" cy="403208"/>
          </a:xfrm>
          <a:prstGeom prst="rect">
            <a:avLst/>
          </a:prstGeom>
          <a:noFill/>
        </p:spPr>
        <p:txBody>
          <a:bodyPr wrap="square" tIns="44222" bIns="44222" rtlCol="0" anchor="ctr">
            <a:noAutofit/>
          </a:bodyPr>
          <a:lstStyle/>
          <a:p>
            <a:pPr>
              <a:lnSpc>
                <a:spcPct val="130000"/>
              </a:lnSpc>
              <a:spcBef>
                <a:spcPts val="0"/>
              </a:spcBef>
              <a:spcAft>
                <a:spcPts val="0"/>
              </a:spcAft>
              <a:buSzPct val="100000"/>
            </a:pPr>
            <a:r>
              <a:rPr lang="zh-CN" altLang="en-US" sz="1890" b="1" dirty="0">
                <a:solidFill>
                  <a:schemeClr val="accent6">
                    <a:lumMod val="10000"/>
                  </a:schemeClr>
                </a:solidFill>
                <a:latin typeface="微软雅黑" panose="020B0503020204020204" pitchFamily="34" charset="-122"/>
                <a:ea typeface="微软雅黑" panose="020B0503020204020204" pitchFamily="34" charset="-122"/>
                <a:sym typeface="+mn-ea"/>
              </a:rPr>
              <a:t>全相联映像</a:t>
            </a:r>
            <a:endParaRPr lang="zh-CN" altLang="en-US" sz="1890" b="1" dirty="0">
              <a:solidFill>
                <a:schemeClr val="accent6">
                  <a:lumMod val="10000"/>
                </a:schemeClr>
              </a:solidFill>
              <a:latin typeface="微软雅黑" panose="020B0503020204020204" pitchFamily="34" charset="-122"/>
              <a:ea typeface="微软雅黑" panose="020B0503020204020204" pitchFamily="34" charset="-122"/>
              <a:cs typeface="+mj-cs"/>
              <a:sym typeface="+mn-ea"/>
            </a:endParaRPr>
          </a:p>
        </p:txBody>
      </p:sp>
      <p:sp>
        <p:nvSpPr>
          <p:cNvPr id="41" name="i$ḷiḍê"/>
          <p:cNvSpPr txBox="1"/>
          <p:nvPr>
            <p:custDataLst>
              <p:tags r:id="rId13"/>
            </p:custDataLst>
          </p:nvPr>
        </p:nvSpPr>
        <p:spPr>
          <a:xfrm>
            <a:off x="1016286" y="3168726"/>
            <a:ext cx="2676329" cy="1635433"/>
          </a:xfrm>
          <a:prstGeom prst="rect">
            <a:avLst/>
          </a:prstGeom>
          <a:noFill/>
        </p:spPr>
        <p:txBody>
          <a:bodyPr wrap="square" lIns="85042" tIns="44222" rIns="85042" bIns="44222" rtlCol="0">
            <a:normAutofit/>
          </a:bodyPr>
          <a:lstStyle/>
          <a:p>
            <a:pPr marL="0" lvl="2">
              <a:lnSpc>
                <a:spcPct val="130000"/>
              </a:lnSpc>
              <a:spcBef>
                <a:spcPts val="0"/>
              </a:spcBef>
              <a:spcAft>
                <a:spcPts val="0"/>
              </a:spcAft>
              <a:buSzPct val="100000"/>
            </a:pPr>
            <a:r>
              <a:rPr lang="zh-CN" altLang="en-US" sz="1890" dirty="0">
                <a:solidFill>
                  <a:schemeClr val="accent6">
                    <a:lumMod val="10000"/>
                  </a:schemeClr>
                </a:solidFill>
                <a:latin typeface="微软雅黑" panose="020B0503020204020204" pitchFamily="34" charset="-122"/>
                <a:ea typeface="微软雅黑" panose="020B0503020204020204" pitchFamily="34" charset="-122"/>
                <a:sym typeface="+mn-ea"/>
              </a:rPr>
              <a:t>由于虚存空间远远大于实存空间，因此页式虚拟存储器常采用全相联映像。</a:t>
            </a:r>
            <a:endParaRPr lang="zh-CN" altLang="en-US" sz="1890" dirty="0">
              <a:solidFill>
                <a:schemeClr val="accent6">
                  <a:lumMod val="10000"/>
                </a:schemeClr>
              </a:solidFill>
              <a:latin typeface="微软雅黑" panose="020B0503020204020204" pitchFamily="34" charset="-122"/>
              <a:ea typeface="微软雅黑" panose="020B0503020204020204" pitchFamily="34" charset="-122"/>
            </a:endParaRPr>
          </a:p>
          <a:p>
            <a:pPr>
              <a:lnSpc>
                <a:spcPct val="130000"/>
              </a:lnSpc>
              <a:spcBef>
                <a:spcPts val="0"/>
              </a:spcBef>
              <a:spcAft>
                <a:spcPts val="0"/>
              </a:spcAft>
              <a:buSzPct val="100000"/>
            </a:pPr>
            <a:endParaRPr lang="zh-CN" altLang="en-US" sz="1890" dirty="0">
              <a:solidFill>
                <a:schemeClr val="dk1">
                  <a:lumMod val="50000"/>
                </a:schemeClr>
              </a:solidFill>
              <a:latin typeface="微软雅黑" panose="020B0503020204020204" pitchFamily="34" charset="-122"/>
              <a:ea typeface="微软雅黑" panose="020B0503020204020204" pitchFamily="34" charset="-122"/>
            </a:endParaRPr>
          </a:p>
        </p:txBody>
      </p:sp>
      <p:sp>
        <p:nvSpPr>
          <p:cNvPr id="42" name="AutoShape 113"/>
          <p:cNvSpPr/>
          <p:nvPr>
            <p:custDataLst>
              <p:tags r:id="rId14"/>
            </p:custDataLst>
          </p:nvPr>
        </p:nvSpPr>
        <p:spPr bwMode="auto">
          <a:xfrm>
            <a:off x="3902406" y="3455358"/>
            <a:ext cx="256403" cy="3737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5" name="AutoShape 139"/>
          <p:cNvSpPr/>
          <p:nvPr>
            <p:custDataLst>
              <p:tags r:id="rId15"/>
            </p:custDataLst>
          </p:nvPr>
        </p:nvSpPr>
        <p:spPr bwMode="auto">
          <a:xfrm>
            <a:off x="6876176" y="2370517"/>
            <a:ext cx="345816" cy="335174"/>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8000" tIns="18000" rIns="18000" bIns="18000" anchor="ctr"/>
          <a:lstStyle/>
          <a:p>
            <a:pPr algn="ctr" defTabSz="215900" hangingPunct="0">
              <a:lnSpc>
                <a:spcPct val="130000"/>
              </a:lnSpc>
            </a:pPr>
            <a:endParaRPr lang="en-US" sz="1415">
              <a:solidFill>
                <a:srgbClr val="FFFFFF"/>
              </a:solidFill>
              <a:effectLst>
                <a:outerShdw blurRad="38100" dist="38100" dir="2700000" algn="tl">
                  <a:srgbClr val="000000"/>
                </a:outerShdw>
              </a:effectLst>
              <a:sym typeface="+mn-lt"/>
            </a:endParaRPr>
          </a:p>
        </p:txBody>
      </p:sp>
      <p:sp>
        <p:nvSpPr>
          <p:cNvPr id="43" name="文本框 42"/>
          <p:cNvSpPr txBox="1"/>
          <p:nvPr/>
        </p:nvSpPr>
        <p:spPr>
          <a:xfrm>
            <a:off x="4567412" y="2803276"/>
            <a:ext cx="2738474" cy="441339"/>
          </a:xfrm>
          <a:prstGeom prst="rect">
            <a:avLst/>
          </a:prstGeom>
          <a:noFill/>
        </p:spPr>
        <p:txBody>
          <a:bodyPr wrap="square" rtlCol="0" anchor="t">
            <a:spAutoFit/>
          </a:bodyPr>
          <a:lstStyle/>
          <a:p>
            <a:r>
              <a:rPr lang="zh-CN" altLang="en-US" sz="2270" b="1" dirty="0">
                <a:solidFill>
                  <a:schemeClr val="accent6">
                    <a:lumMod val="10000"/>
                  </a:schemeClr>
                </a:solidFill>
                <a:latin typeface="微软雅黑" panose="020B0503020204020204" pitchFamily="34" charset="-122"/>
                <a:ea typeface="微软雅黑" panose="020B0503020204020204" pitchFamily="34" charset="-122"/>
                <a:sym typeface="+mn-ea"/>
              </a:rPr>
              <a:t>页式管理方法</a:t>
            </a:r>
            <a:endParaRPr lang="zh-CN" altLang="en-US" sz="2270" b="1" dirty="0">
              <a:solidFill>
                <a:schemeClr val="accent6">
                  <a:lumMod val="10000"/>
                </a:schemeClr>
              </a:solidFill>
              <a:latin typeface="微软雅黑" panose="020B0503020204020204" pitchFamily="34" charset="-122"/>
              <a:ea typeface="微软雅黑" panose="020B0503020204020204" pitchFamily="34" charset="-122"/>
              <a:sym typeface="+mn-ea"/>
            </a:endParaRPr>
          </a:p>
        </p:txBody>
      </p:sp>
      <p:pic>
        <p:nvPicPr>
          <p:cNvPr id="2" name="图片 1" descr="微信截图_20240112211134"/>
          <p:cNvPicPr>
            <a:picLocks noChangeAspect="1"/>
          </p:cNvPicPr>
          <p:nvPr>
            <p:custDataLst>
              <p:tags r:id="rId16"/>
            </p:custDataLst>
          </p:nvPr>
        </p:nvPicPr>
        <p:blipFill>
          <a:blip r:embed="rId17"/>
          <a:stretch>
            <a:fillRect/>
          </a:stretch>
        </p:blipFill>
        <p:spPr>
          <a:xfrm>
            <a:off x="9329741" y="190205"/>
            <a:ext cx="1791048" cy="459012"/>
          </a:xfrm>
          <a:prstGeom prst="rect">
            <a:avLst/>
          </a:prstGeom>
        </p:spPr>
      </p:pic>
    </p:spTree>
    <p:custDataLst>
      <p:tags r:id="rId18"/>
    </p:custDataLst>
  </p:cSld>
  <p:clrMapOvr>
    <a:masterClrMapping/>
  </p:clrMapOvr>
  <p:transition spd="med">
    <p:push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09333" y="-120016"/>
            <a:ext cx="9936421" cy="1252534"/>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1 </a:t>
            </a:r>
            <a:r>
              <a:rPr lang="zh-CN" altLang="en-US" sz="3400" b="1" dirty="0">
                <a:latin typeface="微软雅黑" panose="020B0503020204020204" pitchFamily="34" charset="-122"/>
                <a:ea typeface="微软雅黑" panose="020B0503020204020204" pitchFamily="34" charset="-122"/>
              </a:rPr>
              <a:t>地址映像和变换</a:t>
            </a:r>
            <a:r>
              <a:rPr lang="en-US" altLang="zh-CN" sz="3400" b="1" dirty="0">
                <a:latin typeface="微软雅黑" panose="020B0503020204020204" pitchFamily="34" charset="-122"/>
                <a:ea typeface="微软雅黑" panose="020B0503020204020204" pitchFamily="34" charset="-122"/>
              </a:rPr>
              <a:t>——</a:t>
            </a:r>
            <a:r>
              <a:rPr lang="zh-CN" altLang="en-US" sz="3400" b="1" dirty="0">
                <a:latin typeface="微软雅黑" panose="020B0503020204020204" pitchFamily="34" charset="-122"/>
                <a:ea typeface="微软雅黑" panose="020B0503020204020204" pitchFamily="34" charset="-122"/>
              </a:rPr>
              <a:t>全相联映像 </a:t>
            </a:r>
            <a:endParaRPr lang="zh-CN" altLang="en-US" sz="3400" b="1" dirty="0">
              <a:latin typeface="微软雅黑" panose="020B0503020204020204" pitchFamily="34" charset="-122"/>
              <a:ea typeface="微软雅黑" panose="020B0503020204020204" pitchFamily="34" charset="-122"/>
            </a:endParaRPr>
          </a:p>
        </p:txBody>
      </p:sp>
      <p:sp>
        <p:nvSpPr>
          <p:cNvPr id="126979" name="Rectangle 3"/>
          <p:cNvSpPr>
            <a:spLocks noGrp="1" noChangeArrowheads="1"/>
          </p:cNvSpPr>
          <p:nvPr>
            <p:ph type="body" idx="1"/>
          </p:nvPr>
        </p:nvSpPr>
        <p:spPr>
          <a:xfrm>
            <a:off x="1007716" y="966026"/>
            <a:ext cx="9538143" cy="1746047"/>
          </a:xfrm>
        </p:spPr>
        <p:txBody>
          <a:bodyPr>
            <a:noAutofit/>
          </a:bodyPr>
          <a:lstStyle/>
          <a:p>
            <a:pPr eaLnBrk="1" hangingPunct="1">
              <a:lnSpc>
                <a:spcPct val="100000"/>
              </a:lnSpc>
              <a:buClr>
                <a:schemeClr val="tx1"/>
              </a:buClr>
              <a:buSzPct val="70000"/>
              <a:buFont typeface="Wingdings" panose="05000000000000000000" pitchFamily="2" charset="2"/>
              <a:buChar char="l"/>
            </a:pPr>
            <a:r>
              <a:rPr kumimoji="1" lang="zh-CN" altLang="en-US" sz="2200" b="0" dirty="0">
                <a:solidFill>
                  <a:srgbClr val="FF0000"/>
                </a:solidFill>
                <a:latin typeface="微软雅黑" panose="020B0503020204020204" pitchFamily="34" charset="-122"/>
                <a:ea typeface="微软雅黑" panose="020B0503020204020204" pitchFamily="34" charset="-122"/>
              </a:rPr>
              <a:t>原则：每道程序的任何虚页可映像到任何实页位置</a:t>
            </a:r>
            <a:endParaRPr kumimoji="1" lang="zh-CN" altLang="en-US" sz="2200" b="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buClr>
                <a:schemeClr val="tx1"/>
              </a:buClr>
              <a:buSzPct val="70000"/>
              <a:buFont typeface="Wingdings" panose="05000000000000000000" pitchFamily="2" charset="2"/>
              <a:buChar char="l"/>
            </a:pPr>
            <a:r>
              <a:rPr kumimoji="1" lang="zh-CN" altLang="en-US" sz="2200" b="0" dirty="0">
                <a:latin typeface="微软雅黑" panose="020B0503020204020204" pitchFamily="34" charset="-122"/>
                <a:ea typeface="微软雅黑" panose="020B0503020204020204" pitchFamily="34" charset="-122"/>
              </a:rPr>
              <a:t>实页冲突：仅当一个任务要求同时调入主存的页数超过</a:t>
            </a:r>
            <a:r>
              <a:rPr kumimoji="1" lang="en-US" altLang="zh-CN" sz="2200" b="0" dirty="0">
                <a:latin typeface="微软雅黑" panose="020B0503020204020204" pitchFamily="34" charset="-122"/>
                <a:ea typeface="微软雅黑" panose="020B0503020204020204" pitchFamily="34" charset="-122"/>
              </a:rPr>
              <a:t>2</a:t>
            </a:r>
            <a:r>
              <a:rPr kumimoji="1" lang="en-US" altLang="zh-CN" sz="2200" b="0" baseline="30000" dirty="0">
                <a:latin typeface="微软雅黑" panose="020B0503020204020204" pitchFamily="34" charset="-122"/>
                <a:ea typeface="微软雅黑" panose="020B0503020204020204" pitchFamily="34" charset="-122"/>
              </a:rPr>
              <a:t>nv</a:t>
            </a:r>
            <a:r>
              <a:rPr kumimoji="1" lang="zh-CN" altLang="en-US" sz="2200" b="0" dirty="0">
                <a:latin typeface="微软雅黑" panose="020B0503020204020204" pitchFamily="34" charset="-122"/>
                <a:ea typeface="微软雅黑" panose="020B0503020204020204" pitchFamily="34" charset="-122"/>
              </a:rPr>
              <a:t>时，才会发生实页冲突，这种情况很少见。</a:t>
            </a:r>
            <a:endParaRPr kumimoji="1" lang="en-US" altLang="zh-CN" sz="2200" b="0" baseline="30000" dirty="0">
              <a:latin typeface="微软雅黑" panose="020B0503020204020204" pitchFamily="34" charset="-122"/>
              <a:ea typeface="微软雅黑" panose="020B0503020204020204" pitchFamily="34" charset="-122"/>
            </a:endParaRPr>
          </a:p>
          <a:p>
            <a:pPr eaLnBrk="1" hangingPunct="1">
              <a:lnSpc>
                <a:spcPct val="100000"/>
              </a:lnSpc>
              <a:buClr>
                <a:schemeClr val="tx1"/>
              </a:buClr>
              <a:buSzPct val="70000"/>
              <a:buFont typeface="Wingdings" panose="05000000000000000000" pitchFamily="2" charset="2"/>
              <a:buChar char="l"/>
            </a:pPr>
            <a:r>
              <a:rPr kumimoji="1" lang="zh-CN" altLang="en-US" sz="2200" b="0" dirty="0">
                <a:latin typeface="微软雅黑" panose="020B0503020204020204" pitchFamily="34" charset="-122"/>
                <a:ea typeface="微软雅黑" panose="020B0503020204020204" pitchFamily="34" charset="-122"/>
              </a:rPr>
              <a:t>优点：冲突概率小</a:t>
            </a:r>
            <a:endParaRPr kumimoji="1" lang="zh-CN" altLang="en-US" sz="2200" b="0" dirty="0">
              <a:latin typeface="微软雅黑" panose="020B0503020204020204" pitchFamily="34" charset="-122"/>
              <a:ea typeface="微软雅黑" panose="020B0503020204020204" pitchFamily="34" charset="-122"/>
            </a:endParaRPr>
          </a:p>
        </p:txBody>
      </p:sp>
      <p:pic>
        <p:nvPicPr>
          <p:cNvPr id="1269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9162" y="2712073"/>
            <a:ext cx="6009162" cy="34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zh-CN" altLang="en-US" sz="3400" dirty="0">
                <a:solidFill>
                  <a:schemeClr val="dk1">
                    <a:lumMod val="75000"/>
                  </a:schemeClr>
                </a:solidFill>
                <a:latin typeface="Arial" panose="020B0604020202020204" pitchFamily="34" charset="0"/>
              </a:rPr>
              <a:t>全相联映像的相联目录表法</a:t>
            </a:r>
            <a:endParaRPr lang="en-US" altLang="zh-CN" sz="3400" dirty="0">
              <a:solidFill>
                <a:schemeClr val="dk1">
                  <a:lumMod val="75000"/>
                </a:schemeClr>
              </a:solidFill>
              <a:latin typeface="Arial" panose="020B0604020202020204" pitchFamily="34" charset="0"/>
            </a:endParaRPr>
          </a:p>
        </p:txBody>
      </p:sp>
      <p:sp>
        <p:nvSpPr>
          <p:cNvPr id="2" name="椭圆 1"/>
          <p:cNvSpPr/>
          <p:nvPr>
            <p:custDataLst>
              <p:tags r:id="rId3"/>
            </p:custDataLst>
          </p:nvPr>
        </p:nvSpPr>
        <p:spPr>
          <a:xfrm>
            <a:off x="1652905" y="3151505"/>
            <a:ext cx="1263650" cy="1263650"/>
          </a:xfrm>
          <a:prstGeom prst="ellipse">
            <a:avLst/>
          </a:prstGeom>
          <a:solidFill>
            <a:srgbClr val="99CC39"/>
          </a:solidFill>
          <a:ln>
            <a:solidFill>
              <a:srgbClr val="71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3" name="文本框 32"/>
          <p:cNvSpPr txBox="1"/>
          <p:nvPr>
            <p:custDataLst>
              <p:tags r:id="rId4"/>
            </p:custDataLst>
          </p:nvPr>
        </p:nvSpPr>
        <p:spPr>
          <a:xfrm>
            <a:off x="4398644" y="2129670"/>
            <a:ext cx="5826095" cy="394970"/>
          </a:xfrm>
          <a:prstGeom prst="rect">
            <a:avLst/>
          </a:prstGeom>
          <a:noFill/>
        </p:spPr>
        <p:txBody>
          <a:bodyPr wrap="square" lIns="0" tIns="0" rIns="0" bIns="0" rtlCol="0" anchor="t" anchorCtr="0">
            <a:noAutofit/>
          </a:bodyPr>
          <a:lstStyle/>
          <a:p>
            <a:pPr lvl="1">
              <a:spcBef>
                <a:spcPts val="2400"/>
              </a:spcBef>
            </a:pPr>
            <a:r>
              <a:rPr lang="zh-CN" altLang="en-US" sz="2000" b="1" dirty="0">
                <a:latin typeface="微软雅黑" panose="020B0503020204020204" pitchFamily="34" charset="-122"/>
                <a:ea typeface="微软雅黑" panose="020B0503020204020204" pitchFamily="34" charset="-122"/>
                <a:cs typeface="楷体_GB2312"/>
                <a:sym typeface="+mn-ea"/>
              </a:rPr>
              <a:t>可能出现一个从未运行过的新程序，进程切换</a:t>
            </a:r>
            <a:endParaRPr lang="zh-CN" altLang="en-US" sz="2000" b="1" dirty="0">
              <a:latin typeface="微软雅黑" panose="020B0503020204020204" pitchFamily="34" charset="-122"/>
              <a:ea typeface="微软雅黑" panose="020B0503020204020204" pitchFamily="34" charset="-122"/>
              <a:cs typeface="楷体_GB2312"/>
              <a:sym typeface="+mn-ea"/>
            </a:endParaRPr>
          </a:p>
        </p:txBody>
      </p:sp>
      <p:sp>
        <p:nvSpPr>
          <p:cNvPr id="114" name="文本框 113"/>
          <p:cNvSpPr txBox="1"/>
          <p:nvPr>
            <p:custDataLst>
              <p:tags r:id="rId5"/>
            </p:custDataLst>
          </p:nvPr>
        </p:nvSpPr>
        <p:spPr>
          <a:xfrm>
            <a:off x="4398644" y="4806272"/>
            <a:ext cx="5682079" cy="690245"/>
          </a:xfrm>
          <a:prstGeom prst="rect">
            <a:avLst/>
          </a:prstGeom>
          <a:noFill/>
        </p:spPr>
        <p:txBody>
          <a:bodyPr wrap="square" lIns="0" tIns="0" rIns="0" bIns="0" rtlCol="0" anchor="t" anchorCtr="0">
            <a:noAutofit/>
          </a:bodyPr>
          <a:lstStyle/>
          <a:p>
            <a:pPr lvl="1">
              <a:lnSpc>
                <a:spcPct val="130000"/>
              </a:lnSpc>
              <a:spcBef>
                <a:spcPts val="2400"/>
              </a:spcBef>
            </a:pPr>
            <a:r>
              <a:rPr lang="zh-CN" altLang="en-US" sz="2000" b="1" dirty="0">
                <a:latin typeface="微软雅黑" panose="020B0503020204020204" pitchFamily="34" charset="-122"/>
                <a:ea typeface="微软雅黑" panose="020B0503020204020204" pitchFamily="34" charset="-122"/>
                <a:cs typeface="楷体_GB2312"/>
                <a:sym typeface="+mn-ea"/>
              </a:rPr>
              <a:t>在内存中运行的</a:t>
            </a:r>
            <a:r>
              <a:rPr lang="en-US" altLang="zh-CN" sz="2000" b="1" dirty="0">
                <a:latin typeface="微软雅黑" panose="020B0503020204020204" pitchFamily="34" charset="-122"/>
                <a:ea typeface="微软雅黑" panose="020B0503020204020204" pitchFamily="34" charset="-122"/>
                <a:cs typeface="楷体_GB2312"/>
                <a:sym typeface="+mn-ea"/>
              </a:rPr>
              <a:t>N</a:t>
            </a:r>
            <a:r>
              <a:rPr lang="zh-CN" altLang="en-US" sz="2000" b="1" dirty="0">
                <a:latin typeface="微软雅黑" panose="020B0503020204020204" pitchFamily="34" charset="-122"/>
                <a:ea typeface="微软雅黑" panose="020B0503020204020204" pitchFamily="34" charset="-122"/>
                <a:cs typeface="楷体_GB2312"/>
                <a:sym typeface="+mn-ea"/>
              </a:rPr>
              <a:t>道程序中，某一用户程序的一个虚页还没有调入主存，到辅存调页</a:t>
            </a:r>
            <a:endParaRPr lang="zh-CN" altLang="en-US" sz="2000" b="1" dirty="0">
              <a:latin typeface="微软雅黑" panose="020B0503020204020204" pitchFamily="34" charset="-122"/>
              <a:ea typeface="微软雅黑" panose="020B0503020204020204" pitchFamily="34" charset="-122"/>
              <a:cs typeface="楷体_GB2312"/>
              <a:sym typeface="+mn-ea"/>
            </a:endParaRPr>
          </a:p>
        </p:txBody>
      </p:sp>
      <p:sp>
        <p:nvSpPr>
          <p:cNvPr id="8" name="椭圆 7"/>
          <p:cNvSpPr/>
          <p:nvPr>
            <p:custDataLst>
              <p:tags r:id="rId6"/>
            </p:custDataLst>
          </p:nvPr>
        </p:nvSpPr>
        <p:spPr>
          <a:xfrm flipH="1">
            <a:off x="3967196" y="2015796"/>
            <a:ext cx="571085" cy="571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t>1</a:t>
            </a:r>
            <a:endParaRPr kumimoji="1" lang="en-US" altLang="zh-CN" sz="2000" b="1"/>
          </a:p>
        </p:txBody>
      </p:sp>
      <p:sp>
        <p:nvSpPr>
          <p:cNvPr id="19" name="椭圆 18"/>
          <p:cNvSpPr/>
          <p:nvPr>
            <p:custDataLst>
              <p:tags r:id="rId7"/>
            </p:custDataLst>
          </p:nvPr>
        </p:nvSpPr>
        <p:spPr>
          <a:xfrm flipH="1" flipV="1">
            <a:off x="2702446" y="3283091"/>
            <a:ext cx="88543" cy="88543"/>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cxnSp>
        <p:nvCxnSpPr>
          <p:cNvPr id="10" name="肘形连接符 9"/>
          <p:cNvCxnSpPr/>
          <p:nvPr>
            <p:custDataLst>
              <p:tags r:id="rId8"/>
            </p:custDataLst>
          </p:nvPr>
        </p:nvCxnSpPr>
        <p:spPr>
          <a:xfrm flipV="1">
            <a:off x="2746719" y="2285549"/>
            <a:ext cx="1219379" cy="1032016"/>
          </a:xfrm>
          <a:prstGeom prst="bentConnector3">
            <a:avLst>
              <a:gd name="adj1" fmla="val -1717"/>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endCxn id="2" idx="5"/>
          </p:cNvCxnSpPr>
          <p:nvPr>
            <p:custDataLst>
              <p:tags r:id="rId9"/>
            </p:custDataLst>
          </p:nvPr>
        </p:nvCxnSpPr>
        <p:spPr>
          <a:xfrm rot="10800000">
            <a:off x="2731498" y="4230099"/>
            <a:ext cx="1235698" cy="910823"/>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椭圆 58"/>
          <p:cNvSpPr/>
          <p:nvPr>
            <p:custDataLst>
              <p:tags r:id="rId10"/>
            </p:custDataLst>
          </p:nvPr>
        </p:nvSpPr>
        <p:spPr>
          <a:xfrm flipH="1" flipV="1">
            <a:off x="2705952" y="4008858"/>
            <a:ext cx="88543" cy="88543"/>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15" name="椭圆 114"/>
          <p:cNvSpPr/>
          <p:nvPr>
            <p:custDataLst>
              <p:tags r:id="rId11"/>
            </p:custDataLst>
          </p:nvPr>
        </p:nvSpPr>
        <p:spPr>
          <a:xfrm flipH="1">
            <a:off x="3973546" y="4865853"/>
            <a:ext cx="571085" cy="571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accent2"/>
                </a:solidFill>
              </a:rPr>
              <a:t>2</a:t>
            </a:r>
            <a:endParaRPr kumimoji="1" lang="en-US" altLang="zh-CN" sz="2000" b="1" dirty="0">
              <a:solidFill>
                <a:schemeClr val="accent2"/>
              </a:solidFill>
            </a:endParaRPr>
          </a:p>
        </p:txBody>
      </p:sp>
      <p:sp>
        <p:nvSpPr>
          <p:cNvPr id="5" name="文本框 4"/>
          <p:cNvSpPr txBox="1"/>
          <p:nvPr>
            <p:custDataLst>
              <p:tags r:id="rId12"/>
            </p:custDataLst>
          </p:nvPr>
        </p:nvSpPr>
        <p:spPr>
          <a:xfrm>
            <a:off x="1792605" y="3336925"/>
            <a:ext cx="998220" cy="1088390"/>
          </a:xfrm>
          <a:prstGeom prst="rect">
            <a:avLst/>
          </a:prstGeom>
          <a:noFill/>
        </p:spPr>
        <p:txBody>
          <a:bodyPr wrap="square" rtlCol="0">
            <a:no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sym typeface="+mn-ea"/>
              </a:rPr>
              <a:t>当页面失效时</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13"/>
            </p:custDataLst>
          </p:nvPr>
        </p:nvPicPr>
        <p:blipFill>
          <a:blip r:embed="rId14"/>
          <a:stretch>
            <a:fillRect/>
          </a:stretch>
        </p:blipFill>
        <p:spPr>
          <a:xfrm>
            <a:off x="9216390" y="201295"/>
            <a:ext cx="1895475" cy="485775"/>
          </a:xfrm>
          <a:prstGeom prst="rect">
            <a:avLst/>
          </a:prstGeom>
        </p:spPr>
      </p:pic>
    </p:spTree>
    <p:custDataLst>
      <p:tags r:id="rId15"/>
    </p:custDataLst>
  </p:cSld>
  <p:clrMapOvr>
    <a:masterClrMapping/>
  </p:clrMapOvr>
  <p:transition spd="med">
    <p:push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zh-CN" altLang="en-US" sz="3400" dirty="0">
                <a:solidFill>
                  <a:schemeClr val="dk1">
                    <a:lumMod val="75000"/>
                  </a:schemeClr>
                </a:solidFill>
                <a:latin typeface="Arial" panose="020B0604020202020204" pitchFamily="34" charset="0"/>
              </a:rPr>
              <a:t>全相联映像的相联目录表法</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868" y="1085511"/>
            <a:ext cx="6336704" cy="514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6"/>
          <p:cNvSpPr>
            <a:spLocks noChangeArrowheads="1"/>
          </p:cNvSpPr>
          <p:nvPr/>
        </p:nvSpPr>
        <p:spPr bwMode="auto">
          <a:xfrm>
            <a:off x="2519884" y="5884311"/>
            <a:ext cx="806940" cy="613516"/>
          </a:xfrm>
          <a:prstGeom prst="roundRect">
            <a:avLst>
              <a:gd name="adj" fmla="val 50000"/>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zh-CN" altLang="en-US" sz="1700" b="0">
              <a:solidFill>
                <a:prstClr val="black"/>
              </a:solidFill>
              <a:latin typeface="Times New Roman" panose="02020603050405020304" pitchFamily="18" charset="0"/>
              <a:ea typeface="宋体" panose="02010600030101010101" pitchFamily="2" charset="-122"/>
            </a:endParaRPr>
          </a:p>
          <a:p>
            <a:pPr algn="ctr">
              <a:spcBef>
                <a:spcPct val="0"/>
              </a:spcBef>
              <a:buClrTx/>
              <a:buFontTx/>
              <a:buNone/>
            </a:pPr>
            <a:endParaRPr lang="zh-CN" altLang="en-US" sz="1700" b="0">
              <a:solidFill>
                <a:prstClr val="black"/>
              </a:solidFill>
              <a:latin typeface="Times New Roman" panose="02020603050405020304" pitchFamily="18" charset="0"/>
              <a:ea typeface="宋体" panose="02010600030101010101" pitchFamily="2" charset="-122"/>
            </a:endParaRPr>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地址映像和变换</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7" name="页脚占位符 4"/>
          <p:cNvSpPr txBox="1"/>
          <p:nvPr/>
        </p:nvSpPr>
        <p:spPr bwMode="auto">
          <a:xfrm>
            <a:off x="5619933" y="6143127"/>
            <a:ext cx="3560403" cy="2650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algn="ctr" rtl="0" fontAlgn="base">
              <a:spcBef>
                <a:spcPct val="20000"/>
              </a:spcBef>
              <a:spcAft>
                <a:spcPct val="0"/>
              </a:spcAft>
              <a:buClr>
                <a:schemeClr val="tx1"/>
              </a:buClr>
              <a:buFont typeface="Wingdings" panose="05000000000000000000" pitchFamily="2" charset="2"/>
              <a:buChar char="v"/>
              <a:defRPr sz="2645" b="1" kern="1200">
                <a:solidFill>
                  <a:srgbClr val="000000"/>
                </a:solidFill>
                <a:latin typeface="楷体_GB2312" pitchFamily="49" charset="-122"/>
                <a:ea typeface="楷体_GB2312" pitchFamily="49" charset="-122"/>
                <a:cs typeface="+mn-cs"/>
              </a:defRPr>
            </a:lvl1pPr>
            <a:lvl2pPr marL="702310" indent="-269875" algn="l" rtl="0" fontAlgn="base">
              <a:spcBef>
                <a:spcPct val="20000"/>
              </a:spcBef>
              <a:spcAft>
                <a:spcPct val="0"/>
              </a:spcAft>
              <a:buClr>
                <a:schemeClr val="tx2"/>
              </a:buClr>
              <a:buSzPct val="60000"/>
              <a:buFont typeface="Wingdings" panose="05000000000000000000" pitchFamily="2" charset="2"/>
              <a:buChar char="n"/>
              <a:defRPr sz="2270" kern="1200">
                <a:solidFill>
                  <a:schemeClr val="hlink"/>
                </a:solidFill>
                <a:latin typeface="Verdana" panose="020B0604030504040204" pitchFamily="34" charset="0"/>
                <a:ea typeface="隶书" panose="02010509060101010101" pitchFamily="49" charset="-122"/>
                <a:cs typeface="+mn-cs"/>
              </a:defRPr>
            </a:lvl2pPr>
            <a:lvl3pPr marL="1080135" indent="-215900" algn="l" rtl="0" fontAlgn="base">
              <a:spcBef>
                <a:spcPct val="20000"/>
              </a:spcBef>
              <a:spcAft>
                <a:spcPct val="0"/>
              </a:spcAft>
              <a:buClr>
                <a:schemeClr val="folHlink"/>
              </a:buClr>
              <a:buSzPct val="60000"/>
              <a:buFont typeface="Wingdings" panose="05000000000000000000" pitchFamily="2" charset="2"/>
              <a:buChar char="n"/>
              <a:defRPr sz="2270" kern="1200">
                <a:solidFill>
                  <a:schemeClr val="hlink"/>
                </a:solidFill>
                <a:latin typeface="Verdana" panose="020B0604030504040204" pitchFamily="34" charset="0"/>
                <a:ea typeface="隶书" panose="02010509060101010101" pitchFamily="49" charset="-122"/>
                <a:cs typeface="+mn-cs"/>
              </a:defRPr>
            </a:lvl3pPr>
            <a:lvl4pPr marL="1511935" indent="-215900" algn="l" rtl="0" fontAlgn="base">
              <a:spcBef>
                <a:spcPct val="20000"/>
              </a:spcBef>
              <a:spcAft>
                <a:spcPct val="0"/>
              </a:spcAft>
              <a:buClr>
                <a:schemeClr val="tx1"/>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4pPr>
            <a:lvl5pPr marL="1943735" indent="-215900" algn="l" rtl="0" fontAlgn="base">
              <a:spcBef>
                <a:spcPct val="20000"/>
              </a:spcBef>
              <a:spcAft>
                <a:spcPct val="0"/>
              </a:spcAft>
              <a:buClr>
                <a:schemeClr val="hlink"/>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5pPr>
            <a:lvl6pPr marL="2376170" indent="-215900" algn="l" defTabSz="863600" rtl="0" eaLnBrk="0" fontAlgn="base" latinLnBrk="0" hangingPunct="0">
              <a:spcBef>
                <a:spcPct val="20000"/>
              </a:spcBef>
              <a:spcAft>
                <a:spcPct val="0"/>
              </a:spcAft>
              <a:buClr>
                <a:schemeClr val="hlink"/>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6pPr>
            <a:lvl7pPr marL="2807970" indent="-215900" algn="l" defTabSz="863600" rtl="0" eaLnBrk="0" fontAlgn="base" latinLnBrk="0" hangingPunct="0">
              <a:spcBef>
                <a:spcPct val="20000"/>
              </a:spcBef>
              <a:spcAft>
                <a:spcPct val="0"/>
              </a:spcAft>
              <a:buClr>
                <a:schemeClr val="hlink"/>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7pPr>
            <a:lvl8pPr marL="3239770" indent="-215900" algn="l" defTabSz="863600" rtl="0" eaLnBrk="0" fontAlgn="base" latinLnBrk="0" hangingPunct="0">
              <a:spcBef>
                <a:spcPct val="20000"/>
              </a:spcBef>
              <a:spcAft>
                <a:spcPct val="0"/>
              </a:spcAft>
              <a:buClr>
                <a:schemeClr val="hlink"/>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8pPr>
            <a:lvl9pPr marL="3672205" indent="-215900" algn="l" defTabSz="863600" rtl="0" eaLnBrk="0" fontAlgn="base" latinLnBrk="0" hangingPunct="0">
              <a:spcBef>
                <a:spcPct val="20000"/>
              </a:spcBef>
              <a:spcAft>
                <a:spcPct val="0"/>
              </a:spcAft>
              <a:buClr>
                <a:schemeClr val="hlink"/>
              </a:buClr>
              <a:buSzPct val="60000"/>
              <a:buFont typeface="Wingdings" panose="05000000000000000000" pitchFamily="2" charset="2"/>
              <a:buChar char="n"/>
              <a:defRPr sz="1890" kern="1200">
                <a:solidFill>
                  <a:schemeClr val="hlink"/>
                </a:solidFill>
                <a:latin typeface="Verdana" panose="020B0604030504040204" pitchFamily="34" charset="0"/>
                <a:ea typeface="隶书" panose="02010509060101010101" pitchFamily="49" charset="-122"/>
                <a:cs typeface="+mn-cs"/>
              </a:defRPr>
            </a:lvl9pPr>
          </a:lstStyle>
          <a:p>
            <a:pPr>
              <a:spcBef>
                <a:spcPct val="0"/>
              </a:spcBef>
              <a:buClrTx/>
              <a:buFontTx/>
              <a:buNone/>
            </a:pPr>
            <a:r>
              <a:rPr lang="en-US" altLang="zh-CN" sz="945" b="0">
                <a:solidFill>
                  <a:srgbClr val="0563C1"/>
                </a:solidFill>
                <a:latin typeface="Times New Roman" panose="02020603050405020304" pitchFamily="18" charset="0"/>
                <a:ea typeface="宋体" panose="02010600030101010101" pitchFamily="2" charset="-122"/>
              </a:rPr>
              <a:t>Harbin Engineering University</a:t>
            </a:r>
            <a:endParaRPr lang="en-US" altLang="zh-CN" sz="945" b="0">
              <a:solidFill>
                <a:srgbClr val="0563C1"/>
              </a:solidFill>
              <a:latin typeface="Times New Roman" panose="02020603050405020304" pitchFamily="18" charset="0"/>
              <a:ea typeface="宋体" panose="02010600030101010101" pitchFamily="2" charset="-122"/>
            </a:endParaRPr>
          </a:p>
        </p:txBody>
      </p:sp>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8" y="1196547"/>
            <a:ext cx="6477617" cy="48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6"/>
    </p:custDataLst>
  </p:cSld>
  <p:clrMapOvr>
    <a:masterClrMapping/>
  </p:clrMapOvr>
  <p:transition spd="med">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27534" y="254367"/>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15363" name="Rectangle 3"/>
          <p:cNvSpPr>
            <a:spLocks noGrp="1" noChangeArrowheads="1"/>
          </p:cNvSpPr>
          <p:nvPr>
            <p:ph type="body" idx="1"/>
          </p:nvPr>
        </p:nvSpPr>
        <p:spPr>
          <a:xfrm>
            <a:off x="1022196" y="1155781"/>
            <a:ext cx="4131112" cy="4935133"/>
          </a:xfrm>
        </p:spPr>
        <p:txBody>
          <a:bodyPr>
            <a:normAutofit/>
          </a:bodyPr>
          <a:lstStyle/>
          <a:p>
            <a:pPr marL="431800" lvl="1" indent="0">
              <a:lnSpc>
                <a:spcPct val="150000"/>
              </a:lnSpc>
              <a:buClr>
                <a:schemeClr val="tx1"/>
              </a:buClr>
              <a:buSzPct val="70000"/>
              <a:buNone/>
              <a:defRPr/>
            </a:pPr>
            <a:r>
              <a:rPr lang="zh-CN" altLang="en-US" sz="2400" dirty="0">
                <a:solidFill>
                  <a:srgbClr val="1F3743"/>
                </a:solidFill>
                <a:latin typeface="微软雅黑" panose="020B0503020204020204" pitchFamily="34" charset="-122"/>
                <a:ea typeface="微软雅黑" panose="020B0503020204020204" pitchFamily="34" charset="-122"/>
              </a:rPr>
              <a:t>主存</a:t>
            </a:r>
            <a:r>
              <a:rPr lang="zh-CN" altLang="en-US" sz="2400" dirty="0">
                <a:solidFill>
                  <a:srgbClr val="FF0000"/>
                </a:solidFill>
                <a:latin typeface="微软雅黑" panose="020B0503020204020204" pitchFamily="34" charset="-122"/>
                <a:ea typeface="微软雅黑" panose="020B0503020204020204" pitchFamily="34" charset="-122"/>
              </a:rPr>
              <a:t>容量</a:t>
            </a:r>
            <a:r>
              <a:rPr lang="zh-CN" altLang="en-US" sz="2400" dirty="0">
                <a:solidFill>
                  <a:srgbClr val="1F3743"/>
                </a:solidFill>
                <a:latin typeface="微软雅黑" panose="020B0503020204020204" pitchFamily="34" charset="-122"/>
                <a:ea typeface="微软雅黑" panose="020B0503020204020204" pitchFamily="34" charset="-122"/>
              </a:rPr>
              <a:t>满足不了</a:t>
            </a:r>
            <a:r>
              <a:rPr lang="zh-CN" altLang="en-US" sz="2400" b="1" dirty="0">
                <a:solidFill>
                  <a:schemeClr val="bg1"/>
                </a:solidFill>
                <a:latin typeface="微软雅黑" panose="020B0503020204020204" pitchFamily="34" charset="-122"/>
                <a:ea typeface="微软雅黑" panose="020B0503020204020204" pitchFamily="34" charset="-122"/>
              </a:rPr>
              <a:t>要求？</a:t>
            </a:r>
            <a:endParaRPr lang="en-US" altLang="zh-CN" sz="2400" b="1" dirty="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defRPr/>
            </a:pP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defRPr/>
            </a:pPr>
            <a:endParaRPr lang="en-US" altLang="zh-CN" sz="2645" dirty="0">
              <a:latin typeface="Times New Roman" panose="02020603050405020304" pitchFamily="18" charset="0"/>
              <a:ea typeface="宋体" panose="02010600030101010101" pitchFamily="2" charset="-122"/>
            </a:endParaRPr>
          </a:p>
          <a:p>
            <a:pPr lvl="1" eaLnBrk="1" hangingPunct="1">
              <a:lnSpc>
                <a:spcPct val="150000"/>
              </a:lnSpc>
              <a:defRPr/>
            </a:pPr>
            <a:endParaRPr lang="en-US" altLang="zh-CN" sz="2645" dirty="0">
              <a:latin typeface="Times New Roman" panose="02020603050405020304" pitchFamily="18" charset="0"/>
              <a:ea typeface="宋体" panose="02010600030101010101" pitchFamily="2" charset="-122"/>
            </a:endParaRPr>
          </a:p>
          <a:p>
            <a:pPr marL="431800" lvl="1" indent="0" eaLnBrk="1" hangingPunct="1">
              <a:lnSpc>
                <a:spcPct val="150000"/>
              </a:lnSpc>
              <a:buNone/>
              <a:defRPr/>
            </a:pPr>
            <a:endParaRPr lang="en-US" altLang="zh-CN" sz="2400" dirty="0">
              <a:solidFill>
                <a:srgbClr val="333399"/>
              </a:solidFill>
              <a:latin typeface="微软雅黑" panose="020B0503020204020204" pitchFamily="34" charset="-122"/>
              <a:ea typeface="微软雅黑" panose="020B0503020204020204" pitchFamily="34" charset="-122"/>
            </a:endParaRPr>
          </a:p>
          <a:p>
            <a:pPr lvl="1" eaLnBrk="1" hangingPunct="1">
              <a:lnSpc>
                <a:spcPct val="150000"/>
              </a:lnSpc>
              <a:buClr>
                <a:schemeClr val="tx1"/>
              </a:buClr>
              <a:buSzPct val="70000"/>
              <a:buFont typeface="Wingdings" panose="05000000000000000000" pitchFamily="2" charset="2"/>
              <a:buChar char="l"/>
              <a:defRPr/>
            </a:pPr>
            <a:r>
              <a:rPr lang="zh-CN" altLang="en-US" sz="2200" dirty="0">
                <a:solidFill>
                  <a:srgbClr val="1F3743"/>
                </a:solidFill>
                <a:latin typeface="微软雅黑" panose="020B0503020204020204" pitchFamily="34" charset="-122"/>
                <a:ea typeface="微软雅黑" panose="020B0503020204020204" pitchFamily="34" charset="-122"/>
              </a:rPr>
              <a:t>采用虚拟存储层次</a:t>
            </a:r>
            <a:endParaRPr lang="en-US" altLang="zh-CN" sz="2200" dirty="0">
              <a:solidFill>
                <a:srgbClr val="1F3743"/>
              </a:solidFill>
              <a:latin typeface="微软雅黑" panose="020B0503020204020204" pitchFamily="34" charset="-122"/>
              <a:ea typeface="微软雅黑" panose="020B0503020204020204" pitchFamily="34" charset="-122"/>
            </a:endParaRPr>
          </a:p>
        </p:txBody>
      </p:sp>
      <p:pic>
        <p:nvPicPr>
          <p:cNvPr id="21508"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53133" y="2109057"/>
            <a:ext cx="3354091" cy="18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8"/>
          <p:cNvPicPr>
            <a:picLocks noChangeAspect="1"/>
          </p:cNvPicPr>
          <p:nvPr/>
        </p:nvPicPr>
        <p:blipFill>
          <a:blip r:embed="rId2">
            <a:extLst>
              <a:ext uri="{28A0092B-C50C-407E-A947-70E740481C1C}">
                <a14:useLocalDpi xmlns:a14="http://schemas.microsoft.com/office/drawing/2010/main" val="0"/>
              </a:ext>
            </a:extLst>
          </a:blip>
          <a:srcRect l="32600" t="38412" r="4263"/>
          <a:stretch>
            <a:fillRect/>
          </a:stretch>
        </p:blipFill>
        <p:spPr bwMode="auto">
          <a:xfrm>
            <a:off x="6511765" y="2029555"/>
            <a:ext cx="3070582" cy="197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6391762" y="1129530"/>
            <a:ext cx="3904605" cy="4935133"/>
          </a:xfrm>
          <a:prstGeom prst="rect">
            <a:avLst/>
          </a:prstGeom>
          <a:noFill/>
          <a:ln>
            <a:noFill/>
          </a:ln>
          <a:effectLst/>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eaLnBrk="1" hangingPunct="1">
              <a:lnSpc>
                <a:spcPct val="150000"/>
              </a:lnSpc>
              <a:buClr>
                <a:schemeClr val="tx1"/>
              </a:buClr>
              <a:buNone/>
              <a:defRPr/>
            </a:pPr>
            <a:r>
              <a:rPr lang="zh-CN" altLang="en-US" dirty="0">
                <a:solidFill>
                  <a:srgbClr val="000000"/>
                </a:solidFill>
                <a:latin typeface="微软雅黑" panose="020B0503020204020204" pitchFamily="34" charset="-122"/>
                <a:ea typeface="微软雅黑" panose="020B0503020204020204" pitchFamily="34" charset="-122"/>
              </a:rPr>
              <a:t>主存</a:t>
            </a:r>
            <a:r>
              <a:rPr lang="zh-CN" altLang="en-US" dirty="0">
                <a:solidFill>
                  <a:srgbClr val="FF0000"/>
                </a:solidFill>
                <a:latin typeface="微软雅黑" panose="020B0503020204020204" pitchFamily="34" charset="-122"/>
                <a:ea typeface="微软雅黑" panose="020B0503020204020204" pitchFamily="34" charset="-122"/>
              </a:rPr>
              <a:t>速度</a:t>
            </a:r>
            <a:r>
              <a:rPr lang="zh-CN" altLang="en-US" dirty="0">
                <a:solidFill>
                  <a:srgbClr val="000000"/>
                </a:solidFill>
                <a:latin typeface="微软雅黑" panose="020B0503020204020204" pitchFamily="34" charset="-122"/>
                <a:ea typeface="微软雅黑" panose="020B0503020204020204" pitchFamily="34" charset="-122"/>
              </a:rPr>
              <a:t>满足不了要求？</a:t>
            </a:r>
            <a:endParaRPr lang="en-US" altLang="zh-CN" dirty="0">
              <a:solidFill>
                <a:srgbClr val="000000"/>
              </a:solidFill>
              <a:latin typeface="微软雅黑" panose="020B0503020204020204" pitchFamily="34" charset="-122"/>
              <a:ea typeface="微软雅黑" panose="020B0503020204020204" pitchFamily="34" charset="-122"/>
            </a:endParaRPr>
          </a:p>
          <a:p>
            <a:pPr lvl="1" eaLnBrk="1" hangingPunct="1">
              <a:lnSpc>
                <a:spcPct val="150000"/>
              </a:lnSpc>
              <a:defRPr/>
            </a:pPr>
            <a:endParaRPr lang="en-US" altLang="zh-CN" sz="2645" dirty="0">
              <a:latin typeface="Times New Roman" panose="02020603050405020304" pitchFamily="18" charset="0"/>
              <a:ea typeface="宋体" panose="02010600030101010101" pitchFamily="2" charset="-122"/>
            </a:endParaRPr>
          </a:p>
          <a:p>
            <a:pPr lvl="1" eaLnBrk="1" hangingPunct="1">
              <a:lnSpc>
                <a:spcPct val="150000"/>
              </a:lnSpc>
              <a:defRPr/>
            </a:pPr>
            <a:endParaRPr lang="en-US" altLang="zh-CN" sz="2645" dirty="0">
              <a:latin typeface="Times New Roman" panose="02020603050405020304" pitchFamily="18" charset="0"/>
              <a:ea typeface="宋体" panose="02010600030101010101" pitchFamily="2" charset="-122"/>
            </a:endParaRPr>
          </a:p>
          <a:p>
            <a:pPr marL="431800" lvl="1" indent="0" eaLnBrk="1" hangingPunct="1">
              <a:lnSpc>
                <a:spcPct val="150000"/>
              </a:lnSpc>
              <a:buNone/>
              <a:defRPr/>
            </a:pPr>
            <a:endParaRPr lang="en-US" altLang="zh-CN" sz="2645" dirty="0">
              <a:latin typeface="Times New Roman" panose="02020603050405020304" pitchFamily="18" charset="0"/>
              <a:ea typeface="宋体" panose="02010600030101010101" pitchFamily="2" charset="-122"/>
            </a:endParaRPr>
          </a:p>
          <a:p>
            <a:pPr marL="431800" lvl="1" indent="0" eaLnBrk="1" hangingPunct="1">
              <a:buNone/>
              <a:defRPr/>
            </a:pPr>
            <a:endParaRPr lang="en-US" altLang="zh-CN" sz="2270" dirty="0">
              <a:latin typeface="Times New Roman" panose="02020603050405020304" pitchFamily="18" charset="0"/>
              <a:ea typeface="宋体" panose="02010600030101010101" pitchFamily="2" charset="-122"/>
            </a:endParaRPr>
          </a:p>
          <a:p>
            <a:pPr marL="647700" lvl="1" indent="-215900" defTabSz="864235" eaLnBrk="1" hangingPunct="1">
              <a:lnSpc>
                <a:spcPct val="150000"/>
              </a:lnSpc>
              <a:spcBef>
                <a:spcPts val="470"/>
              </a:spcBef>
              <a:buClr>
                <a:schemeClr val="tx1"/>
              </a:buClr>
              <a:buSzPct val="70000"/>
              <a:buFont typeface="Wingdings" panose="05000000000000000000" pitchFamily="2" charset="2"/>
              <a:buChar char="l"/>
              <a:defRPr/>
            </a:pPr>
            <a:r>
              <a:rPr lang="en-US" altLang="zh-CN" sz="2200" dirty="0">
                <a:solidFill>
                  <a:srgbClr val="1F3743"/>
                </a:solidFill>
                <a:latin typeface="微软雅黑" panose="020B0503020204020204" pitchFamily="34" charset="-122"/>
                <a:ea typeface="微软雅黑" panose="020B0503020204020204" pitchFamily="34" charset="-122"/>
              </a:rPr>
              <a:t>CPU</a:t>
            </a:r>
            <a:r>
              <a:rPr lang="zh-CN" altLang="en-US" sz="2200" dirty="0">
                <a:solidFill>
                  <a:srgbClr val="1F3743"/>
                </a:solidFill>
                <a:latin typeface="微软雅黑" panose="020B0503020204020204" pitchFamily="34" charset="-122"/>
                <a:ea typeface="微软雅黑" panose="020B0503020204020204" pitchFamily="34" charset="-122"/>
              </a:rPr>
              <a:t>中设置通用寄存器 </a:t>
            </a:r>
            <a:endParaRPr lang="zh-CN" altLang="en-US" sz="2200" dirty="0">
              <a:solidFill>
                <a:srgbClr val="1F3743"/>
              </a:solidFill>
              <a:latin typeface="微软雅黑" panose="020B0503020204020204" pitchFamily="34" charset="-122"/>
              <a:ea typeface="微软雅黑" panose="020B0503020204020204" pitchFamily="34" charset="-122"/>
            </a:endParaRPr>
          </a:p>
          <a:p>
            <a:pPr marL="647700" lvl="1" indent="-215900" defTabSz="864235" eaLnBrk="1" hangingPunct="1">
              <a:lnSpc>
                <a:spcPct val="150000"/>
              </a:lnSpc>
              <a:spcBef>
                <a:spcPts val="470"/>
              </a:spcBef>
              <a:buClr>
                <a:schemeClr val="tx1"/>
              </a:buClr>
              <a:buSzPct val="70000"/>
              <a:buFont typeface="Wingdings" panose="05000000000000000000" pitchFamily="2" charset="2"/>
              <a:buChar char="l"/>
              <a:defRPr/>
            </a:pPr>
            <a:r>
              <a:rPr lang="zh-CN" altLang="en-US" sz="2200" dirty="0">
                <a:solidFill>
                  <a:srgbClr val="1F3743"/>
                </a:solidFill>
                <a:latin typeface="微软雅黑" panose="020B0503020204020204" pitchFamily="34" charset="-122"/>
                <a:ea typeface="微软雅黑" panose="020B0503020204020204" pitchFamily="34" charset="-122"/>
              </a:rPr>
              <a:t>采用存储器的多体交叉并行存取</a:t>
            </a:r>
            <a:endParaRPr lang="zh-CN" altLang="en-US" sz="2200" dirty="0">
              <a:solidFill>
                <a:srgbClr val="1F3743"/>
              </a:solidFill>
              <a:latin typeface="微软雅黑" panose="020B0503020204020204" pitchFamily="34" charset="-122"/>
              <a:ea typeface="微软雅黑" panose="020B0503020204020204" pitchFamily="34" charset="-122"/>
            </a:endParaRPr>
          </a:p>
          <a:p>
            <a:pPr marL="647700" lvl="1" indent="-215900" defTabSz="864235" eaLnBrk="1" hangingPunct="1">
              <a:lnSpc>
                <a:spcPct val="150000"/>
              </a:lnSpc>
              <a:spcBef>
                <a:spcPts val="470"/>
              </a:spcBef>
              <a:buClr>
                <a:schemeClr val="tx1"/>
              </a:buClr>
              <a:buSzPct val="70000"/>
              <a:buFont typeface="Wingdings" panose="05000000000000000000" pitchFamily="2" charset="2"/>
              <a:buChar char="l"/>
              <a:defRPr/>
            </a:pPr>
            <a:r>
              <a:rPr lang="zh-CN" altLang="en-US" sz="2200" dirty="0">
                <a:solidFill>
                  <a:srgbClr val="1F3743"/>
                </a:solidFill>
                <a:latin typeface="微软雅黑" panose="020B0503020204020204" pitchFamily="34" charset="-122"/>
                <a:ea typeface="微软雅黑" panose="020B0503020204020204" pitchFamily="34" charset="-122"/>
              </a:rPr>
              <a:t>采用</a:t>
            </a:r>
            <a:r>
              <a:rPr lang="en-US" altLang="zh-CN" sz="2200" dirty="0">
                <a:solidFill>
                  <a:srgbClr val="1F3743"/>
                </a:solidFill>
                <a:latin typeface="微软雅黑" panose="020B0503020204020204" pitchFamily="34" charset="-122"/>
                <a:ea typeface="微软雅黑" panose="020B0503020204020204" pitchFamily="34" charset="-122"/>
              </a:rPr>
              <a:t>Cache</a:t>
            </a:r>
            <a:r>
              <a:rPr lang="zh-CN" altLang="en-US" sz="2200" dirty="0">
                <a:solidFill>
                  <a:srgbClr val="1F3743"/>
                </a:solidFill>
                <a:latin typeface="微软雅黑" panose="020B0503020204020204" pitchFamily="34" charset="-122"/>
                <a:ea typeface="微软雅黑" panose="020B0503020204020204" pitchFamily="34" charset="-122"/>
              </a:rPr>
              <a:t>存储层次</a:t>
            </a:r>
            <a:endParaRPr lang="en-US" altLang="zh-CN" sz="2200" dirty="0">
              <a:solidFill>
                <a:srgbClr val="1F3743"/>
              </a:solidFill>
              <a:latin typeface="微软雅黑" panose="020B0503020204020204" pitchFamily="34" charset="-122"/>
              <a:ea typeface="微软雅黑" panose="020B0503020204020204" pitchFamily="34" charset="-122"/>
            </a:endParaRPr>
          </a:p>
        </p:txBody>
      </p:sp>
      <p:cxnSp>
        <p:nvCxnSpPr>
          <p:cNvPr id="21511" name="直接连接符 7"/>
          <p:cNvCxnSpPr>
            <a:cxnSpLocks noChangeShapeType="1"/>
          </p:cNvCxnSpPr>
          <p:nvPr/>
        </p:nvCxnSpPr>
        <p:spPr bwMode="auto">
          <a:xfrm>
            <a:off x="5872748" y="822022"/>
            <a:ext cx="0" cy="5602652"/>
          </a:xfrm>
          <a:prstGeom prst="line">
            <a:avLst/>
          </a:prstGeom>
          <a:noFill/>
          <a:ln w="9525" algn="ctr">
            <a:solidFill>
              <a:srgbClr val="FF0000"/>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512" name="图片 12"/>
          <p:cNvPicPr>
            <a:picLocks noChangeAspect="1"/>
          </p:cNvPicPr>
          <p:nvPr/>
        </p:nvPicPr>
        <p:blipFill>
          <a:blip r:embed="rId3">
            <a:extLst>
              <a:ext uri="{28A0092B-C50C-407E-A947-70E740481C1C}">
                <a14:useLocalDpi xmlns:a14="http://schemas.microsoft.com/office/drawing/2010/main" val="0"/>
              </a:ext>
            </a:extLst>
          </a:blip>
          <a:srcRect l="11098" t="4738" r="66534" b="43079"/>
          <a:stretch>
            <a:fillRect/>
          </a:stretch>
        </p:blipFill>
        <p:spPr bwMode="auto">
          <a:xfrm>
            <a:off x="5458737" y="2358064"/>
            <a:ext cx="933025" cy="123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805338" y="2484396"/>
            <a:ext cx="9871335" cy="2004232"/>
          </a:xfrm>
          <a:prstGeom prst="rect">
            <a:avLst/>
          </a:prstGeom>
          <a:noFill/>
        </p:spPr>
        <p:txBody>
          <a:bodyPr wrap="square" rtlCol="0">
            <a:normAutofit lnSpcReduction="10000"/>
          </a:bodyPr>
          <a:lstStyle/>
          <a:p>
            <a:pPr lvl="1" eaLnBrk="1" latinLnBrk="0" hangingPunct="1">
              <a:lnSpc>
                <a:spcPct val="130000"/>
              </a:lnSpc>
            </a:pP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eaLnBrk="1" latinLnBrk="0" hangingPunct="1">
              <a:lnSpc>
                <a:spcPct val="130000"/>
              </a:lnSpc>
              <a:buFont typeface="Arial" panose="020B0604020202020204" pitchFamily="34" charset="0"/>
              <a:buChar char="•"/>
            </a:pP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30000"/>
              </a:lnSpc>
            </a:pPr>
            <a:r>
              <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替换算法的确定：</a:t>
            </a:r>
            <a:endPar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主存的命中率 </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是否便于实现，软、硬件成本 </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页面替换算法</a:t>
            </a:r>
            <a:endParaRPr lang="en-US" altLang="zh-CN" sz="3400" dirty="0">
              <a:solidFill>
                <a:schemeClr val="dk1">
                  <a:lumMod val="75000"/>
                </a:schemeClr>
              </a:solidFill>
              <a:latin typeface="Arial" panose="020B0604020202020204" pitchFamily="34" charset="0"/>
            </a:endParaRPr>
          </a:p>
        </p:txBody>
      </p:sp>
      <p:sp>
        <p:nvSpPr>
          <p:cNvPr id="7" name="文本框 6"/>
          <p:cNvSpPr txBox="1"/>
          <p:nvPr/>
        </p:nvSpPr>
        <p:spPr>
          <a:xfrm>
            <a:off x="1224280" y="1076325"/>
            <a:ext cx="8928452" cy="2206117"/>
          </a:xfrm>
          <a:prstGeom prst="rect">
            <a:avLst/>
          </a:prstGeom>
          <a:noFill/>
        </p:spPr>
        <p:txBody>
          <a:bodyPr wrap="square" rtlCol="0" anchor="t">
            <a:spAutoFit/>
          </a:bodyPr>
          <a:lstStyle/>
          <a:p>
            <a:pPr eaLnBrk="1" latinLnBrk="0" hangingPunct="1">
              <a:lnSpc>
                <a:spcPct val="13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页面替换发生时间：</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latinLnBrk="0" hangingPunct="1">
              <a:lnSpc>
                <a:spcPct val="130000"/>
              </a:lnSpc>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当发生页面失效时，要从磁盘中调入一页到主存。如果主存所有页面都已经被占用，必须从主存储器中淘汰掉一个不常使用的页面，以便腾出主存空间来存放新调入的页面。</a:t>
            </a: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latinLnBrk="0" hangingPunct="1">
              <a:lnSpc>
                <a:spcPct val="130000"/>
              </a:lnSpc>
            </a:pPr>
            <a:endPar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transition spd="med">
    <p:push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1007716" y="3273372"/>
            <a:ext cx="9871335" cy="2057200"/>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简单，易于实现</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没有利用历史信息</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命中率低，很少使用</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 </a:t>
            </a: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替换算法</a:t>
            </a:r>
            <a:endPar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sp>
        <p:nvSpPr>
          <p:cNvPr id="7" name="文本框 6"/>
          <p:cNvSpPr txBox="1"/>
          <p:nvPr/>
        </p:nvSpPr>
        <p:spPr>
          <a:xfrm>
            <a:off x="1213176" y="1285729"/>
            <a:ext cx="7724775" cy="1005788"/>
          </a:xfrm>
          <a:prstGeom prst="rect">
            <a:avLst/>
          </a:prstGeom>
          <a:noFill/>
        </p:spPr>
        <p:txBody>
          <a:bodyPr wrap="square" rtlCol="0" anchor="t">
            <a:spAutoFit/>
          </a:body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常用的替换算法：</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3" name="矩形 2"/>
          <p:cNvSpPr/>
          <p:nvPr/>
        </p:nvSpPr>
        <p:spPr>
          <a:xfrm>
            <a:off x="1799804" y="1788623"/>
            <a:ext cx="9217024" cy="453457"/>
          </a:xfrm>
          <a:prstGeom prst="rect">
            <a:avLst/>
          </a:prstGeom>
        </p:spPr>
        <p:txBody>
          <a:bodyPr wrap="square">
            <a:spAutoFit/>
          </a:bodyPr>
          <a:lstStyle/>
          <a:p>
            <a:pPr lvl="0">
              <a:lnSpc>
                <a:spcPct val="13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随机算法、先进先出算法、近期最少使用算法、优化替换算法、页面失效频率法</a:t>
            </a:r>
            <a:r>
              <a:rPr lang="zh-CN" altLang="en-US" sz="20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1213176" y="2498254"/>
            <a:ext cx="9803652" cy="1485920"/>
          </a:xfrm>
          <a:prstGeom prst="rect">
            <a:avLst/>
          </a:prstGeom>
          <a:noFill/>
        </p:spPr>
        <p:txBody>
          <a:bodyPr wrap="square" rtlCol="0" anchor="t">
            <a:spAutoFit/>
          </a:bodyPr>
          <a:lstStyle/>
          <a:p>
            <a:pPr lvl="0">
              <a:lnSpc>
                <a:spcPct val="130000"/>
              </a:lnSpc>
            </a:pPr>
            <a:r>
              <a:rPr lang="en-US" altLang="zh-CN"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随机算法</a:t>
            </a:r>
            <a:r>
              <a:rPr lang="en-US" altLang="zh-CN"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(Random </a:t>
            </a:r>
            <a:r>
              <a:rPr lang="zh-CN" altLang="en-US"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RAND</a:t>
            </a:r>
            <a:r>
              <a:rPr lang="zh-CN" altLang="en-US"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用软的或硬的随机数产生器来形成主存中要被替换页的页号</a:t>
            </a: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6"/>
    </p:custDataLst>
  </p:cSld>
  <p:clrMapOvr>
    <a:masterClrMapping/>
  </p:clrMapOvr>
  <p:transition spd="med">
    <p:push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1007716" y="2182847"/>
            <a:ext cx="9871335" cy="1840359"/>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为每个实页配置计数器字段</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虽然</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利用历史信息</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，但不一定反映出程序的局部性，最早进入的页很可能是最长用到的页</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chemeClr val="tx1"/>
                </a:solidFill>
                <a:latin typeface="Arial" panose="020B0604020202020204" pitchFamily="34" charset="0"/>
              </a:rPr>
              <a:t>替换算法</a:t>
            </a:r>
            <a:endParaRPr lang="en-US" altLang="zh-CN" sz="3400" dirty="0">
              <a:solidFill>
                <a:schemeClr val="tx1"/>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9" name="文本框 8"/>
          <p:cNvSpPr txBox="1"/>
          <p:nvPr/>
        </p:nvSpPr>
        <p:spPr>
          <a:xfrm>
            <a:off x="1223739" y="1439887"/>
            <a:ext cx="9768605" cy="1485920"/>
          </a:xfrm>
          <a:prstGeom prst="rect">
            <a:avLst/>
          </a:prstGeom>
          <a:noFill/>
        </p:spPr>
        <p:txBody>
          <a:bodyPr wrap="square" rtlCol="0" anchor="t">
            <a:spAutoFit/>
          </a:bodyPr>
          <a:lstStyle/>
          <a:p>
            <a:pPr lvl="0">
              <a:lnSpc>
                <a:spcPct val="130000"/>
              </a:lnSpc>
            </a:pPr>
            <a:r>
              <a:rPr lang="en-US" altLang="zh-CN"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先进先出算法</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First-In First-Out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FIFO</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选择最早装入主存的页作为被替换的页。</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6"/>
    </p:custDataLst>
  </p:cSld>
  <p:clrMapOvr>
    <a:masterClrMapping/>
  </p:clrMapOvr>
  <p:transition spd="med">
    <p:push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908150" y="1932034"/>
            <a:ext cx="9871335" cy="1840359"/>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利用历史信息</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需要为每个实页配有一个字长很长的计数器</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因为当前使用少，所以近期使用也少，比较正确反映程序的局部性</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chemeClr val="tx1"/>
                </a:solidFill>
                <a:latin typeface="Arial" panose="020B0604020202020204" pitchFamily="34" charset="0"/>
              </a:rPr>
              <a:t>替换算法</a:t>
            </a:r>
            <a:r>
              <a:rPr lang="en-US" altLang="zh-CN" sz="3400" dirty="0">
                <a:solidFill>
                  <a:schemeClr val="tx1"/>
                </a:solidFill>
                <a:latin typeface="Arial" panose="020B0604020202020204" pitchFamily="34" charset="0"/>
              </a:rPr>
              <a:t>——</a:t>
            </a:r>
            <a:r>
              <a:rPr lang="zh-CN" altLang="en-US" sz="3400" dirty="0">
                <a:solidFill>
                  <a:schemeClr val="tx1"/>
                </a:solidFill>
                <a:latin typeface="Arial" panose="020B0604020202020204" pitchFamily="34" charset="0"/>
              </a:rPr>
              <a:t>近期最少使用法</a:t>
            </a:r>
            <a:endParaRPr lang="en-US" altLang="zh-CN" sz="3400" dirty="0">
              <a:solidFill>
                <a:schemeClr val="tx1"/>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9" name="文本框 8"/>
          <p:cNvSpPr txBox="1"/>
          <p:nvPr/>
        </p:nvSpPr>
        <p:spPr>
          <a:xfrm>
            <a:off x="1113610" y="1235586"/>
            <a:ext cx="9183138" cy="1005788"/>
          </a:xfrm>
          <a:prstGeom prst="rect">
            <a:avLst/>
          </a:prstGeom>
          <a:noFill/>
        </p:spPr>
        <p:txBody>
          <a:bodyPr wrap="square" rtlCol="0" anchor="t">
            <a:spAutoFit/>
          </a:bodyPr>
          <a:lstStyle/>
          <a:p>
            <a:pPr lvl="0">
              <a:lnSpc>
                <a:spcPct val="130000"/>
              </a:lnSpc>
            </a:pPr>
            <a:r>
              <a:rPr lang="en-US" altLang="zh-CN"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近期最少使用算法</a:t>
            </a: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Least Recently Used </a:t>
            </a:r>
            <a:r>
              <a:rPr lang="zh-CN" altLang="en-US"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LRU</a:t>
            </a:r>
            <a:r>
              <a:rPr lang="zh-CN" altLang="en-US" sz="2400" b="1"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选择近期最少访问的页作为被替换的页。</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TextBox 30"/>
          <p:cNvSpPr txBox="1"/>
          <p:nvPr>
            <p:custDataLst>
              <p:tags r:id="rId6"/>
            </p:custDataLst>
          </p:nvPr>
        </p:nvSpPr>
        <p:spPr>
          <a:xfrm>
            <a:off x="887642" y="4017425"/>
            <a:ext cx="9871335" cy="1840359"/>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把近期最久未访问过的页作为被替换页，将“多”和“少”变成“有”和“无”实现就方便了</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1106412" y="3852105"/>
            <a:ext cx="8867548" cy="1005788"/>
          </a:xfrm>
          <a:prstGeom prst="rect">
            <a:avLst/>
          </a:prstGeom>
          <a:noFill/>
        </p:spPr>
        <p:txBody>
          <a:bodyPr wrap="square" rtlCol="0" anchor="t">
            <a:spAutoFit/>
          </a:bodyPr>
          <a:lstStyle/>
          <a:p>
            <a:pPr lvl="0">
              <a:lnSpc>
                <a:spcPct val="130000"/>
              </a:lnSpc>
            </a:pP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因为硬件开销大，可以将此算法进行适当的变形：</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7"/>
    </p:custDataLst>
  </p:cSld>
  <p:clrMapOvr>
    <a:masterClrMapping/>
  </p:clrMapOvr>
  <p:transition spd="med">
    <p:push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chemeClr val="tx1"/>
                </a:solidFill>
                <a:latin typeface="Arial" panose="020B0604020202020204" pitchFamily="34" charset="0"/>
              </a:rPr>
              <a:t>页面替换算法</a:t>
            </a:r>
            <a:r>
              <a:rPr lang="en-US" altLang="zh-CN" sz="3400" dirty="0">
                <a:solidFill>
                  <a:schemeClr val="tx1"/>
                </a:solidFill>
                <a:latin typeface="Arial" panose="020B0604020202020204" pitchFamily="34" charset="0"/>
              </a:rPr>
              <a:t>——</a:t>
            </a:r>
            <a:r>
              <a:rPr lang="zh-CN" altLang="en-US" sz="3400" dirty="0">
                <a:solidFill>
                  <a:schemeClr val="tx1"/>
                </a:solidFill>
                <a:latin typeface="Arial" panose="020B0604020202020204" pitchFamily="34" charset="0"/>
              </a:rPr>
              <a:t>近期最少使用法</a:t>
            </a:r>
            <a:endParaRPr lang="en-US" altLang="zh-CN" sz="3400" dirty="0">
              <a:solidFill>
                <a:schemeClr val="tx1"/>
              </a:solidFill>
              <a:latin typeface="Arial" panose="020B0604020202020204" pitchFamily="34" charset="0"/>
            </a:endParaRPr>
          </a:p>
        </p:txBody>
      </p:sp>
      <p:sp>
        <p:nvSpPr>
          <p:cNvPr id="7" name="文本框 6"/>
          <p:cNvSpPr txBox="1"/>
          <p:nvPr/>
        </p:nvSpPr>
        <p:spPr>
          <a:xfrm>
            <a:off x="936625" y="1743075"/>
            <a:ext cx="8855710" cy="3546420"/>
          </a:xfrm>
          <a:prstGeom prst="rect">
            <a:avLst/>
          </a:prstGeom>
          <a:noFill/>
        </p:spPr>
        <p:txBody>
          <a:bodyPr wrap="square" rtlCol="0" anchor="t">
            <a:spAutoFit/>
          </a:bodyPr>
          <a:lstStyle/>
          <a:p>
            <a:pPr marL="889000" lvl="1" indent="-457200" algn="just" eaLnBrk="1" hangingPunct="1">
              <a:lnSpc>
                <a:spcPct val="130000"/>
              </a:lnSpc>
              <a:spcBef>
                <a:spcPts val="1800"/>
              </a:spcBef>
              <a:buClr>
                <a:srgbClr val="FF0000"/>
              </a:buClr>
              <a:buFont typeface="+mj-ea"/>
              <a:buAutoNum type="circleNumDbPlain"/>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当某个实页的任何单元被访问过，就硬件自动置使用位为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89000" lvl="1" indent="-457200" algn="just" eaLnBrk="1" hangingPunct="1">
              <a:lnSpc>
                <a:spcPct val="130000"/>
              </a:lnSpc>
              <a:spcBef>
                <a:spcPts val="1800"/>
              </a:spcBef>
              <a:buClr>
                <a:srgbClr val="FF0000"/>
              </a:buClr>
              <a:buFont typeface="+mj-ea"/>
              <a:buAutoNum type="circleNumDbPlain"/>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采用全相联映象，调入的页，可进入任何占用位为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的实页，同时置占用位为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89000" lvl="1" indent="-457200" algn="just" eaLnBrk="1" hangingPunct="1">
              <a:lnSpc>
                <a:spcPct val="130000"/>
              </a:lnSpc>
              <a:spcBef>
                <a:spcPts val="1800"/>
              </a:spcBef>
              <a:buClr>
                <a:srgbClr val="FF0000"/>
              </a:buClr>
              <a:buFont typeface="+mj-ea"/>
              <a:buAutoNum type="circleNumDbPlain"/>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只有当占用位全</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，又发生页面失效，才会涉及替换问题。替换使用位为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的页；</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89000" lvl="1" indent="-457200" algn="just" eaLnBrk="1" hangingPunct="1">
              <a:lnSpc>
                <a:spcPct val="130000"/>
              </a:lnSpc>
              <a:spcBef>
                <a:spcPts val="1800"/>
              </a:spcBef>
              <a:buClr>
                <a:srgbClr val="FF0000"/>
              </a:buClr>
              <a:buFont typeface="+mj-ea"/>
              <a:buAutoNum type="circleNumDbPlain"/>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显然，任何时候，使用位不能全部为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，否则，当发生页面失效时无法确定替换哪一页。</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7" name="文本框 26"/>
          <p:cNvSpPr txBox="1"/>
          <p:nvPr/>
        </p:nvSpPr>
        <p:spPr>
          <a:xfrm>
            <a:off x="1080770" y="1152525"/>
            <a:ext cx="7407275" cy="460375"/>
          </a:xfrm>
          <a:prstGeom prst="rect">
            <a:avLst/>
          </a:prstGeom>
          <a:noFill/>
        </p:spPr>
        <p:txBody>
          <a:bodyPr wrap="square" rtlCol="0"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主存管理的主要步骤</a:t>
            </a:r>
            <a:endPar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Tree>
    <p:custDataLst>
      <p:tags r:id="rId5"/>
    </p:custDataLst>
  </p:cSld>
  <p:clrMapOvr>
    <a:masterClrMapping/>
  </p:clrMapOvr>
  <p:transition spd="med">
    <p:push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rgbClr val="294A5A">
                    <a:lumMod val="75000"/>
                  </a:srgbClr>
                </a:solidFill>
                <a:latin typeface="Arial" panose="020B0604020202020204" pitchFamily="34" charset="0"/>
              </a:rPr>
              <a:t>页面替换算法</a:t>
            </a:r>
            <a:r>
              <a:rPr lang="en-US" altLang="zh-CN" sz="3400" dirty="0">
                <a:solidFill>
                  <a:srgbClr val="294A5A">
                    <a:lumMod val="75000"/>
                  </a:srgbClr>
                </a:solidFill>
                <a:latin typeface="Arial" panose="020B0604020202020204" pitchFamily="34" charset="0"/>
              </a:rPr>
              <a:t>——</a:t>
            </a:r>
            <a:r>
              <a:rPr lang="zh-CN" altLang="en-US" sz="3400" dirty="0">
                <a:solidFill>
                  <a:srgbClr val="294A5A">
                    <a:lumMod val="75000"/>
                  </a:srgbClr>
                </a:solidFill>
                <a:latin typeface="Arial" panose="020B0604020202020204" pitchFamily="34" charset="0"/>
              </a:rPr>
              <a:t>近期最少使用法</a:t>
            </a:r>
            <a:endParaRPr lang="en-US" altLang="zh-CN" sz="3400" dirty="0">
              <a:solidFill>
                <a:srgbClr val="294A5A">
                  <a:lumMod val="75000"/>
                </a:srgb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7" name="文本框 6"/>
          <p:cNvSpPr txBox="1"/>
          <p:nvPr/>
        </p:nvSpPr>
        <p:spPr>
          <a:xfrm>
            <a:off x="1055268" y="1104501"/>
            <a:ext cx="8867548" cy="1485920"/>
          </a:xfrm>
          <a:prstGeom prst="rect">
            <a:avLst/>
          </a:prstGeom>
          <a:noFill/>
        </p:spPr>
        <p:txBody>
          <a:bodyPr wrap="square" rtlCol="0" anchor="t">
            <a:spAutoFit/>
          </a:bodyPr>
          <a:lstStyle/>
          <a:p>
            <a:pPr lvl="0">
              <a:lnSpc>
                <a:spcPct val="130000"/>
              </a:lnSpc>
            </a:pP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实际上这个问题是不存在的。</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左大括号 2"/>
          <p:cNvSpPr/>
          <p:nvPr/>
        </p:nvSpPr>
        <p:spPr bwMode="auto">
          <a:xfrm>
            <a:off x="3186494" y="2265385"/>
            <a:ext cx="360040" cy="1597762"/>
          </a:xfrm>
          <a:prstGeom prst="leftBrace">
            <a:avLst>
              <a:gd name="adj1" fmla="val 31421"/>
              <a:gd name="adj2" fmla="val 51539"/>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2034366" y="2880089"/>
            <a:ext cx="1512168" cy="400110"/>
          </a:xfrm>
          <a:prstGeom prst="rect">
            <a:avLst/>
          </a:prstGeom>
          <a:noFill/>
        </p:spPr>
        <p:txBody>
          <a:bodyPr wrap="square" rtlCol="0">
            <a:spAutoFit/>
          </a:bodyPr>
          <a:lstStyle/>
          <a:p>
            <a:r>
              <a:rPr lang="zh-CN" altLang="en-US" sz="2000" dirty="0">
                <a:solidFill>
                  <a:srgbClr val="4472C4"/>
                </a:solidFill>
                <a:latin typeface="+mn-ea"/>
                <a:ea typeface="+mn-ea"/>
              </a:rPr>
              <a:t>处理方法</a:t>
            </a:r>
            <a:endParaRPr lang="zh-CN" altLang="en-US" sz="2000" dirty="0">
              <a:solidFill>
                <a:srgbClr val="4472C4"/>
              </a:solidFill>
              <a:latin typeface="+mn-ea"/>
              <a:ea typeface="+mn-ea"/>
            </a:endParaRPr>
          </a:p>
        </p:txBody>
      </p:sp>
      <p:sp>
        <p:nvSpPr>
          <p:cNvPr id="10" name="文本框 9"/>
          <p:cNvSpPr txBox="1"/>
          <p:nvPr/>
        </p:nvSpPr>
        <p:spPr>
          <a:xfrm>
            <a:off x="3640147" y="2073285"/>
            <a:ext cx="1512168" cy="400110"/>
          </a:xfrm>
          <a:prstGeom prst="rect">
            <a:avLst/>
          </a:prstGeom>
          <a:noFill/>
        </p:spPr>
        <p:txBody>
          <a:bodyPr wrap="square" rtlCol="0">
            <a:spAutoFit/>
          </a:bodyPr>
          <a:lstStyle/>
          <a:p>
            <a:r>
              <a:rPr lang="zh-CN" altLang="en-US" sz="2000" dirty="0">
                <a:solidFill>
                  <a:srgbClr val="4472C4"/>
                </a:solidFill>
                <a:latin typeface="+mn-ea"/>
                <a:ea typeface="+mn-ea"/>
              </a:rPr>
              <a:t>随机期法</a:t>
            </a:r>
            <a:endParaRPr lang="zh-CN" altLang="en-US" sz="2000" dirty="0">
              <a:solidFill>
                <a:srgbClr val="4472C4"/>
              </a:solidFill>
              <a:latin typeface="+mn-ea"/>
              <a:ea typeface="+mn-ea"/>
            </a:endParaRPr>
          </a:p>
        </p:txBody>
      </p:sp>
      <p:sp>
        <p:nvSpPr>
          <p:cNvPr id="12" name="文本框 11"/>
          <p:cNvSpPr txBox="1"/>
          <p:nvPr/>
        </p:nvSpPr>
        <p:spPr>
          <a:xfrm>
            <a:off x="3607311" y="3653885"/>
            <a:ext cx="1512168" cy="400110"/>
          </a:xfrm>
          <a:prstGeom prst="rect">
            <a:avLst/>
          </a:prstGeom>
          <a:noFill/>
        </p:spPr>
        <p:txBody>
          <a:bodyPr wrap="square" rtlCol="0">
            <a:spAutoFit/>
          </a:bodyPr>
          <a:lstStyle/>
          <a:p>
            <a:r>
              <a:rPr lang="zh-CN" altLang="en-US" sz="2000" dirty="0">
                <a:solidFill>
                  <a:srgbClr val="4472C4"/>
                </a:solidFill>
                <a:latin typeface="+mn-ea"/>
                <a:ea typeface="+mn-ea"/>
              </a:rPr>
              <a:t>历史位法</a:t>
            </a:r>
            <a:endParaRPr lang="zh-CN" altLang="en-US" sz="2000" dirty="0">
              <a:solidFill>
                <a:srgbClr val="4472C4"/>
              </a:solidFill>
              <a:latin typeface="+mn-ea"/>
              <a:ea typeface="+mn-ea"/>
            </a:endParaRPr>
          </a:p>
        </p:txBody>
      </p:sp>
      <p:sp>
        <p:nvSpPr>
          <p:cNvPr id="13" name="文本框 12"/>
          <p:cNvSpPr txBox="1"/>
          <p:nvPr/>
        </p:nvSpPr>
        <p:spPr>
          <a:xfrm>
            <a:off x="4860631" y="1600441"/>
            <a:ext cx="5655114" cy="1653594"/>
          </a:xfrm>
          <a:prstGeom prst="rect">
            <a:avLst/>
          </a:prstGeom>
          <a:noFill/>
        </p:spPr>
        <p:txBody>
          <a:bodyPr wrap="square" rtlCol="0">
            <a:spAutoFit/>
          </a:bodyPr>
          <a:lstStyle/>
          <a:p>
            <a:pPr>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一旦使用位全“</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，立即由硬件全部置使用位为“</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。所以，“期”即为从上次使用位为全“</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到这次使用位为全“</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的时间段，这个“期”的长短时不固定的，随机的。</a:t>
            </a:r>
            <a:endParaRPr lang="zh-CN" altLang="en-US" dirty="0">
              <a:latin typeface="Times New Roman" panose="02020603050405020304" pitchFamily="18" charset="0"/>
              <a:ea typeface="+mn-ea"/>
              <a:cs typeface="Times New Roman" panose="02020603050405020304" pitchFamily="18" charset="0"/>
            </a:endParaRPr>
          </a:p>
        </p:txBody>
      </p:sp>
      <p:sp>
        <p:nvSpPr>
          <p:cNvPr id="14" name="文本框 13"/>
          <p:cNvSpPr txBox="1"/>
          <p:nvPr/>
        </p:nvSpPr>
        <p:spPr>
          <a:xfrm>
            <a:off x="4838103" y="3444883"/>
            <a:ext cx="5655114" cy="853375"/>
          </a:xfrm>
          <a:prstGeom prst="rect">
            <a:avLst/>
          </a:prstGeom>
          <a:noFill/>
        </p:spPr>
        <p:txBody>
          <a:bodyPr wrap="square" rtlCol="0">
            <a:spAutoFit/>
          </a:bodyPr>
          <a:lstStyle/>
          <a:p>
            <a:pPr>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给每个实页配备一个“未使用过”计数器“</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Hs”</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。定期地每隔∆</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扫视所有使用位。</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3918158" y="4494280"/>
            <a:ext cx="1512168" cy="1015663"/>
          </a:xfrm>
          <a:prstGeom prst="rect">
            <a:avLst/>
          </a:prstGeom>
          <a:noFill/>
        </p:spPr>
        <p:txBody>
          <a:bodyPr wrap="square" rtlCol="0">
            <a:spAutoFit/>
          </a:bodyPr>
          <a:lstStyle/>
          <a:p>
            <a:r>
              <a:rPr lang="en-US" altLang="zh-CN" sz="2000" dirty="0">
                <a:solidFill>
                  <a:srgbClr val="FF0000"/>
                </a:solidFill>
              </a:rPr>
              <a:t>Hs</a:t>
            </a:r>
            <a:endParaRPr lang="en-US" altLang="zh-CN" sz="2000" dirty="0">
              <a:solidFill>
                <a:srgbClr val="FF0000"/>
              </a:solidFill>
            </a:endParaRPr>
          </a:p>
          <a:p>
            <a:r>
              <a:rPr lang="en-US" altLang="zh-CN" sz="2000" dirty="0">
                <a:solidFill>
                  <a:srgbClr val="4472C4"/>
                </a:solidFill>
              </a:rPr>
              <a:t>+1</a:t>
            </a:r>
            <a:endParaRPr lang="en-US" altLang="zh-CN" sz="2000" dirty="0">
              <a:solidFill>
                <a:srgbClr val="4472C4"/>
              </a:solidFill>
            </a:endParaRPr>
          </a:p>
          <a:p>
            <a:r>
              <a:rPr lang="en-US" altLang="zh-CN" sz="2000" dirty="0">
                <a:solidFill>
                  <a:srgbClr val="4472C4"/>
                </a:solidFill>
              </a:rPr>
              <a:t> 0</a:t>
            </a:r>
            <a:endParaRPr lang="zh-CN" altLang="en-US" sz="2000" dirty="0">
              <a:solidFill>
                <a:srgbClr val="4472C4"/>
              </a:solidFill>
            </a:endParaRPr>
          </a:p>
        </p:txBody>
      </p:sp>
      <p:sp>
        <p:nvSpPr>
          <p:cNvPr id="16" name="文本框 15"/>
          <p:cNvSpPr txBox="1"/>
          <p:nvPr/>
        </p:nvSpPr>
        <p:spPr>
          <a:xfrm>
            <a:off x="2521411" y="4494280"/>
            <a:ext cx="1512168" cy="1015663"/>
          </a:xfrm>
          <a:prstGeom prst="rect">
            <a:avLst/>
          </a:prstGeom>
          <a:noFill/>
        </p:spPr>
        <p:txBody>
          <a:bodyPr wrap="square" rtlCol="0">
            <a:spAutoFit/>
          </a:bodyPr>
          <a:lstStyle/>
          <a:p>
            <a:r>
              <a:rPr lang="zh-CN" altLang="en-US" sz="2000" dirty="0">
                <a:solidFill>
                  <a:srgbClr val="FF0000"/>
                </a:solidFill>
              </a:rPr>
              <a:t>使用位</a:t>
            </a:r>
            <a:endParaRPr lang="en-US" altLang="zh-CN" sz="2000" dirty="0">
              <a:solidFill>
                <a:srgbClr val="FF0000"/>
              </a:solidFill>
            </a:endParaRPr>
          </a:p>
          <a:p>
            <a:r>
              <a:rPr lang="en-US" altLang="zh-CN" sz="2000" dirty="0">
                <a:solidFill>
                  <a:srgbClr val="4472C4"/>
                </a:solidFill>
              </a:rPr>
              <a:t> </a:t>
            </a:r>
            <a:r>
              <a:rPr lang="zh-CN" altLang="en-US" sz="2000" dirty="0">
                <a:solidFill>
                  <a:srgbClr val="4472C4"/>
                </a:solidFill>
              </a:rPr>
              <a:t>   </a:t>
            </a:r>
            <a:r>
              <a:rPr lang="en-US" altLang="zh-CN" sz="2000" dirty="0">
                <a:solidFill>
                  <a:srgbClr val="4472C4"/>
                </a:solidFill>
              </a:rPr>
              <a:t>0</a:t>
            </a:r>
            <a:endParaRPr lang="en-US" altLang="zh-CN" sz="2000" dirty="0">
              <a:solidFill>
                <a:srgbClr val="4472C4"/>
              </a:solidFill>
            </a:endParaRPr>
          </a:p>
          <a:p>
            <a:r>
              <a:rPr lang="en-US" altLang="zh-CN" sz="2000" dirty="0">
                <a:solidFill>
                  <a:srgbClr val="4472C4"/>
                </a:solidFill>
              </a:rPr>
              <a:t>    1        0</a:t>
            </a:r>
            <a:endParaRPr lang="en-US" altLang="zh-CN" sz="2000" dirty="0">
              <a:solidFill>
                <a:srgbClr val="4472C4"/>
              </a:solidFill>
            </a:endParaRPr>
          </a:p>
        </p:txBody>
      </p:sp>
      <p:sp>
        <p:nvSpPr>
          <p:cNvPr id="8" name="箭头: 右 7"/>
          <p:cNvSpPr/>
          <p:nvPr/>
        </p:nvSpPr>
        <p:spPr bwMode="auto">
          <a:xfrm rot="10800000">
            <a:off x="3082017" y="5165669"/>
            <a:ext cx="410615" cy="257099"/>
          </a:xfrm>
          <a:prstGeom prst="rightArrow">
            <a:avLst/>
          </a:prstGeom>
          <a:noFill/>
          <a:ln>
            <a:solidFill>
              <a:schemeClr val="accent1">
                <a:lumMod val="50000"/>
              </a:schemeClr>
            </a:solidFill>
          </a:ln>
        </p:spPr>
        <p:txBody>
          <a:bodyPr vert="horz" wrap="square" lIns="91440" tIns="45720" rIns="91440" bIns="45720" numCol="1" rtlCol="0" anchor="t" anchorCtr="0" compatLnSpc="1"/>
          <a:lstStyle/>
          <a:p>
            <a:pPr algn="l"/>
            <a:endParaRPr lang="zh-CN" altLang="en-US"/>
          </a:p>
        </p:txBody>
      </p:sp>
      <p:sp>
        <p:nvSpPr>
          <p:cNvPr id="17" name="左大括号 16"/>
          <p:cNvSpPr/>
          <p:nvPr/>
        </p:nvSpPr>
        <p:spPr bwMode="auto">
          <a:xfrm rot="10800000">
            <a:off x="4501260" y="4873562"/>
            <a:ext cx="172982" cy="636381"/>
          </a:xfrm>
          <a:prstGeom prst="leftBrace">
            <a:avLst>
              <a:gd name="adj1" fmla="val 31421"/>
              <a:gd name="adj2" fmla="val 51539"/>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4838103" y="4802056"/>
                <a:ext cx="5997716" cy="1200329"/>
              </a:xfrm>
              <a:prstGeom prst="rect">
                <a:avLst/>
              </a:prstGeom>
              <a:noFill/>
            </p:spPr>
            <p:txBody>
              <a:bodyPr wrap="square" rtlCol="0">
                <a:spAutoFit/>
              </a:bodyPr>
              <a:lstStyle/>
              <a:p>
                <a:pPr>
                  <a:lnSpc>
                    <a:spcPct val="130000"/>
                  </a:lnSpc>
                </a:pP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Hs</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值越大说明该页最久未使用，成为被替换的页。</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Hs</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反映了多个</a:t>
                </a:r>
                <a14:m>
                  <m:oMath xmlns:m="http://schemas.openxmlformats.org/officeDocument/2006/math">
                    <m:r>
                      <a:rPr lang="zh-CN" altLang="en-US" sz="2000">
                        <a:solidFill>
                          <a:srgbClr val="294A5A">
                            <a:lumMod val="75000"/>
                          </a:srgbClr>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期内页面的使用情况</a:t>
                </a:r>
                <a:endPar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000" dirty="0"/>
              </a:p>
            </p:txBody>
          </p:sp>
        </mc:Choice>
        <mc:Fallback>
          <p:sp>
            <p:nvSpPr>
              <p:cNvPr id="18" name="文本框 17"/>
              <p:cNvSpPr txBox="1">
                <a:spLocks noRot="1" noChangeAspect="1" noMove="1" noResize="1" noEditPoints="1" noAdjustHandles="1" noChangeArrowheads="1" noChangeShapeType="1" noTextEdit="1"/>
              </p:cNvSpPr>
              <p:nvPr/>
            </p:nvSpPr>
            <p:spPr>
              <a:xfrm>
                <a:off x="4838103" y="4802056"/>
                <a:ext cx="5997716" cy="1200329"/>
              </a:xfrm>
              <a:prstGeom prst="rect">
                <a:avLst/>
              </a:prstGeom>
              <a:blipFill rotWithShape="1">
                <a:blip r:embed="rId5"/>
                <a:stretch>
                  <a:fillRect l="-1" t="-15" r="3" b="30"/>
                </a:stretch>
              </a:blipFill>
            </p:spPr>
            <p:txBody>
              <a:bodyPr/>
              <a:lstStyle/>
              <a:p>
                <a:r>
                  <a:rPr lang="zh-CN" altLang="en-US">
                    <a:noFill/>
                  </a:rPr>
                  <a:t> </a:t>
                </a:r>
              </a:p>
            </p:txBody>
          </p:sp>
        </mc:Fallback>
      </mc:AlternateContent>
    </p:spTree>
    <p:custDataLst>
      <p:tags r:id="rId6"/>
    </p:custDataLst>
  </p:cSld>
  <p:clrMapOvr>
    <a:masterClrMapping/>
  </p:clrMapOvr>
  <p:transition spd="med">
    <p:push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1190286" y="2319907"/>
            <a:ext cx="9871335" cy="1840359"/>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如果未改写过，替换时就可不必写回辅存，</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否则，需先将其写回辅存原先的位置，才能替换</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rgbClr val="294A5A">
                    <a:lumMod val="75000"/>
                  </a:srgbClr>
                </a:solidFill>
                <a:latin typeface="Arial" panose="020B0604020202020204" pitchFamily="34" charset="0"/>
              </a:rPr>
              <a:t>页面替换算法</a:t>
            </a:r>
            <a:r>
              <a:rPr lang="en-US" altLang="zh-CN" sz="3400" dirty="0">
                <a:solidFill>
                  <a:srgbClr val="294A5A">
                    <a:lumMod val="75000"/>
                  </a:srgbClr>
                </a:solidFill>
                <a:latin typeface="Arial" panose="020B0604020202020204" pitchFamily="34" charset="0"/>
              </a:rPr>
              <a:t>——</a:t>
            </a:r>
            <a:r>
              <a:rPr lang="zh-CN" altLang="en-US" sz="3400" dirty="0">
                <a:solidFill>
                  <a:srgbClr val="294A5A">
                    <a:lumMod val="75000"/>
                  </a:srgbClr>
                </a:solidFill>
                <a:latin typeface="Arial" panose="020B0604020202020204" pitchFamily="34" charset="0"/>
              </a:rPr>
              <a:t>近期最少使用法</a:t>
            </a:r>
            <a:endParaRPr lang="en-US" altLang="zh-CN" sz="3400" dirty="0">
              <a:solidFill>
                <a:srgbClr val="294A5A">
                  <a:lumMod val="75000"/>
                </a:srgbClr>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9" name="文本框 8"/>
          <p:cNvSpPr txBox="1"/>
          <p:nvPr/>
        </p:nvSpPr>
        <p:spPr>
          <a:xfrm>
            <a:off x="1354661" y="1607020"/>
            <a:ext cx="9073008" cy="1966051"/>
          </a:xfrm>
          <a:prstGeom prst="rect">
            <a:avLst/>
          </a:prstGeom>
          <a:noFill/>
        </p:spPr>
        <p:txBody>
          <a:bodyPr wrap="square" rtlCol="0" anchor="t">
            <a:spAutoFit/>
          </a:bodyPr>
          <a:lstStyle/>
          <a:p>
            <a:pPr lvl="0">
              <a:lnSpc>
                <a:spcPct val="130000"/>
              </a:lnSpc>
            </a:pPr>
            <a:r>
              <a:rPr lang="zh-CN" altLang="en-US"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采用以上方法，硬件开销少了很多；</a:t>
            </a:r>
            <a:endParaRPr lang="en-US" altLang="zh-CN"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r>
              <a:rPr lang="zh-CN" altLang="en-US"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在主存页表中还可增设</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修改位</a:t>
            </a:r>
            <a:r>
              <a:rPr lang="zh-CN" altLang="en-US" sz="24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以记录该页进入主存后</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是否被修改过</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6"/>
    </p:custDataLst>
  </p:cSld>
  <p:clrMapOvr>
    <a:masterClrMapping/>
  </p:clrMapOvr>
  <p:transition spd="med">
    <p:push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custDataLst>
              <p:tags r:id="rId1"/>
            </p:custDataLst>
          </p:nvPr>
        </p:nvSpPr>
        <p:spPr>
          <a:xfrm>
            <a:off x="431964" y="1045440"/>
            <a:ext cx="10120721" cy="5080447"/>
          </a:xfrm>
          <a:prstGeom prst="rect">
            <a:avLst/>
          </a:prstGeom>
          <a:noFill/>
        </p:spPr>
        <p:txBody>
          <a:bodyPr wrap="square" rtlCol="0">
            <a:normAutofit/>
          </a:bodyPr>
          <a:lstStyle/>
          <a:p>
            <a:pPr marL="717550" marR="0" lvl="1" indent="-28575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294A5A">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以近期最少使用算法、先进先出算法，都是根据页面使用的“历史”情况来预估未来的页面使用情况。</a:t>
            </a:r>
            <a:endPar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为了提高主存的命中率，如果可以根据未来实际使用情况将未来的近期里不用的页替换出去，会增加主存命中率</a:t>
            </a:r>
            <a:endPar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优化替换算法（</a:t>
            </a:r>
            <a:r>
              <a:rPr lang="en-US" altLang="zh-CN"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Optimal Replacement Algorithm</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OPT</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是在时刻</a:t>
            </a:r>
            <a:r>
              <a:rPr lang="en-US" altLang="zh-CN"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t</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找出主存中每个页将要用到时刻</a:t>
            </a:r>
            <a:r>
              <a:rPr lang="en-US" altLang="zh-CN" sz="2000" dirty="0" err="1">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ti</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，然后选择其中</a:t>
            </a:r>
            <a:r>
              <a:rPr lang="en-US" altLang="zh-CN" sz="2000" dirty="0" err="1">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ti</a:t>
            </a:r>
            <a:r>
              <a:rPr lang="en-US" altLang="zh-CN"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-t</a:t>
            </a: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最大的那一页作为替换页。 </a:t>
            </a:r>
            <a:endPar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理想化算法</a:t>
            </a:r>
            <a:endPar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342900">
              <a:lnSpc>
                <a:spcPct val="130000"/>
              </a:lnSpc>
              <a:buClr>
                <a:schemeClr val="accent1">
                  <a:lumMod val="50000"/>
                </a:schemeClr>
              </a:buClr>
              <a:buFont typeface="Wingdings" panose="05000000000000000000" charset="0"/>
              <a:buChar char="Ø"/>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可以被用来作为评价其他替换算法好坏的标准</a:t>
            </a:r>
            <a:endPar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342900">
              <a:lnSpc>
                <a:spcPct val="130000"/>
              </a:lnSpc>
              <a:buClr>
                <a:schemeClr val="accent1">
                  <a:lumMod val="50000"/>
                </a:schemeClr>
              </a:buClr>
              <a:buFont typeface="Wingdings" panose="05000000000000000000" charset="0"/>
              <a:buChar char="Ø"/>
            </a:pP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rgbClr val="294A5A">
                    <a:lumMod val="75000"/>
                  </a:srgbClr>
                </a:solidFill>
                <a:latin typeface="Arial" panose="020B0604020202020204" pitchFamily="34" charset="0"/>
              </a:rPr>
              <a:t>页面替换算法</a:t>
            </a:r>
            <a:r>
              <a:rPr lang="en-US" altLang="zh-CN" sz="3400" dirty="0">
                <a:solidFill>
                  <a:srgbClr val="294A5A">
                    <a:lumMod val="75000"/>
                  </a:srgbClr>
                </a:solidFill>
                <a:latin typeface="Arial" panose="020B0604020202020204" pitchFamily="34" charset="0"/>
              </a:rPr>
              <a:t>——</a:t>
            </a:r>
            <a:r>
              <a:rPr lang="zh-CN" altLang="en-US" sz="3400" dirty="0">
                <a:solidFill>
                  <a:srgbClr val="294A5A">
                    <a:lumMod val="75000"/>
                  </a:srgbClr>
                </a:solidFill>
                <a:latin typeface="Arial" panose="020B0604020202020204" pitchFamily="34" charset="0"/>
              </a:rPr>
              <a:t>优化替换算法</a:t>
            </a:r>
            <a:endParaRPr lang="en-US" altLang="zh-CN" sz="3400" dirty="0">
              <a:solidFill>
                <a:srgbClr val="294A5A">
                  <a:lumMod val="75000"/>
                </a:srgbClr>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transition spd="med">
    <p:push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rgbClr val="294A5A">
                    <a:lumMod val="75000"/>
                  </a:srgbClr>
                </a:solidFill>
                <a:latin typeface="Arial" panose="020B0604020202020204" pitchFamily="34" charset="0"/>
              </a:rPr>
              <a:t>页面替换算法</a:t>
            </a:r>
            <a:r>
              <a:rPr lang="en-US" altLang="zh-CN" sz="3400" dirty="0">
                <a:solidFill>
                  <a:srgbClr val="294A5A">
                    <a:lumMod val="75000"/>
                  </a:srgbClr>
                </a:solidFill>
                <a:latin typeface="Arial" panose="020B0604020202020204" pitchFamily="34" charset="0"/>
              </a:rPr>
              <a:t>——</a:t>
            </a:r>
            <a:r>
              <a:rPr lang="zh-CN" altLang="en-US" sz="3400" dirty="0">
                <a:solidFill>
                  <a:srgbClr val="294A5A">
                    <a:lumMod val="75000"/>
                  </a:srgbClr>
                </a:solidFill>
                <a:latin typeface="Arial" panose="020B0604020202020204" pitchFamily="34" charset="0"/>
              </a:rPr>
              <a:t>优化替换算法</a:t>
            </a:r>
            <a:endParaRPr lang="en-US" altLang="zh-CN" sz="3400" dirty="0">
              <a:solidFill>
                <a:srgbClr val="294A5A">
                  <a:lumMod val="75000"/>
                </a:srgb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7" name="文本框 6"/>
          <p:cNvSpPr txBox="1"/>
          <p:nvPr/>
        </p:nvSpPr>
        <p:spPr>
          <a:xfrm>
            <a:off x="1055268" y="1104501"/>
            <a:ext cx="8867548" cy="1966051"/>
          </a:xfrm>
          <a:prstGeom prst="rect">
            <a:avLst/>
          </a:prstGeom>
          <a:noFill/>
        </p:spPr>
        <p:txBody>
          <a:bodyPr wrap="square" rtlCol="0" anchor="t">
            <a:spAutoFit/>
          </a:bodyPr>
          <a:lstStyle/>
          <a:p>
            <a:pPr lvl="0">
              <a:lnSpc>
                <a:spcPct val="13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页面失效频率算法：</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动态算法</a:t>
            </a:r>
            <a:r>
              <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左大括号 2"/>
          <p:cNvSpPr/>
          <p:nvPr/>
        </p:nvSpPr>
        <p:spPr bwMode="auto">
          <a:xfrm>
            <a:off x="3228557" y="3155586"/>
            <a:ext cx="360040" cy="1397708"/>
          </a:xfrm>
          <a:prstGeom prst="leftBrace">
            <a:avLst>
              <a:gd name="adj1" fmla="val 31421"/>
              <a:gd name="adj2" fmla="val 51539"/>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2076429" y="3702962"/>
            <a:ext cx="1512168" cy="461665"/>
          </a:xfrm>
          <a:prstGeom prst="rect">
            <a:avLst/>
          </a:prstGeom>
          <a:noFill/>
        </p:spPr>
        <p:txBody>
          <a:bodyPr wrap="square" rtlCol="0">
            <a:spAutoFit/>
          </a:bodyPr>
          <a:lstStyle/>
          <a:p>
            <a:r>
              <a:rPr lang="zh-CN" altLang="en-US" sz="2400" b="1" dirty="0">
                <a:solidFill>
                  <a:srgbClr val="4472C4"/>
                </a:solidFill>
                <a:latin typeface="+mn-ea"/>
                <a:ea typeface="+mn-ea"/>
              </a:rPr>
              <a:t>方法</a:t>
            </a:r>
            <a:endParaRPr lang="zh-CN" altLang="en-US" sz="2400" b="1" dirty="0">
              <a:solidFill>
                <a:srgbClr val="4472C4"/>
              </a:solidFill>
              <a:latin typeface="+mn-ea"/>
              <a:ea typeface="+mn-ea"/>
            </a:endParaRPr>
          </a:p>
        </p:txBody>
      </p:sp>
      <p:sp>
        <p:nvSpPr>
          <p:cNvPr id="13" name="文本框 12"/>
          <p:cNvSpPr txBox="1"/>
          <p:nvPr/>
        </p:nvSpPr>
        <p:spPr>
          <a:xfrm>
            <a:off x="3706570" y="2898300"/>
            <a:ext cx="6297660" cy="400110"/>
          </a:xfrm>
          <a:prstGeom prst="rect">
            <a:avLst/>
          </a:prstGeom>
          <a:noFill/>
        </p:spPr>
        <p:txBody>
          <a:bodyPr wrap="square" rtlCol="0">
            <a:spAutoFit/>
          </a:bodyPr>
          <a:lstStyle/>
          <a:p>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当（</a:t>
            </a: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1-H</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某个极限时，增加主存页数，以提高</a:t>
            </a: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H</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dirty="0">
              <a:solidFill>
                <a:srgbClr val="7030A0"/>
              </a:solidFill>
              <a:latin typeface="Times New Roman" panose="02020603050405020304" pitchFamily="18" charset="0"/>
              <a:ea typeface="+mn-ea"/>
              <a:cs typeface="Times New Roman" panose="02020603050405020304" pitchFamily="18" charset="0"/>
            </a:endParaRPr>
          </a:p>
        </p:txBody>
      </p:sp>
      <p:sp>
        <p:nvSpPr>
          <p:cNvPr id="14" name="文本框 13"/>
          <p:cNvSpPr txBox="1"/>
          <p:nvPr/>
        </p:nvSpPr>
        <p:spPr>
          <a:xfrm>
            <a:off x="3706570" y="4126606"/>
            <a:ext cx="5897251" cy="853375"/>
          </a:xfrm>
          <a:prstGeom prst="rect">
            <a:avLst/>
          </a:prstGeom>
          <a:noFill/>
        </p:spPr>
        <p:txBody>
          <a:bodyPr wrap="square" rtlCol="0">
            <a:spAutoFit/>
          </a:bodyPr>
          <a:lstStyle/>
          <a:p>
            <a:pPr>
              <a:lnSpc>
                <a:spcPct val="130000"/>
              </a:lnSpc>
            </a:pPr>
            <a:r>
              <a:rPr lang="zh-CN" altLang="en-US"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当（</a:t>
            </a:r>
            <a:r>
              <a:rPr lang="en-US" altLang="zh-CN"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1-H</a:t>
            </a:r>
            <a:r>
              <a:rPr lang="zh-CN" altLang="en-US"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&lt;</a:t>
            </a:r>
            <a:r>
              <a:rPr lang="zh-CN" altLang="en-US"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某个极限时，减少主存页数，以释放主存页面位置给其他程序用</a:t>
            </a:r>
            <a:endParaRPr lang="zh-CN" altLang="en-US" sz="2000" dirty="0">
              <a:solidFill>
                <a:srgbClr val="00B050"/>
              </a:solidFill>
              <a:latin typeface="Times New Roman" panose="02020603050405020304" pitchFamily="18" charset="0"/>
              <a:ea typeface="+mn-ea"/>
              <a:cs typeface="Times New Roman" panose="02020603050405020304" pitchFamily="18" charset="0"/>
            </a:endParaRPr>
          </a:p>
        </p:txBody>
      </p:sp>
      <p:sp>
        <p:nvSpPr>
          <p:cNvPr id="19" name="文本框 18"/>
          <p:cNvSpPr txBox="1"/>
          <p:nvPr/>
        </p:nvSpPr>
        <p:spPr>
          <a:xfrm>
            <a:off x="3835056" y="1112949"/>
            <a:ext cx="5381334" cy="853375"/>
          </a:xfrm>
          <a:prstGeom prst="rect">
            <a:avLst/>
          </a:prstGeom>
          <a:noFill/>
        </p:spPr>
        <p:txBody>
          <a:bodyPr wrap="square" rtlCol="0">
            <a:spAutoFit/>
          </a:bodyPr>
          <a:lstStyle/>
          <a:p>
            <a:pPr>
              <a:lnSpc>
                <a:spcPct val="130000"/>
              </a:lnSpc>
            </a:pPr>
            <a:r>
              <a:rPr lang="zh-CN" altLang="en-US" sz="2000"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根据各道程序运行中的主存页面失效率的高低，由操作系统动态分配给每道程序的实页数。</a:t>
            </a:r>
            <a:endParaRPr lang="zh-CN" altLang="en-US" sz="2400" dirty="0">
              <a:latin typeface="Times New Roman" panose="02020603050405020304" pitchFamily="18" charset="0"/>
              <a:ea typeface="+mn-ea"/>
              <a:cs typeface="Times New Roman" panose="02020603050405020304" pitchFamily="18" charset="0"/>
            </a:endParaRPr>
          </a:p>
        </p:txBody>
      </p:sp>
    </p:spTree>
    <p:custDataLst>
      <p:tags r:id="rId5"/>
    </p:custDataLst>
  </p:cSld>
  <p:clrMapOvr>
    <a:masterClrMapping/>
  </p:clrMapOvr>
  <p:transition spd="med">
    <p:push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a:t>
            </a:r>
            <a:r>
              <a:rPr lang="en-US" altLang="zh-CN" sz="3400" dirty="0">
                <a:solidFill>
                  <a:srgbClr val="294A5A">
                    <a:lumMod val="75000"/>
                  </a:srgbClr>
                </a:solidFill>
                <a:latin typeface="Arial" panose="020B0604020202020204" pitchFamily="34" charset="0"/>
              </a:rPr>
              <a:t> </a:t>
            </a:r>
            <a:r>
              <a:rPr lang="zh-CN" altLang="en-US" sz="3400" dirty="0">
                <a:solidFill>
                  <a:schemeClr val="tx1"/>
                </a:solidFill>
                <a:latin typeface="Arial" panose="020B0604020202020204" pitchFamily="34" charset="0"/>
              </a:rPr>
              <a:t>页面替换算法</a:t>
            </a:r>
            <a:endParaRPr lang="en-US" altLang="zh-CN" sz="3400" dirty="0">
              <a:solidFill>
                <a:schemeClr val="tx1"/>
              </a:solidFill>
              <a:latin typeface="Arial" panose="020B0604020202020204" pitchFamily="34" charset="0"/>
            </a:endParaRPr>
          </a:p>
        </p:txBody>
      </p:sp>
      <p:sp>
        <p:nvSpPr>
          <p:cNvPr id="7" name="文本框 6"/>
          <p:cNvSpPr txBox="1"/>
          <p:nvPr/>
        </p:nvSpPr>
        <p:spPr>
          <a:xfrm>
            <a:off x="1080770" y="2375991"/>
            <a:ext cx="8855710" cy="2015936"/>
          </a:xfrm>
          <a:prstGeom prst="rect">
            <a:avLst/>
          </a:prstGeom>
          <a:noFill/>
        </p:spPr>
        <p:txBody>
          <a:bodyPr wrap="square" rtlCol="0" anchor="t">
            <a:spAutoFit/>
          </a:bodyPr>
          <a:lstStyle/>
          <a:p>
            <a:pPr marL="774700" lvl="1" indent="-342900" algn="just" eaLnBrk="1" hangingPunct="1">
              <a:spcBef>
                <a:spcPts val="1800"/>
              </a:spcBef>
              <a:buClr>
                <a:schemeClr val="accent1">
                  <a:lumMod val="50000"/>
                </a:schemeClr>
              </a:buClr>
              <a:buFont typeface="Wingdings" panose="05000000000000000000" charset="0"/>
              <a:buChar char="ü"/>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替换算法</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800"/>
              </a:spcBef>
              <a:buClr>
                <a:schemeClr val="accent1">
                  <a:lumMod val="50000"/>
                </a:schemeClr>
              </a:buClr>
              <a:buFont typeface="Wingdings" panose="05000000000000000000" charset="0"/>
              <a:buChar char="ü"/>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地址流</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800"/>
              </a:spcBef>
              <a:buClr>
                <a:schemeClr val="accent1">
                  <a:lumMod val="50000"/>
                </a:schemeClr>
              </a:buClr>
              <a:buFont typeface="Wingdings" panose="05000000000000000000" charset="0"/>
              <a:buChar char="ü"/>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页面大小</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800"/>
              </a:spcBef>
              <a:buClr>
                <a:schemeClr val="accent1">
                  <a:lumMod val="50000"/>
                </a:schemeClr>
              </a:buClr>
              <a:buFont typeface="Wingdings" panose="05000000000000000000" charset="0"/>
              <a:buChar char="ü"/>
            </a:pP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主存容量</a:t>
            </a:r>
            <a:endPar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nvSpPr>
        <p:spPr>
          <a:xfrm>
            <a:off x="1080770" y="1152525"/>
            <a:ext cx="7407275" cy="460375"/>
          </a:xfrm>
          <a:prstGeom prst="rect">
            <a:avLst/>
          </a:prstGeom>
          <a:noFill/>
        </p:spPr>
        <p:txBody>
          <a:bodyPr wrap="square" rtlCol="0"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采用不同的替换算法，目的是提高主存的命中率。</a:t>
            </a:r>
            <a:endPar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8" name="文本框 7"/>
          <p:cNvSpPr txBox="1"/>
          <p:nvPr/>
        </p:nvSpPr>
        <p:spPr>
          <a:xfrm>
            <a:off x="1080770" y="1827258"/>
            <a:ext cx="7407275" cy="460375"/>
          </a:xfrm>
          <a:prstGeom prst="rect">
            <a:avLst/>
          </a:prstGeom>
          <a:noFill/>
        </p:spPr>
        <p:txBody>
          <a:bodyPr wrap="square" rtlCol="0"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影响主存命中率的因素</a:t>
            </a:r>
            <a:endPar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5"/>
    </p:custDataLst>
  </p:cSld>
  <p:clrMapOvr>
    <a:masterClrMapping/>
  </p:clrMapOvr>
  <p:transition spd="med">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27534" y="302204"/>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23555" name="Rectangle 3"/>
          <p:cNvSpPr>
            <a:spLocks noGrp="1" noChangeArrowheads="1"/>
          </p:cNvSpPr>
          <p:nvPr>
            <p:ph type="body" idx="1"/>
          </p:nvPr>
        </p:nvSpPr>
        <p:spPr>
          <a:xfrm>
            <a:off x="1296402" y="1295871"/>
            <a:ext cx="7776210" cy="2826076"/>
          </a:xfrm>
        </p:spPr>
        <p:txBody>
          <a:bodyPr>
            <a:normAutofit/>
          </a:bodyPr>
          <a:lstStyle/>
          <a:p>
            <a:pPr>
              <a:spcAft>
                <a:spcPts val="565"/>
              </a:spcAft>
              <a:buClr>
                <a:schemeClr val="tx1"/>
              </a:buClr>
              <a:buSzPct val="700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基本的二级存储体系</a:t>
            </a:r>
            <a:endParaRPr lang="en-US" altLang="zh-CN" sz="2400" b="1" dirty="0">
              <a:latin typeface="微软雅黑" panose="020B0503020204020204" pitchFamily="34" charset="-122"/>
              <a:ea typeface="微软雅黑" panose="020B0503020204020204" pitchFamily="34" charset="-122"/>
            </a:endParaRPr>
          </a:p>
          <a:p>
            <a:pPr lvl="1">
              <a:lnSpc>
                <a:spcPct val="200000"/>
              </a:lnSpc>
              <a:spcAft>
                <a:spcPts val="565"/>
              </a:spcAft>
              <a:buClr>
                <a:schemeClr val="tx1"/>
              </a:buClr>
              <a:buSzPct val="70000"/>
              <a:buFont typeface="微软雅黑" panose="020B0503020204020204" pitchFamily="34" charset="-122"/>
              <a:buChar char=" "/>
            </a:pPr>
            <a:r>
              <a:rPr lang="en-US" altLang="zh-CN" sz="2000" dirty="0">
                <a:solidFill>
                  <a:srgbClr val="1F3743"/>
                </a:solidFill>
                <a:latin typeface="微软雅黑" panose="020B0503020204020204" pitchFamily="34" charset="-122"/>
                <a:ea typeface="微软雅黑" panose="020B0503020204020204" pitchFamily="34" charset="-122"/>
              </a:rPr>
              <a:t>(1)</a:t>
            </a:r>
            <a:r>
              <a:rPr lang="zh-CN" altLang="en-US" sz="2000" dirty="0">
                <a:solidFill>
                  <a:srgbClr val="1F3743"/>
                </a:solidFill>
                <a:latin typeface="微软雅黑" panose="020B0503020204020204" pitchFamily="34" charset="-122"/>
                <a:ea typeface="微软雅黑" panose="020B0503020204020204" pitchFamily="34" charset="-122"/>
              </a:rPr>
              <a:t>虚拟存储器</a:t>
            </a:r>
            <a:endParaRPr lang="en-US" altLang="zh-CN" sz="2000" dirty="0">
              <a:solidFill>
                <a:srgbClr val="1F3743"/>
              </a:solidFill>
              <a:latin typeface="微软雅黑" panose="020B0503020204020204" pitchFamily="34" charset="-122"/>
              <a:ea typeface="微软雅黑" panose="020B0503020204020204" pitchFamily="34" charset="-122"/>
            </a:endParaRPr>
          </a:p>
          <a:p>
            <a:pPr lvl="1">
              <a:lnSpc>
                <a:spcPct val="200000"/>
              </a:lnSpc>
              <a:spcAft>
                <a:spcPts val="565"/>
              </a:spcAft>
              <a:buClr>
                <a:schemeClr val="tx1"/>
              </a:buClr>
              <a:buSzPct val="70000"/>
              <a:buFont typeface="微软雅黑" panose="020B0503020204020204" pitchFamily="34" charset="-122"/>
              <a:buChar char=" "/>
            </a:pPr>
            <a:r>
              <a:rPr lang="en-US" altLang="zh-CN" sz="2000" dirty="0">
                <a:solidFill>
                  <a:srgbClr val="1F3743"/>
                </a:solidFill>
                <a:latin typeface="微软雅黑" panose="020B0503020204020204" pitchFamily="34" charset="-122"/>
                <a:ea typeface="微软雅黑" panose="020B0503020204020204" pitchFamily="34" charset="-122"/>
              </a:rPr>
              <a:t>(2)Cache</a:t>
            </a:r>
            <a:r>
              <a:rPr lang="zh-CN" altLang="en-US" sz="2000" dirty="0">
                <a:solidFill>
                  <a:srgbClr val="1F3743"/>
                </a:solidFill>
                <a:latin typeface="微软雅黑" panose="020B0503020204020204" pitchFamily="34" charset="-122"/>
                <a:ea typeface="微软雅黑" panose="020B0503020204020204" pitchFamily="34" charset="-122"/>
              </a:rPr>
              <a:t>存储器</a:t>
            </a:r>
            <a:endParaRPr lang="en-US" altLang="zh-CN" sz="2000" dirty="0">
              <a:solidFill>
                <a:srgbClr val="1F3743"/>
              </a:solidFill>
              <a:latin typeface="微软雅黑" panose="020B0503020204020204" pitchFamily="34" charset="-122"/>
              <a:ea typeface="微软雅黑" panose="020B0503020204020204" pitchFamily="34" charset="-122"/>
            </a:endParaRPr>
          </a:p>
        </p:txBody>
      </p:sp>
    </p:spTree>
  </p:cSld>
  <p:clrMapOvr>
    <a:masterClrMapping/>
  </p:clrMapOvr>
  <p:transition spd="med">
    <p:push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举例</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命中率和替换算法有关</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65" name="Group 164"/>
          <p:cNvGraphicFramePr>
            <a:graphicFrameLocks noGrp="1"/>
          </p:cNvGraphicFramePr>
          <p:nvPr/>
        </p:nvGraphicFramePr>
        <p:xfrm>
          <a:off x="1618340" y="3143235"/>
          <a:ext cx="8190221" cy="2076054"/>
        </p:xfrm>
        <a:graphic>
          <a:graphicData uri="http://schemas.openxmlformats.org/drawingml/2006/table">
            <a:tbl>
              <a:tblPr/>
              <a:tblGrid>
                <a:gridCol w="1188029"/>
                <a:gridCol w="583516"/>
                <a:gridCol w="583516"/>
                <a:gridCol w="583516"/>
                <a:gridCol w="583516"/>
                <a:gridCol w="583516"/>
                <a:gridCol w="583516"/>
                <a:gridCol w="583516"/>
                <a:gridCol w="583516"/>
                <a:gridCol w="583516"/>
                <a:gridCol w="583516"/>
                <a:gridCol w="583516"/>
                <a:gridCol w="583516"/>
              </a:tblGrid>
              <a:tr h="3480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页地址流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6" name="文本框 65"/>
          <p:cNvSpPr txBox="1">
            <a:spLocks noChangeArrowheads="1"/>
          </p:cNvSpPr>
          <p:nvPr/>
        </p:nvSpPr>
        <p:spPr bwMode="auto">
          <a:xfrm>
            <a:off x="2956376" y="384075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7" name="文本框 66"/>
          <p:cNvSpPr txBox="1">
            <a:spLocks noChangeArrowheads="1"/>
          </p:cNvSpPr>
          <p:nvPr/>
        </p:nvSpPr>
        <p:spPr bwMode="auto">
          <a:xfrm>
            <a:off x="3550392" y="384075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8" name="文本框 67"/>
          <p:cNvSpPr txBox="1">
            <a:spLocks noChangeArrowheads="1"/>
          </p:cNvSpPr>
          <p:nvPr/>
        </p:nvSpPr>
        <p:spPr bwMode="auto">
          <a:xfrm>
            <a:off x="3550392" y="4190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69" name="文本框 68"/>
          <p:cNvSpPr txBox="1">
            <a:spLocks noChangeArrowheads="1"/>
          </p:cNvSpPr>
          <p:nvPr/>
        </p:nvSpPr>
        <p:spPr bwMode="auto">
          <a:xfrm>
            <a:off x="4144409" y="384075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70" name="文本框 69"/>
          <p:cNvSpPr txBox="1">
            <a:spLocks noChangeArrowheads="1"/>
          </p:cNvSpPr>
          <p:nvPr/>
        </p:nvSpPr>
        <p:spPr bwMode="auto">
          <a:xfrm>
            <a:off x="4144409" y="4190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71" name="文本框 70"/>
          <p:cNvSpPr txBox="1">
            <a:spLocks noChangeArrowheads="1"/>
          </p:cNvSpPr>
          <p:nvPr/>
        </p:nvSpPr>
        <p:spPr bwMode="auto">
          <a:xfrm>
            <a:off x="4738425" y="3824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72" name="文本框 71"/>
          <p:cNvSpPr txBox="1">
            <a:spLocks noChangeArrowheads="1"/>
          </p:cNvSpPr>
          <p:nvPr/>
        </p:nvSpPr>
        <p:spPr bwMode="auto">
          <a:xfrm>
            <a:off x="4738425" y="41737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73" name="文本框 72"/>
          <p:cNvSpPr txBox="1">
            <a:spLocks noChangeArrowheads="1"/>
          </p:cNvSpPr>
          <p:nvPr/>
        </p:nvSpPr>
        <p:spPr bwMode="auto">
          <a:xfrm>
            <a:off x="4738425" y="45397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74" name="文本框 73"/>
          <p:cNvSpPr txBox="1">
            <a:spLocks noChangeArrowheads="1"/>
          </p:cNvSpPr>
          <p:nvPr/>
        </p:nvSpPr>
        <p:spPr bwMode="auto">
          <a:xfrm>
            <a:off x="4861428" y="373725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75" name="文本框 74"/>
          <p:cNvSpPr txBox="1">
            <a:spLocks noChangeArrowheads="1"/>
          </p:cNvSpPr>
          <p:nvPr/>
        </p:nvSpPr>
        <p:spPr bwMode="auto">
          <a:xfrm>
            <a:off x="4114408" y="4878781"/>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76" name="文本框 75"/>
          <p:cNvSpPr txBox="1">
            <a:spLocks noChangeArrowheads="1"/>
          </p:cNvSpPr>
          <p:nvPr/>
        </p:nvSpPr>
        <p:spPr bwMode="auto">
          <a:xfrm>
            <a:off x="5302440" y="41737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77" name="文本框 76"/>
          <p:cNvSpPr txBox="1">
            <a:spLocks noChangeArrowheads="1"/>
          </p:cNvSpPr>
          <p:nvPr/>
        </p:nvSpPr>
        <p:spPr bwMode="auto">
          <a:xfrm>
            <a:off x="5302440" y="45397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78" name="文本框 77"/>
          <p:cNvSpPr txBox="1">
            <a:spLocks noChangeArrowheads="1"/>
          </p:cNvSpPr>
          <p:nvPr/>
        </p:nvSpPr>
        <p:spPr bwMode="auto">
          <a:xfrm>
            <a:off x="5452444" y="411226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79" name="文本框 78"/>
          <p:cNvSpPr txBox="1">
            <a:spLocks noChangeArrowheads="1"/>
          </p:cNvSpPr>
          <p:nvPr/>
        </p:nvSpPr>
        <p:spPr bwMode="auto">
          <a:xfrm>
            <a:off x="2812373" y="4887782"/>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80" name="文本框 79"/>
          <p:cNvSpPr txBox="1">
            <a:spLocks noChangeArrowheads="1"/>
          </p:cNvSpPr>
          <p:nvPr/>
        </p:nvSpPr>
        <p:spPr bwMode="auto">
          <a:xfrm>
            <a:off x="3410890" y="4887782"/>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81" name="文本框 80"/>
          <p:cNvSpPr txBox="1">
            <a:spLocks noChangeArrowheads="1"/>
          </p:cNvSpPr>
          <p:nvPr/>
        </p:nvSpPr>
        <p:spPr bwMode="auto">
          <a:xfrm>
            <a:off x="4555420" y="4905782"/>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82" name="文本框 81"/>
          <p:cNvSpPr txBox="1">
            <a:spLocks noChangeArrowheads="1"/>
          </p:cNvSpPr>
          <p:nvPr/>
        </p:nvSpPr>
        <p:spPr bwMode="auto">
          <a:xfrm>
            <a:off x="5134436" y="4871281"/>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83" name="文本框 82"/>
          <p:cNvSpPr txBox="1">
            <a:spLocks noChangeArrowheads="1"/>
          </p:cNvSpPr>
          <p:nvPr/>
        </p:nvSpPr>
        <p:spPr bwMode="auto">
          <a:xfrm>
            <a:off x="5300940" y="3815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84" name="文本框 83"/>
          <p:cNvSpPr txBox="1">
            <a:spLocks noChangeArrowheads="1"/>
          </p:cNvSpPr>
          <p:nvPr/>
        </p:nvSpPr>
        <p:spPr bwMode="auto">
          <a:xfrm>
            <a:off x="5879956" y="41737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85" name="文本框 84"/>
          <p:cNvSpPr txBox="1">
            <a:spLocks noChangeArrowheads="1"/>
          </p:cNvSpPr>
          <p:nvPr/>
        </p:nvSpPr>
        <p:spPr bwMode="auto">
          <a:xfrm>
            <a:off x="5879956" y="45397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86" name="文本框 85"/>
          <p:cNvSpPr txBox="1">
            <a:spLocks noChangeArrowheads="1"/>
          </p:cNvSpPr>
          <p:nvPr/>
        </p:nvSpPr>
        <p:spPr bwMode="auto">
          <a:xfrm>
            <a:off x="6025459" y="447827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87" name="文本框 86"/>
          <p:cNvSpPr txBox="1">
            <a:spLocks noChangeArrowheads="1"/>
          </p:cNvSpPr>
          <p:nvPr/>
        </p:nvSpPr>
        <p:spPr bwMode="auto">
          <a:xfrm>
            <a:off x="5713451" y="4871281"/>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88" name="文本框 87"/>
          <p:cNvSpPr txBox="1">
            <a:spLocks noChangeArrowheads="1"/>
          </p:cNvSpPr>
          <p:nvPr/>
        </p:nvSpPr>
        <p:spPr bwMode="auto">
          <a:xfrm>
            <a:off x="5878455" y="3815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89" name="文本框 88"/>
          <p:cNvSpPr txBox="1">
            <a:spLocks noChangeArrowheads="1"/>
          </p:cNvSpPr>
          <p:nvPr/>
        </p:nvSpPr>
        <p:spPr bwMode="auto">
          <a:xfrm>
            <a:off x="6437971" y="4163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90" name="文本框 89"/>
          <p:cNvSpPr txBox="1">
            <a:spLocks noChangeArrowheads="1"/>
          </p:cNvSpPr>
          <p:nvPr/>
        </p:nvSpPr>
        <p:spPr bwMode="auto">
          <a:xfrm>
            <a:off x="6437971" y="4529271"/>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91" name="文本框 90"/>
          <p:cNvSpPr txBox="1">
            <a:spLocks noChangeArrowheads="1"/>
          </p:cNvSpPr>
          <p:nvPr/>
        </p:nvSpPr>
        <p:spPr bwMode="auto">
          <a:xfrm>
            <a:off x="6581975" y="3737250"/>
            <a:ext cx="3570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92" name="文本框 91"/>
          <p:cNvSpPr txBox="1">
            <a:spLocks noChangeArrowheads="1"/>
          </p:cNvSpPr>
          <p:nvPr/>
        </p:nvSpPr>
        <p:spPr bwMode="auto">
          <a:xfrm>
            <a:off x="6436470" y="3806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93" name="文本框 92"/>
          <p:cNvSpPr txBox="1">
            <a:spLocks noChangeArrowheads="1"/>
          </p:cNvSpPr>
          <p:nvPr/>
        </p:nvSpPr>
        <p:spPr bwMode="auto">
          <a:xfrm>
            <a:off x="6296968" y="4871281"/>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94" name="文本框 93"/>
          <p:cNvSpPr txBox="1">
            <a:spLocks noChangeArrowheads="1"/>
          </p:cNvSpPr>
          <p:nvPr/>
        </p:nvSpPr>
        <p:spPr bwMode="auto">
          <a:xfrm>
            <a:off x="7051487" y="4163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95" name="文本框 94"/>
          <p:cNvSpPr txBox="1">
            <a:spLocks noChangeArrowheads="1"/>
          </p:cNvSpPr>
          <p:nvPr/>
        </p:nvSpPr>
        <p:spPr bwMode="auto">
          <a:xfrm>
            <a:off x="7051487" y="4529271"/>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96" name="文本框 95"/>
          <p:cNvSpPr txBox="1">
            <a:spLocks noChangeArrowheads="1"/>
          </p:cNvSpPr>
          <p:nvPr/>
        </p:nvSpPr>
        <p:spPr bwMode="auto">
          <a:xfrm>
            <a:off x="7196991" y="3753751"/>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97" name="文本框 96"/>
          <p:cNvSpPr txBox="1">
            <a:spLocks noChangeArrowheads="1"/>
          </p:cNvSpPr>
          <p:nvPr/>
        </p:nvSpPr>
        <p:spPr bwMode="auto">
          <a:xfrm>
            <a:off x="7049987" y="3806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98" name="文本框 97"/>
          <p:cNvSpPr txBox="1">
            <a:spLocks noChangeArrowheads="1"/>
          </p:cNvSpPr>
          <p:nvPr/>
        </p:nvSpPr>
        <p:spPr bwMode="auto">
          <a:xfrm>
            <a:off x="7012486" y="4878781"/>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99" name="文本框 98"/>
          <p:cNvSpPr txBox="1">
            <a:spLocks noChangeArrowheads="1"/>
          </p:cNvSpPr>
          <p:nvPr/>
        </p:nvSpPr>
        <p:spPr bwMode="auto">
          <a:xfrm>
            <a:off x="7627503" y="41737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00" name="文本框 99"/>
          <p:cNvSpPr txBox="1">
            <a:spLocks noChangeArrowheads="1"/>
          </p:cNvSpPr>
          <p:nvPr/>
        </p:nvSpPr>
        <p:spPr bwMode="auto">
          <a:xfrm>
            <a:off x="7627503" y="45397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01" name="文本框 100"/>
          <p:cNvSpPr txBox="1">
            <a:spLocks noChangeArrowheads="1"/>
          </p:cNvSpPr>
          <p:nvPr/>
        </p:nvSpPr>
        <p:spPr bwMode="auto">
          <a:xfrm>
            <a:off x="7626003" y="3815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02" name="文本框 101"/>
          <p:cNvSpPr txBox="1">
            <a:spLocks noChangeArrowheads="1"/>
          </p:cNvSpPr>
          <p:nvPr/>
        </p:nvSpPr>
        <p:spPr bwMode="auto">
          <a:xfrm>
            <a:off x="7488000" y="4880281"/>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03" name="文本框 102"/>
          <p:cNvSpPr txBox="1">
            <a:spLocks noChangeArrowheads="1"/>
          </p:cNvSpPr>
          <p:nvPr/>
        </p:nvSpPr>
        <p:spPr bwMode="auto">
          <a:xfrm>
            <a:off x="7773007" y="409576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04" name="文本框 103"/>
          <p:cNvSpPr txBox="1">
            <a:spLocks noChangeArrowheads="1"/>
          </p:cNvSpPr>
          <p:nvPr/>
        </p:nvSpPr>
        <p:spPr bwMode="auto">
          <a:xfrm>
            <a:off x="8196018" y="4163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05" name="文本框 104"/>
          <p:cNvSpPr txBox="1">
            <a:spLocks noChangeArrowheads="1"/>
          </p:cNvSpPr>
          <p:nvPr/>
        </p:nvSpPr>
        <p:spPr bwMode="auto">
          <a:xfrm>
            <a:off x="8196018" y="4529271"/>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06" name="文本框 105"/>
          <p:cNvSpPr txBox="1">
            <a:spLocks noChangeArrowheads="1"/>
          </p:cNvSpPr>
          <p:nvPr/>
        </p:nvSpPr>
        <p:spPr bwMode="auto">
          <a:xfrm>
            <a:off x="8194518" y="380625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07" name="文本框 106"/>
          <p:cNvSpPr txBox="1">
            <a:spLocks noChangeArrowheads="1"/>
          </p:cNvSpPr>
          <p:nvPr/>
        </p:nvSpPr>
        <p:spPr bwMode="auto">
          <a:xfrm>
            <a:off x="8340022" y="408676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08" name="文本框 107"/>
          <p:cNvSpPr txBox="1">
            <a:spLocks noChangeArrowheads="1"/>
          </p:cNvSpPr>
          <p:nvPr/>
        </p:nvSpPr>
        <p:spPr bwMode="auto">
          <a:xfrm>
            <a:off x="8163018" y="4878781"/>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09" name="文本框 108"/>
          <p:cNvSpPr txBox="1">
            <a:spLocks noChangeArrowheads="1"/>
          </p:cNvSpPr>
          <p:nvPr/>
        </p:nvSpPr>
        <p:spPr bwMode="auto">
          <a:xfrm>
            <a:off x="8778034" y="41812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10" name="文本框 109"/>
          <p:cNvSpPr txBox="1">
            <a:spLocks noChangeArrowheads="1"/>
          </p:cNvSpPr>
          <p:nvPr/>
        </p:nvSpPr>
        <p:spPr bwMode="auto">
          <a:xfrm>
            <a:off x="8778034" y="45472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11" name="文本框 110"/>
          <p:cNvSpPr txBox="1">
            <a:spLocks noChangeArrowheads="1"/>
          </p:cNvSpPr>
          <p:nvPr/>
        </p:nvSpPr>
        <p:spPr bwMode="auto">
          <a:xfrm>
            <a:off x="8776534" y="382275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12" name="文本框 111"/>
          <p:cNvSpPr txBox="1">
            <a:spLocks noChangeArrowheads="1"/>
          </p:cNvSpPr>
          <p:nvPr/>
        </p:nvSpPr>
        <p:spPr bwMode="auto">
          <a:xfrm>
            <a:off x="8631031" y="4871281"/>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13" name="文本框 112"/>
          <p:cNvSpPr txBox="1">
            <a:spLocks noChangeArrowheads="1"/>
          </p:cNvSpPr>
          <p:nvPr/>
        </p:nvSpPr>
        <p:spPr bwMode="auto">
          <a:xfrm>
            <a:off x="8923537" y="4469270"/>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14" name="文本框 113"/>
          <p:cNvSpPr txBox="1">
            <a:spLocks noChangeArrowheads="1"/>
          </p:cNvSpPr>
          <p:nvPr/>
        </p:nvSpPr>
        <p:spPr bwMode="auto">
          <a:xfrm>
            <a:off x="9388550" y="417076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15" name="文本框 114"/>
          <p:cNvSpPr txBox="1">
            <a:spLocks noChangeArrowheads="1"/>
          </p:cNvSpPr>
          <p:nvPr/>
        </p:nvSpPr>
        <p:spPr bwMode="auto">
          <a:xfrm>
            <a:off x="9388550" y="4536772"/>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16" name="文本框 115"/>
          <p:cNvSpPr txBox="1">
            <a:spLocks noChangeArrowheads="1"/>
          </p:cNvSpPr>
          <p:nvPr/>
        </p:nvSpPr>
        <p:spPr bwMode="auto">
          <a:xfrm>
            <a:off x="9387051" y="381375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17" name="文本框 116"/>
          <p:cNvSpPr txBox="1">
            <a:spLocks noChangeArrowheads="1"/>
          </p:cNvSpPr>
          <p:nvPr/>
        </p:nvSpPr>
        <p:spPr bwMode="auto">
          <a:xfrm>
            <a:off x="9241547" y="4862280"/>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18" name="文本框 117"/>
          <p:cNvSpPr txBox="1">
            <a:spLocks noChangeArrowheads="1"/>
          </p:cNvSpPr>
          <p:nvPr/>
        </p:nvSpPr>
        <p:spPr bwMode="auto">
          <a:xfrm>
            <a:off x="9553554" y="3770251"/>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2" name="矩形 1"/>
          <p:cNvSpPr/>
          <p:nvPr/>
        </p:nvSpPr>
        <p:spPr>
          <a:xfrm>
            <a:off x="2973523" y="1372747"/>
            <a:ext cx="8743267" cy="1785104"/>
          </a:xfrm>
          <a:prstGeom prst="rect">
            <a:avLst/>
          </a:prstGeom>
        </p:spPr>
        <p:txBody>
          <a:bodyPr wrap="square">
            <a:spAutoFit/>
          </a:bodyPr>
          <a:lstStyle/>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设有一道程序，有</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至</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页，执行时的地址流为：</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分别采用</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FIFO</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LRU</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OPT</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fill="hold"/>
                                        <p:tgtEl>
                                          <p:spTgt spid="68"/>
                                        </p:tgtEl>
                                        <p:attrNameLst>
                                          <p:attrName>ppt_x</p:attrName>
                                        </p:attrNameLst>
                                      </p:cBhvr>
                                      <p:tavLst>
                                        <p:tav tm="0">
                                          <p:val>
                                            <p:strVal val="#ppt_x"/>
                                          </p:val>
                                        </p:tav>
                                        <p:tav tm="100000">
                                          <p:val>
                                            <p:strVal val="#ppt_x"/>
                                          </p:val>
                                        </p:tav>
                                      </p:tavLst>
                                    </p:anim>
                                    <p:anim calcmode="lin" valueType="num">
                                      <p:cBhvr additive="base">
                                        <p:cTn id="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anim calcmode="lin" valueType="num">
                                      <p:cBhvr additive="base">
                                        <p:cTn id="29" dur="500" fill="hold"/>
                                        <p:tgtEl>
                                          <p:spTgt spid="80"/>
                                        </p:tgtEl>
                                        <p:attrNameLst>
                                          <p:attrName>ppt_x</p:attrName>
                                        </p:attrNameLst>
                                      </p:cBhvr>
                                      <p:tavLst>
                                        <p:tav tm="0">
                                          <p:val>
                                            <p:strVal val="#ppt_x"/>
                                          </p:val>
                                        </p:tav>
                                        <p:tav tm="100000">
                                          <p:val>
                                            <p:strVal val="#ppt_x"/>
                                          </p:val>
                                        </p:tav>
                                      </p:tavLst>
                                    </p:anim>
                                    <p:anim calcmode="lin" valueType="num">
                                      <p:cBhvr additive="base">
                                        <p:cTn id="3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anim calcmode="lin" valueType="num">
                                      <p:cBhvr additive="base">
                                        <p:cTn id="41" dur="500" fill="hold"/>
                                        <p:tgtEl>
                                          <p:spTgt spid="75"/>
                                        </p:tgtEl>
                                        <p:attrNameLst>
                                          <p:attrName>ppt_x</p:attrName>
                                        </p:attrNameLst>
                                      </p:cBhvr>
                                      <p:tavLst>
                                        <p:tav tm="0">
                                          <p:val>
                                            <p:strVal val="#ppt_x"/>
                                          </p:val>
                                        </p:tav>
                                        <p:tav tm="100000">
                                          <p:val>
                                            <p:strVal val="#ppt_x"/>
                                          </p:val>
                                        </p:tav>
                                      </p:tavLst>
                                    </p:anim>
                                    <p:anim calcmode="lin" valueType="num">
                                      <p:cBhvr additive="base">
                                        <p:cTn id="4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anim calcmode="lin" valueType="num">
                                      <p:cBhvr additive="base">
                                        <p:cTn id="59" dur="500" fill="hold"/>
                                        <p:tgtEl>
                                          <p:spTgt spid="81"/>
                                        </p:tgtEl>
                                        <p:attrNameLst>
                                          <p:attrName>ppt_x</p:attrName>
                                        </p:attrNameLst>
                                      </p:cBhvr>
                                      <p:tavLst>
                                        <p:tav tm="0">
                                          <p:val>
                                            <p:strVal val="#ppt_x"/>
                                          </p:val>
                                        </p:tav>
                                        <p:tav tm="100000">
                                          <p:val>
                                            <p:strVal val="#ppt_x"/>
                                          </p:val>
                                        </p:tav>
                                      </p:tavLst>
                                    </p:anim>
                                    <p:anim calcmode="lin" valueType="num">
                                      <p:cBhvr additive="base">
                                        <p:cTn id="6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additive="base">
                                        <p:cTn id="65" dur="500" fill="hold"/>
                                        <p:tgtEl>
                                          <p:spTgt spid="74"/>
                                        </p:tgtEl>
                                        <p:attrNameLst>
                                          <p:attrName>ppt_x</p:attrName>
                                        </p:attrNameLst>
                                      </p:cBhvr>
                                      <p:tavLst>
                                        <p:tav tm="0">
                                          <p:val>
                                            <p:strVal val="#ppt_x"/>
                                          </p:val>
                                        </p:tav>
                                        <p:tav tm="100000">
                                          <p:val>
                                            <p:strVal val="#ppt_x"/>
                                          </p:val>
                                        </p:tav>
                                      </p:tavLst>
                                    </p:anim>
                                    <p:anim calcmode="lin" valueType="num">
                                      <p:cBhvr additive="base">
                                        <p:cTn id="6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500" fill="hold"/>
                                        <p:tgtEl>
                                          <p:spTgt spid="83"/>
                                        </p:tgtEl>
                                        <p:attrNameLst>
                                          <p:attrName>ppt_x</p:attrName>
                                        </p:attrNameLst>
                                      </p:cBhvr>
                                      <p:tavLst>
                                        <p:tav tm="0">
                                          <p:val>
                                            <p:strVal val="#ppt_x"/>
                                          </p:val>
                                        </p:tav>
                                        <p:tav tm="100000">
                                          <p:val>
                                            <p:strVal val="#ppt_x"/>
                                          </p:val>
                                        </p:tav>
                                      </p:tavLst>
                                    </p:anim>
                                    <p:anim calcmode="lin" valueType="num">
                                      <p:cBhvr additive="base">
                                        <p:cTn id="7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additive="base">
                                        <p:cTn id="83" dur="500" fill="hold"/>
                                        <p:tgtEl>
                                          <p:spTgt spid="82"/>
                                        </p:tgtEl>
                                        <p:attrNameLst>
                                          <p:attrName>ppt_x</p:attrName>
                                        </p:attrNameLst>
                                      </p:cBhvr>
                                      <p:tavLst>
                                        <p:tav tm="0">
                                          <p:val>
                                            <p:strVal val="#ppt_x"/>
                                          </p:val>
                                        </p:tav>
                                        <p:tav tm="100000">
                                          <p:val>
                                            <p:strVal val="#ppt_x"/>
                                          </p:val>
                                        </p:tav>
                                      </p:tavLst>
                                    </p:anim>
                                    <p:anim calcmode="lin" valueType="num">
                                      <p:cBhvr additive="base">
                                        <p:cTn id="8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 calcmode="lin" valueType="num">
                                      <p:cBhvr additive="base">
                                        <p:cTn id="89" dur="500" fill="hold"/>
                                        <p:tgtEl>
                                          <p:spTgt spid="78"/>
                                        </p:tgtEl>
                                        <p:attrNameLst>
                                          <p:attrName>ppt_x</p:attrName>
                                        </p:attrNameLst>
                                      </p:cBhvr>
                                      <p:tavLst>
                                        <p:tav tm="0">
                                          <p:val>
                                            <p:strVal val="#ppt_x"/>
                                          </p:val>
                                        </p:tav>
                                        <p:tav tm="100000">
                                          <p:val>
                                            <p:strVal val="#ppt_x"/>
                                          </p:val>
                                        </p:tav>
                                      </p:tavLst>
                                    </p:anim>
                                    <p:anim calcmode="lin" valueType="num">
                                      <p:cBhvr additive="base">
                                        <p:cTn id="9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84"/>
                                        </p:tgtEl>
                                        <p:attrNameLst>
                                          <p:attrName>style.visibility</p:attrName>
                                        </p:attrNameLst>
                                      </p:cBhvr>
                                      <p:to>
                                        <p:strVal val="visible"/>
                                      </p:to>
                                    </p:set>
                                    <p:anim calcmode="lin" valueType="num">
                                      <p:cBhvr additive="base">
                                        <p:cTn id="101" dur="500" fill="hold"/>
                                        <p:tgtEl>
                                          <p:spTgt spid="84"/>
                                        </p:tgtEl>
                                        <p:attrNameLst>
                                          <p:attrName>ppt_x</p:attrName>
                                        </p:attrNameLst>
                                      </p:cBhvr>
                                      <p:tavLst>
                                        <p:tav tm="0">
                                          <p:val>
                                            <p:strVal val="#ppt_x"/>
                                          </p:val>
                                        </p:tav>
                                        <p:tav tm="100000">
                                          <p:val>
                                            <p:strVal val="#ppt_x"/>
                                          </p:val>
                                        </p:tav>
                                      </p:tavLst>
                                    </p:anim>
                                    <p:anim calcmode="lin" valueType="num">
                                      <p:cBhvr additive="base">
                                        <p:cTn id="10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87"/>
                                        </p:tgtEl>
                                        <p:attrNameLst>
                                          <p:attrName>style.visibility</p:attrName>
                                        </p:attrNameLst>
                                      </p:cBhvr>
                                      <p:to>
                                        <p:strVal val="visible"/>
                                      </p:to>
                                    </p:set>
                                    <p:anim calcmode="lin" valueType="num">
                                      <p:cBhvr additive="base">
                                        <p:cTn id="107" dur="500" fill="hold"/>
                                        <p:tgtEl>
                                          <p:spTgt spid="87"/>
                                        </p:tgtEl>
                                        <p:attrNameLst>
                                          <p:attrName>ppt_x</p:attrName>
                                        </p:attrNameLst>
                                      </p:cBhvr>
                                      <p:tavLst>
                                        <p:tav tm="0">
                                          <p:val>
                                            <p:strVal val="#ppt_x"/>
                                          </p:val>
                                        </p:tav>
                                        <p:tav tm="100000">
                                          <p:val>
                                            <p:strVal val="#ppt_x"/>
                                          </p:val>
                                        </p:tav>
                                      </p:tavLst>
                                    </p:anim>
                                    <p:anim calcmode="lin" valueType="num">
                                      <p:cBhvr additive="base">
                                        <p:cTn id="10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86"/>
                                        </p:tgtEl>
                                        <p:attrNameLst>
                                          <p:attrName>style.visibility</p:attrName>
                                        </p:attrNameLst>
                                      </p:cBhvr>
                                      <p:to>
                                        <p:strVal val="visible"/>
                                      </p:to>
                                    </p:set>
                                    <p:anim calcmode="lin" valueType="num">
                                      <p:cBhvr additive="base">
                                        <p:cTn id="113" dur="500" fill="hold"/>
                                        <p:tgtEl>
                                          <p:spTgt spid="86"/>
                                        </p:tgtEl>
                                        <p:attrNameLst>
                                          <p:attrName>ppt_x</p:attrName>
                                        </p:attrNameLst>
                                      </p:cBhvr>
                                      <p:tavLst>
                                        <p:tav tm="0">
                                          <p:val>
                                            <p:strVal val="#ppt_x"/>
                                          </p:val>
                                        </p:tav>
                                        <p:tav tm="100000">
                                          <p:val>
                                            <p:strVal val="#ppt_x"/>
                                          </p:val>
                                        </p:tav>
                                      </p:tavLst>
                                    </p:anim>
                                    <p:anim calcmode="lin" valueType="num">
                                      <p:cBhvr additive="base">
                                        <p:cTn id="11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9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90"/>
                                        </p:tgtEl>
                                        <p:attrNameLst>
                                          <p:attrName>style.visibility</p:attrName>
                                        </p:attrNameLst>
                                      </p:cBhvr>
                                      <p:to>
                                        <p:strVal val="visible"/>
                                      </p:to>
                                    </p:set>
                                    <p:anim calcmode="lin" valueType="num">
                                      <p:cBhvr additive="base">
                                        <p:cTn id="125" dur="500" fill="hold"/>
                                        <p:tgtEl>
                                          <p:spTgt spid="90"/>
                                        </p:tgtEl>
                                        <p:attrNameLst>
                                          <p:attrName>ppt_x</p:attrName>
                                        </p:attrNameLst>
                                      </p:cBhvr>
                                      <p:tavLst>
                                        <p:tav tm="0">
                                          <p:val>
                                            <p:strVal val="#ppt_x"/>
                                          </p:val>
                                        </p:tav>
                                        <p:tav tm="100000">
                                          <p:val>
                                            <p:strVal val="#ppt_x"/>
                                          </p:val>
                                        </p:tav>
                                      </p:tavLst>
                                    </p:anim>
                                    <p:anim calcmode="lin" valueType="num">
                                      <p:cBhvr additive="base">
                                        <p:cTn id="12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98"/>
                                        </p:tgtEl>
                                        <p:attrNameLst>
                                          <p:attrName>style.visibility</p:attrName>
                                        </p:attrNameLst>
                                      </p:cBhvr>
                                      <p:to>
                                        <p:strVal val="visible"/>
                                      </p:to>
                                    </p:set>
                                    <p:anim calcmode="lin" valueType="num">
                                      <p:cBhvr additive="base">
                                        <p:cTn id="153" dur="500" fill="hold"/>
                                        <p:tgtEl>
                                          <p:spTgt spid="98"/>
                                        </p:tgtEl>
                                        <p:attrNameLst>
                                          <p:attrName>ppt_x</p:attrName>
                                        </p:attrNameLst>
                                      </p:cBhvr>
                                      <p:tavLst>
                                        <p:tav tm="0">
                                          <p:val>
                                            <p:strVal val="#ppt_x"/>
                                          </p:val>
                                        </p:tav>
                                        <p:tav tm="100000">
                                          <p:val>
                                            <p:strVal val="#ppt_x"/>
                                          </p:val>
                                        </p:tav>
                                      </p:tavLst>
                                    </p:anim>
                                    <p:anim calcmode="lin" valueType="num">
                                      <p:cBhvr additive="base">
                                        <p:cTn id="15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01"/>
                                        </p:tgtEl>
                                        <p:attrNameLst>
                                          <p:attrName>style.visibility</p:attrName>
                                        </p:attrNameLst>
                                      </p:cBhvr>
                                      <p:to>
                                        <p:strVal val="visible"/>
                                      </p:to>
                                    </p:set>
                                    <p:anim calcmode="lin" valueType="num">
                                      <p:cBhvr additive="base">
                                        <p:cTn id="165" dur="500" fill="hold"/>
                                        <p:tgtEl>
                                          <p:spTgt spid="101"/>
                                        </p:tgtEl>
                                        <p:attrNameLst>
                                          <p:attrName>ppt_x</p:attrName>
                                        </p:attrNameLst>
                                      </p:cBhvr>
                                      <p:tavLst>
                                        <p:tav tm="0">
                                          <p:val>
                                            <p:strVal val="#ppt_x"/>
                                          </p:val>
                                        </p:tav>
                                        <p:tav tm="100000">
                                          <p:val>
                                            <p:strVal val="#ppt_x"/>
                                          </p:val>
                                        </p:tav>
                                      </p:tavLst>
                                    </p:anim>
                                    <p:anim calcmode="lin" valueType="num">
                                      <p:cBhvr additive="base">
                                        <p:cTn id="16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102"/>
                                        </p:tgtEl>
                                        <p:attrNameLst>
                                          <p:attrName>style.visibility</p:attrName>
                                        </p:attrNameLst>
                                      </p:cBhvr>
                                      <p:to>
                                        <p:strVal val="visible"/>
                                      </p:to>
                                    </p:set>
                                    <p:anim calcmode="lin" valueType="num">
                                      <p:cBhvr additive="base">
                                        <p:cTn id="171" dur="500" fill="hold"/>
                                        <p:tgtEl>
                                          <p:spTgt spid="102"/>
                                        </p:tgtEl>
                                        <p:attrNameLst>
                                          <p:attrName>ppt_x</p:attrName>
                                        </p:attrNameLst>
                                      </p:cBhvr>
                                      <p:tavLst>
                                        <p:tav tm="0">
                                          <p:val>
                                            <p:strVal val="#ppt_x"/>
                                          </p:val>
                                        </p:tav>
                                        <p:tav tm="100000">
                                          <p:val>
                                            <p:strVal val="#ppt_x"/>
                                          </p:val>
                                        </p:tav>
                                      </p:tavLst>
                                    </p:anim>
                                    <p:anim calcmode="lin" valueType="num">
                                      <p:cBhvr additive="base">
                                        <p:cTn id="17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103"/>
                                        </p:tgtEl>
                                        <p:attrNameLst>
                                          <p:attrName>style.visibility</p:attrName>
                                        </p:attrNameLst>
                                      </p:cBhvr>
                                      <p:to>
                                        <p:strVal val="visible"/>
                                      </p:to>
                                    </p:set>
                                    <p:anim calcmode="lin" valueType="num">
                                      <p:cBhvr additive="base">
                                        <p:cTn id="177" dur="500" fill="hold"/>
                                        <p:tgtEl>
                                          <p:spTgt spid="103"/>
                                        </p:tgtEl>
                                        <p:attrNameLst>
                                          <p:attrName>ppt_x</p:attrName>
                                        </p:attrNameLst>
                                      </p:cBhvr>
                                      <p:tavLst>
                                        <p:tav tm="0">
                                          <p:val>
                                            <p:strVal val="#ppt_x"/>
                                          </p:val>
                                        </p:tav>
                                        <p:tav tm="100000">
                                          <p:val>
                                            <p:strVal val="#ppt_x"/>
                                          </p:val>
                                        </p:tav>
                                      </p:tavLst>
                                    </p:anim>
                                    <p:anim calcmode="lin" valueType="num">
                                      <p:cBhvr additive="base">
                                        <p:cTn id="17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0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0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0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0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108"/>
                                        </p:tgtEl>
                                        <p:attrNameLst>
                                          <p:attrName>style.visibility</p:attrName>
                                        </p:attrNameLst>
                                      </p:cBhvr>
                                      <p:to>
                                        <p:strVal val="visible"/>
                                      </p:to>
                                    </p:set>
                                    <p:anim calcmode="lin" valueType="num">
                                      <p:cBhvr additive="base">
                                        <p:cTn id="193" dur="500" fill="hold"/>
                                        <p:tgtEl>
                                          <p:spTgt spid="108"/>
                                        </p:tgtEl>
                                        <p:attrNameLst>
                                          <p:attrName>ppt_x</p:attrName>
                                        </p:attrNameLst>
                                      </p:cBhvr>
                                      <p:tavLst>
                                        <p:tav tm="0">
                                          <p:val>
                                            <p:strVal val="#ppt_x"/>
                                          </p:val>
                                        </p:tav>
                                        <p:tav tm="100000">
                                          <p:val>
                                            <p:strVal val="#ppt_x"/>
                                          </p:val>
                                        </p:tav>
                                      </p:tavLst>
                                    </p:anim>
                                    <p:anim calcmode="lin" valueType="num">
                                      <p:cBhvr additive="base">
                                        <p:cTn id="19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1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109"/>
                                        </p:tgtEl>
                                        <p:attrNameLst>
                                          <p:attrName>style.visibility</p:attrName>
                                        </p:attrNameLst>
                                      </p:cBhvr>
                                      <p:to>
                                        <p:strVal val="visible"/>
                                      </p:to>
                                    </p:set>
                                    <p:anim calcmode="lin" valueType="num">
                                      <p:cBhvr additive="base">
                                        <p:cTn id="205" dur="500" fill="hold"/>
                                        <p:tgtEl>
                                          <p:spTgt spid="109"/>
                                        </p:tgtEl>
                                        <p:attrNameLst>
                                          <p:attrName>ppt_x</p:attrName>
                                        </p:attrNameLst>
                                      </p:cBhvr>
                                      <p:tavLst>
                                        <p:tav tm="0">
                                          <p:val>
                                            <p:strVal val="#ppt_x"/>
                                          </p:val>
                                        </p:tav>
                                        <p:tav tm="100000">
                                          <p:val>
                                            <p:strVal val="#ppt_x"/>
                                          </p:val>
                                        </p:tav>
                                      </p:tavLst>
                                    </p:anim>
                                    <p:anim calcmode="lin" valueType="num">
                                      <p:cBhvr additive="base">
                                        <p:cTn id="206"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112"/>
                                        </p:tgtEl>
                                        <p:attrNameLst>
                                          <p:attrName>style.visibility</p:attrName>
                                        </p:attrNameLst>
                                      </p:cBhvr>
                                      <p:to>
                                        <p:strVal val="visible"/>
                                      </p:to>
                                    </p:set>
                                    <p:anim calcmode="lin" valueType="num">
                                      <p:cBhvr additive="base">
                                        <p:cTn id="211" dur="500" fill="hold"/>
                                        <p:tgtEl>
                                          <p:spTgt spid="112"/>
                                        </p:tgtEl>
                                        <p:attrNameLst>
                                          <p:attrName>ppt_x</p:attrName>
                                        </p:attrNameLst>
                                      </p:cBhvr>
                                      <p:tavLst>
                                        <p:tav tm="0">
                                          <p:val>
                                            <p:strVal val="#ppt_x"/>
                                          </p:val>
                                        </p:tav>
                                        <p:tav tm="100000">
                                          <p:val>
                                            <p:strVal val="#ppt_x"/>
                                          </p:val>
                                        </p:tav>
                                      </p:tavLst>
                                    </p:anim>
                                    <p:anim calcmode="lin" valueType="num">
                                      <p:cBhvr additive="base">
                                        <p:cTn id="212"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113"/>
                                        </p:tgtEl>
                                        <p:attrNameLst>
                                          <p:attrName>style.visibility</p:attrName>
                                        </p:attrNameLst>
                                      </p:cBhvr>
                                      <p:to>
                                        <p:strVal val="visible"/>
                                      </p:to>
                                    </p:set>
                                    <p:anim calcmode="lin" valueType="num">
                                      <p:cBhvr additive="base">
                                        <p:cTn id="217" dur="500" fill="hold"/>
                                        <p:tgtEl>
                                          <p:spTgt spid="113"/>
                                        </p:tgtEl>
                                        <p:attrNameLst>
                                          <p:attrName>ppt_x</p:attrName>
                                        </p:attrNameLst>
                                      </p:cBhvr>
                                      <p:tavLst>
                                        <p:tav tm="0">
                                          <p:val>
                                            <p:strVal val="#ppt_x"/>
                                          </p:val>
                                        </p:tav>
                                        <p:tav tm="100000">
                                          <p:val>
                                            <p:strVal val="#ppt_x"/>
                                          </p:val>
                                        </p:tav>
                                      </p:tavLst>
                                    </p:anim>
                                    <p:anim calcmode="lin" valueType="num">
                                      <p:cBhvr additive="base">
                                        <p:cTn id="218"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11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14"/>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nodeType="clickEffect">
                                  <p:stCondLst>
                                    <p:cond delay="0"/>
                                  </p:stCondLst>
                                  <p:childTnLst>
                                    <p:set>
                                      <p:cBhvr>
                                        <p:cTn id="228" dur="1" fill="hold">
                                          <p:stCondLst>
                                            <p:cond delay="0"/>
                                          </p:stCondLst>
                                        </p:cTn>
                                        <p:tgtEl>
                                          <p:spTgt spid="115"/>
                                        </p:tgtEl>
                                        <p:attrNameLst>
                                          <p:attrName>style.visibility</p:attrName>
                                        </p:attrNameLst>
                                      </p:cBhvr>
                                      <p:to>
                                        <p:strVal val="visible"/>
                                      </p:to>
                                    </p:set>
                                    <p:anim calcmode="lin" valueType="num">
                                      <p:cBhvr additive="base">
                                        <p:cTn id="229" dur="500" fill="hold"/>
                                        <p:tgtEl>
                                          <p:spTgt spid="115"/>
                                        </p:tgtEl>
                                        <p:attrNameLst>
                                          <p:attrName>ppt_x</p:attrName>
                                        </p:attrNameLst>
                                      </p:cBhvr>
                                      <p:tavLst>
                                        <p:tav tm="0">
                                          <p:val>
                                            <p:strVal val="#ppt_x"/>
                                          </p:val>
                                        </p:tav>
                                        <p:tav tm="100000">
                                          <p:val>
                                            <p:strVal val="#ppt_x"/>
                                          </p:val>
                                        </p:tav>
                                      </p:tavLst>
                                    </p:anim>
                                    <p:anim calcmode="lin" valueType="num">
                                      <p:cBhvr additive="base">
                                        <p:cTn id="230"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nodeType="clickEffect">
                                  <p:stCondLst>
                                    <p:cond delay="0"/>
                                  </p:stCondLst>
                                  <p:childTnLst>
                                    <p:set>
                                      <p:cBhvr>
                                        <p:cTn id="234" dur="1" fill="hold">
                                          <p:stCondLst>
                                            <p:cond delay="0"/>
                                          </p:stCondLst>
                                        </p:cTn>
                                        <p:tgtEl>
                                          <p:spTgt spid="117"/>
                                        </p:tgtEl>
                                        <p:attrNameLst>
                                          <p:attrName>style.visibility</p:attrName>
                                        </p:attrNameLst>
                                      </p:cBhvr>
                                      <p:to>
                                        <p:strVal val="visible"/>
                                      </p:to>
                                    </p:set>
                                    <p:anim calcmode="lin" valueType="num">
                                      <p:cBhvr additive="base">
                                        <p:cTn id="235" dur="500" fill="hold"/>
                                        <p:tgtEl>
                                          <p:spTgt spid="117"/>
                                        </p:tgtEl>
                                        <p:attrNameLst>
                                          <p:attrName>ppt_x</p:attrName>
                                        </p:attrNameLst>
                                      </p:cBhvr>
                                      <p:tavLst>
                                        <p:tav tm="0">
                                          <p:val>
                                            <p:strVal val="#ppt_x"/>
                                          </p:val>
                                        </p:tav>
                                        <p:tav tm="100000">
                                          <p:val>
                                            <p:strVal val="#ppt_x"/>
                                          </p:val>
                                        </p:tav>
                                      </p:tavLst>
                                    </p:anim>
                                    <p:anim calcmode="lin" valueType="num">
                                      <p:cBhvr additive="base">
                                        <p:cTn id="2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nodeType="clickEffect">
                                  <p:stCondLst>
                                    <p:cond delay="0"/>
                                  </p:stCondLst>
                                  <p:childTnLst>
                                    <p:set>
                                      <p:cBhvr>
                                        <p:cTn id="240" dur="1" fill="hold">
                                          <p:stCondLst>
                                            <p:cond delay="0"/>
                                          </p:stCondLst>
                                        </p:cTn>
                                        <p:tgtEl>
                                          <p:spTgt spid="118"/>
                                        </p:tgtEl>
                                        <p:attrNameLst>
                                          <p:attrName>style.visibility</p:attrName>
                                        </p:attrNameLst>
                                      </p:cBhvr>
                                      <p:to>
                                        <p:strVal val="visible"/>
                                      </p:to>
                                    </p:set>
                                    <p:anim calcmode="lin" valueType="num">
                                      <p:cBhvr additive="base">
                                        <p:cTn id="241" dur="500" fill="hold"/>
                                        <p:tgtEl>
                                          <p:spTgt spid="118"/>
                                        </p:tgtEl>
                                        <p:attrNameLst>
                                          <p:attrName>ppt_x</p:attrName>
                                        </p:attrNameLst>
                                      </p:cBhvr>
                                      <p:tavLst>
                                        <p:tav tm="0">
                                          <p:val>
                                            <p:strVal val="#ppt_x"/>
                                          </p:val>
                                        </p:tav>
                                        <p:tav tm="100000">
                                          <p:val>
                                            <p:strVal val="#ppt_x"/>
                                          </p:val>
                                        </p:tav>
                                      </p:tavLst>
                                    </p:anim>
                                    <p:anim calcmode="lin" valueType="num">
                                      <p:cBhvr additive="base">
                                        <p:cTn id="242"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举例</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命中率和替换算法有关</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60" name="Group 164"/>
          <p:cNvGraphicFramePr>
            <a:graphicFrameLocks noGrp="1"/>
          </p:cNvGraphicFramePr>
          <p:nvPr/>
        </p:nvGraphicFramePr>
        <p:xfrm>
          <a:off x="1665133" y="3168079"/>
          <a:ext cx="8190221" cy="2076054"/>
        </p:xfrm>
        <a:graphic>
          <a:graphicData uri="http://schemas.openxmlformats.org/drawingml/2006/table">
            <a:tbl>
              <a:tblPr/>
              <a:tblGrid>
                <a:gridCol w="1188029"/>
                <a:gridCol w="583516"/>
                <a:gridCol w="583516"/>
                <a:gridCol w="583516"/>
                <a:gridCol w="583516"/>
                <a:gridCol w="583516"/>
                <a:gridCol w="583516"/>
                <a:gridCol w="583516"/>
                <a:gridCol w="583516"/>
                <a:gridCol w="583516"/>
                <a:gridCol w="583516"/>
                <a:gridCol w="583516"/>
                <a:gridCol w="583516"/>
              </a:tblGrid>
              <a:tr h="3480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页地址流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 name="文本框 60"/>
          <p:cNvSpPr txBox="1">
            <a:spLocks noChangeArrowheads="1"/>
          </p:cNvSpPr>
          <p:nvPr/>
        </p:nvSpPr>
        <p:spPr bwMode="auto">
          <a:xfrm>
            <a:off x="2988168" y="3856598"/>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2" name="文本框 61"/>
          <p:cNvSpPr txBox="1">
            <a:spLocks noChangeArrowheads="1"/>
          </p:cNvSpPr>
          <p:nvPr/>
        </p:nvSpPr>
        <p:spPr bwMode="auto">
          <a:xfrm>
            <a:off x="3582184" y="3856598"/>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3" name="文本框 62"/>
          <p:cNvSpPr txBox="1">
            <a:spLocks noChangeArrowheads="1"/>
          </p:cNvSpPr>
          <p:nvPr/>
        </p:nvSpPr>
        <p:spPr bwMode="auto">
          <a:xfrm>
            <a:off x="3582184"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64" name="文本框 63"/>
          <p:cNvSpPr txBox="1">
            <a:spLocks noChangeArrowheads="1"/>
          </p:cNvSpPr>
          <p:nvPr/>
        </p:nvSpPr>
        <p:spPr bwMode="auto">
          <a:xfrm>
            <a:off x="4176201" y="3856598"/>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19" name="文本框 118"/>
          <p:cNvSpPr txBox="1">
            <a:spLocks noChangeArrowheads="1"/>
          </p:cNvSpPr>
          <p:nvPr/>
        </p:nvSpPr>
        <p:spPr bwMode="auto">
          <a:xfrm>
            <a:off x="4176201"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20" name="文本框 119"/>
          <p:cNvSpPr txBox="1">
            <a:spLocks noChangeArrowheads="1"/>
          </p:cNvSpPr>
          <p:nvPr/>
        </p:nvSpPr>
        <p:spPr bwMode="auto">
          <a:xfrm>
            <a:off x="4770217" y="3840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21" name="文本框 120"/>
          <p:cNvSpPr txBox="1">
            <a:spLocks noChangeArrowheads="1"/>
          </p:cNvSpPr>
          <p:nvPr/>
        </p:nvSpPr>
        <p:spPr bwMode="auto">
          <a:xfrm>
            <a:off x="4770217"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22" name="文本框 121"/>
          <p:cNvSpPr txBox="1">
            <a:spLocks noChangeArrowheads="1"/>
          </p:cNvSpPr>
          <p:nvPr/>
        </p:nvSpPr>
        <p:spPr bwMode="auto">
          <a:xfrm>
            <a:off x="4770217"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123" name="文本框 122"/>
          <p:cNvSpPr txBox="1">
            <a:spLocks noChangeArrowheads="1"/>
          </p:cNvSpPr>
          <p:nvPr/>
        </p:nvSpPr>
        <p:spPr bwMode="auto">
          <a:xfrm>
            <a:off x="4893220" y="4104105"/>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24" name="文本框 123"/>
          <p:cNvSpPr txBox="1">
            <a:spLocks noChangeArrowheads="1"/>
          </p:cNvSpPr>
          <p:nvPr/>
        </p:nvSpPr>
        <p:spPr bwMode="auto">
          <a:xfrm>
            <a:off x="4146200" y="4903627"/>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25" name="文本框 124"/>
          <p:cNvSpPr txBox="1">
            <a:spLocks noChangeArrowheads="1"/>
          </p:cNvSpPr>
          <p:nvPr/>
        </p:nvSpPr>
        <p:spPr bwMode="auto">
          <a:xfrm>
            <a:off x="5334232"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26" name="文本框 125"/>
          <p:cNvSpPr txBox="1">
            <a:spLocks noChangeArrowheads="1"/>
          </p:cNvSpPr>
          <p:nvPr/>
        </p:nvSpPr>
        <p:spPr bwMode="auto">
          <a:xfrm>
            <a:off x="5334232"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127" name="文本框 126"/>
          <p:cNvSpPr txBox="1">
            <a:spLocks noChangeArrowheads="1"/>
          </p:cNvSpPr>
          <p:nvPr/>
        </p:nvSpPr>
        <p:spPr bwMode="auto">
          <a:xfrm>
            <a:off x="5502236" y="3768096"/>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28" name="文本框 127"/>
          <p:cNvSpPr txBox="1">
            <a:spLocks noChangeArrowheads="1"/>
          </p:cNvSpPr>
          <p:nvPr/>
        </p:nvSpPr>
        <p:spPr bwMode="auto">
          <a:xfrm>
            <a:off x="2844165"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29" name="文本框 128"/>
          <p:cNvSpPr txBox="1">
            <a:spLocks noChangeArrowheads="1"/>
          </p:cNvSpPr>
          <p:nvPr/>
        </p:nvSpPr>
        <p:spPr bwMode="auto">
          <a:xfrm>
            <a:off x="3442682"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30" name="文本框 129"/>
          <p:cNvSpPr txBox="1">
            <a:spLocks noChangeArrowheads="1"/>
          </p:cNvSpPr>
          <p:nvPr/>
        </p:nvSpPr>
        <p:spPr bwMode="auto">
          <a:xfrm>
            <a:off x="4587212"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31" name="文本框 130"/>
          <p:cNvSpPr txBox="1">
            <a:spLocks noChangeArrowheads="1"/>
          </p:cNvSpPr>
          <p:nvPr/>
        </p:nvSpPr>
        <p:spPr bwMode="auto">
          <a:xfrm>
            <a:off x="5166228"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32" name="文本框 131"/>
          <p:cNvSpPr txBox="1">
            <a:spLocks noChangeArrowheads="1"/>
          </p:cNvSpPr>
          <p:nvPr/>
        </p:nvSpPr>
        <p:spPr bwMode="auto">
          <a:xfrm>
            <a:off x="5332732" y="3831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33" name="文本框 132"/>
          <p:cNvSpPr txBox="1">
            <a:spLocks noChangeArrowheads="1"/>
          </p:cNvSpPr>
          <p:nvPr/>
        </p:nvSpPr>
        <p:spPr bwMode="auto">
          <a:xfrm>
            <a:off x="5911748"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34" name="文本框 133"/>
          <p:cNvSpPr txBox="1">
            <a:spLocks noChangeArrowheads="1"/>
          </p:cNvSpPr>
          <p:nvPr/>
        </p:nvSpPr>
        <p:spPr bwMode="auto">
          <a:xfrm>
            <a:off x="5911748"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135" name="文本框 134"/>
          <p:cNvSpPr txBox="1">
            <a:spLocks noChangeArrowheads="1"/>
          </p:cNvSpPr>
          <p:nvPr/>
        </p:nvSpPr>
        <p:spPr bwMode="auto">
          <a:xfrm>
            <a:off x="6049751" y="4455114"/>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36" name="文本框 135"/>
          <p:cNvSpPr txBox="1">
            <a:spLocks noChangeArrowheads="1"/>
          </p:cNvSpPr>
          <p:nvPr/>
        </p:nvSpPr>
        <p:spPr bwMode="auto">
          <a:xfrm>
            <a:off x="5910247" y="3831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37" name="文本框 136"/>
          <p:cNvSpPr txBox="1">
            <a:spLocks noChangeArrowheads="1"/>
          </p:cNvSpPr>
          <p:nvPr/>
        </p:nvSpPr>
        <p:spPr bwMode="auto">
          <a:xfrm>
            <a:off x="6469763"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38" name="文本框 137"/>
          <p:cNvSpPr txBox="1">
            <a:spLocks noChangeArrowheads="1"/>
          </p:cNvSpPr>
          <p:nvPr/>
        </p:nvSpPr>
        <p:spPr bwMode="auto">
          <a:xfrm>
            <a:off x="6469763"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39" name="文本框 138"/>
          <p:cNvSpPr txBox="1">
            <a:spLocks noChangeArrowheads="1"/>
          </p:cNvSpPr>
          <p:nvPr/>
        </p:nvSpPr>
        <p:spPr bwMode="auto">
          <a:xfrm>
            <a:off x="6658768" y="4116105"/>
            <a:ext cx="3570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40" name="文本框 139"/>
          <p:cNvSpPr txBox="1">
            <a:spLocks noChangeArrowheads="1"/>
          </p:cNvSpPr>
          <p:nvPr/>
        </p:nvSpPr>
        <p:spPr bwMode="auto">
          <a:xfrm>
            <a:off x="6502764" y="3813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41" name="文本框 140"/>
          <p:cNvSpPr txBox="1">
            <a:spLocks noChangeArrowheads="1"/>
          </p:cNvSpPr>
          <p:nvPr/>
        </p:nvSpPr>
        <p:spPr bwMode="auto">
          <a:xfrm>
            <a:off x="6328760"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42" name="文本框 141"/>
          <p:cNvSpPr txBox="1">
            <a:spLocks noChangeArrowheads="1"/>
          </p:cNvSpPr>
          <p:nvPr/>
        </p:nvSpPr>
        <p:spPr bwMode="auto">
          <a:xfrm>
            <a:off x="7083279"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43" name="文本框 142"/>
          <p:cNvSpPr txBox="1">
            <a:spLocks noChangeArrowheads="1"/>
          </p:cNvSpPr>
          <p:nvPr/>
        </p:nvSpPr>
        <p:spPr bwMode="auto">
          <a:xfrm>
            <a:off x="7083279"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44" name="文本框 143"/>
          <p:cNvSpPr txBox="1">
            <a:spLocks noChangeArrowheads="1"/>
          </p:cNvSpPr>
          <p:nvPr/>
        </p:nvSpPr>
        <p:spPr bwMode="auto">
          <a:xfrm>
            <a:off x="7236283" y="3760596"/>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45" name="文本框 144"/>
          <p:cNvSpPr txBox="1">
            <a:spLocks noChangeArrowheads="1"/>
          </p:cNvSpPr>
          <p:nvPr/>
        </p:nvSpPr>
        <p:spPr bwMode="auto">
          <a:xfrm>
            <a:off x="7081779" y="3822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46" name="文本框 145"/>
          <p:cNvSpPr txBox="1">
            <a:spLocks noChangeArrowheads="1"/>
          </p:cNvSpPr>
          <p:nvPr/>
        </p:nvSpPr>
        <p:spPr bwMode="auto">
          <a:xfrm>
            <a:off x="7044278" y="4903627"/>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47" name="文本框 146"/>
          <p:cNvSpPr txBox="1">
            <a:spLocks noChangeArrowheads="1"/>
          </p:cNvSpPr>
          <p:nvPr/>
        </p:nvSpPr>
        <p:spPr bwMode="auto">
          <a:xfrm>
            <a:off x="7659295"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48" name="文本框 147"/>
          <p:cNvSpPr txBox="1">
            <a:spLocks noChangeArrowheads="1"/>
          </p:cNvSpPr>
          <p:nvPr/>
        </p:nvSpPr>
        <p:spPr bwMode="auto">
          <a:xfrm>
            <a:off x="7659295"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49" name="文本框 148"/>
          <p:cNvSpPr txBox="1">
            <a:spLocks noChangeArrowheads="1"/>
          </p:cNvSpPr>
          <p:nvPr/>
        </p:nvSpPr>
        <p:spPr bwMode="auto">
          <a:xfrm>
            <a:off x="7657795" y="3831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50" name="文本框 149"/>
          <p:cNvSpPr txBox="1">
            <a:spLocks noChangeArrowheads="1"/>
          </p:cNvSpPr>
          <p:nvPr/>
        </p:nvSpPr>
        <p:spPr bwMode="auto">
          <a:xfrm>
            <a:off x="7519792"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51" name="文本框 150"/>
          <p:cNvSpPr txBox="1">
            <a:spLocks noChangeArrowheads="1"/>
          </p:cNvSpPr>
          <p:nvPr/>
        </p:nvSpPr>
        <p:spPr bwMode="auto">
          <a:xfrm>
            <a:off x="7803298" y="4479115"/>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52" name="文本框 151"/>
          <p:cNvSpPr txBox="1">
            <a:spLocks noChangeArrowheads="1"/>
          </p:cNvSpPr>
          <p:nvPr/>
        </p:nvSpPr>
        <p:spPr bwMode="auto">
          <a:xfrm>
            <a:off x="8227810"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53" name="文本框 152"/>
          <p:cNvSpPr txBox="1">
            <a:spLocks noChangeArrowheads="1"/>
          </p:cNvSpPr>
          <p:nvPr/>
        </p:nvSpPr>
        <p:spPr bwMode="auto">
          <a:xfrm>
            <a:off x="8227810"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54" name="文本框 153"/>
          <p:cNvSpPr txBox="1">
            <a:spLocks noChangeArrowheads="1"/>
          </p:cNvSpPr>
          <p:nvPr/>
        </p:nvSpPr>
        <p:spPr bwMode="auto">
          <a:xfrm>
            <a:off x="8226310" y="382209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55" name="文本框 154"/>
          <p:cNvSpPr txBox="1">
            <a:spLocks noChangeArrowheads="1"/>
          </p:cNvSpPr>
          <p:nvPr/>
        </p:nvSpPr>
        <p:spPr bwMode="auto">
          <a:xfrm>
            <a:off x="8371814" y="4116105"/>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56" name="文本框 155"/>
          <p:cNvSpPr txBox="1">
            <a:spLocks noChangeArrowheads="1"/>
          </p:cNvSpPr>
          <p:nvPr/>
        </p:nvSpPr>
        <p:spPr bwMode="auto">
          <a:xfrm>
            <a:off x="8796325" y="4903627"/>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57" name="文本框 156"/>
          <p:cNvSpPr txBox="1">
            <a:spLocks noChangeArrowheads="1"/>
          </p:cNvSpPr>
          <p:nvPr/>
        </p:nvSpPr>
        <p:spPr bwMode="auto">
          <a:xfrm>
            <a:off x="8809826"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58" name="文本框 157"/>
          <p:cNvSpPr txBox="1">
            <a:spLocks noChangeArrowheads="1"/>
          </p:cNvSpPr>
          <p:nvPr/>
        </p:nvSpPr>
        <p:spPr bwMode="auto">
          <a:xfrm>
            <a:off x="8809826"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59" name="文本框 158"/>
          <p:cNvSpPr txBox="1">
            <a:spLocks noChangeArrowheads="1"/>
          </p:cNvSpPr>
          <p:nvPr/>
        </p:nvSpPr>
        <p:spPr bwMode="auto">
          <a:xfrm>
            <a:off x="8808326" y="3838598"/>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60" name="文本框 159"/>
          <p:cNvSpPr txBox="1">
            <a:spLocks noChangeArrowheads="1"/>
          </p:cNvSpPr>
          <p:nvPr/>
        </p:nvSpPr>
        <p:spPr bwMode="auto">
          <a:xfrm>
            <a:off x="8944830" y="3790597"/>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61" name="文本框 160"/>
          <p:cNvSpPr txBox="1">
            <a:spLocks noChangeArrowheads="1"/>
          </p:cNvSpPr>
          <p:nvPr/>
        </p:nvSpPr>
        <p:spPr bwMode="auto">
          <a:xfrm>
            <a:off x="9420342" y="419260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62" name="文本框 161"/>
          <p:cNvSpPr txBox="1">
            <a:spLocks noChangeArrowheads="1"/>
          </p:cNvSpPr>
          <p:nvPr/>
        </p:nvSpPr>
        <p:spPr bwMode="auto">
          <a:xfrm>
            <a:off x="9420342" y="4554117"/>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63" name="文本框 162"/>
          <p:cNvSpPr txBox="1">
            <a:spLocks noChangeArrowheads="1"/>
          </p:cNvSpPr>
          <p:nvPr/>
        </p:nvSpPr>
        <p:spPr bwMode="auto">
          <a:xfrm>
            <a:off x="9418843" y="3829598"/>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64" name="文本框 163"/>
          <p:cNvSpPr txBox="1">
            <a:spLocks noChangeArrowheads="1"/>
          </p:cNvSpPr>
          <p:nvPr/>
        </p:nvSpPr>
        <p:spPr bwMode="auto">
          <a:xfrm>
            <a:off x="9541846" y="3774096"/>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65" name="文本框 164"/>
          <p:cNvSpPr txBox="1">
            <a:spLocks noChangeArrowheads="1"/>
          </p:cNvSpPr>
          <p:nvPr/>
        </p:nvSpPr>
        <p:spPr bwMode="auto">
          <a:xfrm>
            <a:off x="5887747" y="4903627"/>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66" name="文本框 165"/>
          <p:cNvSpPr txBox="1">
            <a:spLocks noChangeArrowheads="1"/>
          </p:cNvSpPr>
          <p:nvPr/>
        </p:nvSpPr>
        <p:spPr bwMode="auto">
          <a:xfrm>
            <a:off x="8077807" y="4903627"/>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67" name="文本框 166"/>
          <p:cNvSpPr txBox="1">
            <a:spLocks noChangeArrowheads="1"/>
          </p:cNvSpPr>
          <p:nvPr/>
        </p:nvSpPr>
        <p:spPr bwMode="auto">
          <a:xfrm>
            <a:off x="9381341" y="4903627"/>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65" name="矩形 64"/>
          <p:cNvSpPr/>
          <p:nvPr/>
        </p:nvSpPr>
        <p:spPr>
          <a:xfrm>
            <a:off x="2973523" y="1372747"/>
            <a:ext cx="8743267" cy="1785104"/>
          </a:xfrm>
          <a:prstGeom prst="rect">
            <a:avLst/>
          </a:prstGeom>
        </p:spPr>
        <p:txBody>
          <a:bodyPr wrap="square">
            <a:spAutoFit/>
          </a:bodyPr>
          <a:lstStyle/>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设有一道程序，有</a:t>
            </a:r>
            <a:r>
              <a:rPr lang="en-US" altLang="zh-CN" sz="2000" dirty="0">
                <a:solidFill>
                  <a:srgbClr val="000000"/>
                </a:solidFill>
                <a:latin typeface="微软雅黑" panose="020B0503020204020204" pitchFamily="34" charset="-122"/>
                <a:ea typeface="微软雅黑" panose="020B0503020204020204" pitchFamily="34" charset="-122"/>
                <a:sym typeface="+mn-ea"/>
              </a:rPr>
              <a:t>1</a:t>
            </a:r>
            <a:r>
              <a:rPr lang="zh-CN" altLang="en-US" sz="2000" dirty="0">
                <a:solidFill>
                  <a:srgbClr val="000000"/>
                </a:solidFill>
                <a:latin typeface="微软雅黑" panose="020B0503020204020204" pitchFamily="34" charset="-122"/>
                <a:ea typeface="微软雅黑" panose="020B0503020204020204" pitchFamily="34" charset="-122"/>
                <a:sym typeface="+mn-ea"/>
              </a:rPr>
              <a:t>至</a:t>
            </a:r>
            <a:r>
              <a:rPr lang="en-US" altLang="zh-CN" sz="2000" dirty="0">
                <a:solidFill>
                  <a:srgbClr val="000000"/>
                </a:solidFill>
                <a:latin typeface="微软雅黑" panose="020B0503020204020204" pitchFamily="34" charset="-122"/>
                <a:ea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sym typeface="+mn-ea"/>
              </a:rPr>
              <a:t>共</a:t>
            </a:r>
            <a:r>
              <a:rPr lang="en-US" altLang="zh-CN" sz="2000" dirty="0">
                <a:solidFill>
                  <a:srgbClr val="000000"/>
                </a:solidFill>
                <a:latin typeface="微软雅黑" panose="020B0503020204020204" pitchFamily="34" charset="-122"/>
                <a:ea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sym typeface="+mn-ea"/>
              </a:rPr>
              <a:t>页，执行时的地址流为：</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 </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分别采用</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FIFO</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LRU</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OPT</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ppt_x"/>
                                          </p:val>
                                        </p:tav>
                                        <p:tav tm="100000">
                                          <p:val>
                                            <p:strVal val="#ppt_x"/>
                                          </p:val>
                                        </p:tav>
                                      </p:tavLst>
                                    </p:anim>
                                    <p:anim calcmode="lin" valueType="num">
                                      <p:cBhvr additive="base">
                                        <p:cTn id="1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9"/>
                                        </p:tgtEl>
                                        <p:attrNameLst>
                                          <p:attrName>style.visibility</p:attrName>
                                        </p:attrNameLst>
                                      </p:cBhvr>
                                      <p:to>
                                        <p:strVal val="visible"/>
                                      </p:to>
                                    </p:set>
                                    <p:anim calcmode="lin" valueType="num">
                                      <p:cBhvr additive="base">
                                        <p:cTn id="29" dur="500" fill="hold"/>
                                        <p:tgtEl>
                                          <p:spTgt spid="129"/>
                                        </p:tgtEl>
                                        <p:attrNameLst>
                                          <p:attrName>ppt_x</p:attrName>
                                        </p:attrNameLst>
                                      </p:cBhvr>
                                      <p:tavLst>
                                        <p:tav tm="0">
                                          <p:val>
                                            <p:strVal val="#ppt_x"/>
                                          </p:val>
                                        </p:tav>
                                        <p:tav tm="100000">
                                          <p:val>
                                            <p:strVal val="#ppt_x"/>
                                          </p:val>
                                        </p:tav>
                                      </p:tavLst>
                                    </p:anim>
                                    <p:anim calcmode="lin" valueType="num">
                                      <p:cBhvr additive="base">
                                        <p:cTn id="30"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fill="hold"/>
                                        <p:tgtEl>
                                          <p:spTgt spid="124"/>
                                        </p:tgtEl>
                                        <p:attrNameLst>
                                          <p:attrName>ppt_x</p:attrName>
                                        </p:attrNameLst>
                                      </p:cBhvr>
                                      <p:tavLst>
                                        <p:tav tm="0">
                                          <p:val>
                                            <p:strVal val="#ppt_x"/>
                                          </p:val>
                                        </p:tav>
                                        <p:tav tm="100000">
                                          <p:val>
                                            <p:strVal val="#ppt_x"/>
                                          </p:val>
                                        </p:tav>
                                      </p:tavLst>
                                    </p:anim>
                                    <p:anim calcmode="lin" valueType="num">
                                      <p:cBhvr additive="base">
                                        <p:cTn id="4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anim calcmode="lin" valueType="num">
                                      <p:cBhvr additive="base">
                                        <p:cTn id="53" dur="500" fill="hold"/>
                                        <p:tgtEl>
                                          <p:spTgt spid="122"/>
                                        </p:tgtEl>
                                        <p:attrNameLst>
                                          <p:attrName>ppt_x</p:attrName>
                                        </p:attrNameLst>
                                      </p:cBhvr>
                                      <p:tavLst>
                                        <p:tav tm="0">
                                          <p:val>
                                            <p:strVal val="#ppt_x"/>
                                          </p:val>
                                        </p:tav>
                                        <p:tav tm="100000">
                                          <p:val>
                                            <p:strVal val="#ppt_x"/>
                                          </p:val>
                                        </p:tav>
                                      </p:tavLst>
                                    </p:anim>
                                    <p:anim calcmode="lin" valueType="num">
                                      <p:cBhvr additive="base">
                                        <p:cTn id="54"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30"/>
                                        </p:tgtEl>
                                        <p:attrNameLst>
                                          <p:attrName>style.visibility</p:attrName>
                                        </p:attrNameLst>
                                      </p:cBhvr>
                                      <p:to>
                                        <p:strVal val="visible"/>
                                      </p:to>
                                    </p:set>
                                    <p:anim calcmode="lin" valueType="num">
                                      <p:cBhvr additive="base">
                                        <p:cTn id="59" dur="500" fill="hold"/>
                                        <p:tgtEl>
                                          <p:spTgt spid="130"/>
                                        </p:tgtEl>
                                        <p:attrNameLst>
                                          <p:attrName>ppt_x</p:attrName>
                                        </p:attrNameLst>
                                      </p:cBhvr>
                                      <p:tavLst>
                                        <p:tav tm="0">
                                          <p:val>
                                            <p:strVal val="#ppt_x"/>
                                          </p:val>
                                        </p:tav>
                                        <p:tav tm="100000">
                                          <p:val>
                                            <p:strVal val="#ppt_x"/>
                                          </p:val>
                                        </p:tav>
                                      </p:tavLst>
                                    </p:anim>
                                    <p:anim calcmode="lin" valueType="num">
                                      <p:cBhvr additive="base">
                                        <p:cTn id="6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500" fill="hold"/>
                                        <p:tgtEl>
                                          <p:spTgt spid="123"/>
                                        </p:tgtEl>
                                        <p:attrNameLst>
                                          <p:attrName>ppt_x</p:attrName>
                                        </p:attrNameLst>
                                      </p:cBhvr>
                                      <p:tavLst>
                                        <p:tav tm="0">
                                          <p:val>
                                            <p:strVal val="#ppt_x"/>
                                          </p:val>
                                        </p:tav>
                                        <p:tav tm="100000">
                                          <p:val>
                                            <p:strVal val="#ppt_x"/>
                                          </p:val>
                                        </p:tav>
                                      </p:tavLst>
                                    </p:anim>
                                    <p:anim calcmode="lin" valueType="num">
                                      <p:cBhvr additive="base">
                                        <p:cTn id="66"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25"/>
                                        </p:tgtEl>
                                        <p:attrNameLst>
                                          <p:attrName>style.visibility</p:attrName>
                                        </p:attrNameLst>
                                      </p:cBhvr>
                                      <p:to>
                                        <p:strVal val="visible"/>
                                      </p:to>
                                    </p:set>
                                    <p:anim calcmode="lin" valueType="num">
                                      <p:cBhvr additive="base">
                                        <p:cTn id="77" dur="500" fill="hold"/>
                                        <p:tgtEl>
                                          <p:spTgt spid="125"/>
                                        </p:tgtEl>
                                        <p:attrNameLst>
                                          <p:attrName>ppt_x</p:attrName>
                                        </p:attrNameLst>
                                      </p:cBhvr>
                                      <p:tavLst>
                                        <p:tav tm="0">
                                          <p:val>
                                            <p:strVal val="#ppt_x"/>
                                          </p:val>
                                        </p:tav>
                                        <p:tav tm="100000">
                                          <p:val>
                                            <p:strVal val="#ppt_x"/>
                                          </p:val>
                                        </p:tav>
                                      </p:tavLst>
                                    </p:anim>
                                    <p:anim calcmode="lin" valueType="num">
                                      <p:cBhvr additive="base">
                                        <p:cTn id="78"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500" fill="hold"/>
                                        <p:tgtEl>
                                          <p:spTgt spid="131"/>
                                        </p:tgtEl>
                                        <p:attrNameLst>
                                          <p:attrName>ppt_x</p:attrName>
                                        </p:attrNameLst>
                                      </p:cBhvr>
                                      <p:tavLst>
                                        <p:tav tm="0">
                                          <p:val>
                                            <p:strVal val="#ppt_x"/>
                                          </p:val>
                                        </p:tav>
                                        <p:tav tm="100000">
                                          <p:val>
                                            <p:strVal val="#ppt_x"/>
                                          </p:val>
                                        </p:tav>
                                      </p:tavLst>
                                    </p:anim>
                                    <p:anim calcmode="lin" valueType="num">
                                      <p:cBhvr additive="base">
                                        <p:cTn id="8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27"/>
                                        </p:tgtEl>
                                        <p:attrNameLst>
                                          <p:attrName>style.visibility</p:attrName>
                                        </p:attrNameLst>
                                      </p:cBhvr>
                                      <p:to>
                                        <p:strVal val="visible"/>
                                      </p:to>
                                    </p:set>
                                    <p:anim calcmode="lin" valueType="num">
                                      <p:cBhvr additive="base">
                                        <p:cTn id="89" dur="500" fill="hold"/>
                                        <p:tgtEl>
                                          <p:spTgt spid="127"/>
                                        </p:tgtEl>
                                        <p:attrNameLst>
                                          <p:attrName>ppt_x</p:attrName>
                                        </p:attrNameLst>
                                      </p:cBhvr>
                                      <p:tavLst>
                                        <p:tav tm="0">
                                          <p:val>
                                            <p:strVal val="#ppt_x"/>
                                          </p:val>
                                        </p:tav>
                                        <p:tav tm="100000">
                                          <p:val>
                                            <p:strVal val="#ppt_x"/>
                                          </p:val>
                                        </p:tav>
                                      </p:tavLst>
                                    </p:anim>
                                    <p:anim calcmode="lin" valueType="num">
                                      <p:cBhvr additive="base">
                                        <p:cTn id="9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 calcmode="lin" valueType="num">
                                      <p:cBhvr additive="base">
                                        <p:cTn id="103" dur="500" fill="hold"/>
                                        <p:tgtEl>
                                          <p:spTgt spid="165"/>
                                        </p:tgtEl>
                                        <p:attrNameLst>
                                          <p:attrName>ppt_x</p:attrName>
                                        </p:attrNameLst>
                                      </p:cBhvr>
                                      <p:tavLst>
                                        <p:tav tm="0">
                                          <p:val>
                                            <p:strVal val="#ppt_x"/>
                                          </p:val>
                                        </p:tav>
                                        <p:tav tm="100000">
                                          <p:val>
                                            <p:strVal val="#ppt_x"/>
                                          </p:val>
                                        </p:tav>
                                      </p:tavLst>
                                    </p:anim>
                                    <p:anim calcmode="lin" valueType="num">
                                      <p:cBhvr additive="base">
                                        <p:cTn id="104"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35"/>
                                        </p:tgtEl>
                                        <p:attrNameLst>
                                          <p:attrName>style.visibility</p:attrName>
                                        </p:attrNameLst>
                                      </p:cBhvr>
                                      <p:to>
                                        <p:strVal val="visible"/>
                                      </p:to>
                                    </p:set>
                                    <p:anim calcmode="lin" valueType="num">
                                      <p:cBhvr additive="base">
                                        <p:cTn id="109" dur="500" fill="hold"/>
                                        <p:tgtEl>
                                          <p:spTgt spid="135"/>
                                        </p:tgtEl>
                                        <p:attrNameLst>
                                          <p:attrName>ppt_x</p:attrName>
                                        </p:attrNameLst>
                                      </p:cBhvr>
                                      <p:tavLst>
                                        <p:tav tm="0">
                                          <p:val>
                                            <p:strVal val="#ppt_x"/>
                                          </p:val>
                                        </p:tav>
                                        <p:tav tm="100000">
                                          <p:val>
                                            <p:strVal val="#ppt_x"/>
                                          </p:val>
                                        </p:tav>
                                      </p:tavLst>
                                    </p:anim>
                                    <p:anim calcmode="lin" valueType="num">
                                      <p:cBhvr additive="base">
                                        <p:cTn id="11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38"/>
                                        </p:tgtEl>
                                        <p:attrNameLst>
                                          <p:attrName>style.visibility</p:attrName>
                                        </p:attrNameLst>
                                      </p:cBhvr>
                                      <p:to>
                                        <p:strVal val="visible"/>
                                      </p:to>
                                    </p:set>
                                    <p:anim calcmode="lin" valueType="num">
                                      <p:cBhvr additive="base">
                                        <p:cTn id="121" dur="500" fill="hold"/>
                                        <p:tgtEl>
                                          <p:spTgt spid="138"/>
                                        </p:tgtEl>
                                        <p:attrNameLst>
                                          <p:attrName>ppt_x</p:attrName>
                                        </p:attrNameLst>
                                      </p:cBhvr>
                                      <p:tavLst>
                                        <p:tav tm="0">
                                          <p:val>
                                            <p:strVal val="#ppt_x"/>
                                          </p:val>
                                        </p:tav>
                                        <p:tav tm="100000">
                                          <p:val>
                                            <p:strVal val="#ppt_x"/>
                                          </p:val>
                                        </p:tav>
                                      </p:tavLst>
                                    </p:anim>
                                    <p:anim calcmode="lin" valueType="num">
                                      <p:cBhvr additive="base">
                                        <p:cTn id="122"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41"/>
                                        </p:tgtEl>
                                        <p:attrNameLst>
                                          <p:attrName>style.visibility</p:attrName>
                                        </p:attrNameLst>
                                      </p:cBhvr>
                                      <p:to>
                                        <p:strVal val="visible"/>
                                      </p:to>
                                    </p:set>
                                    <p:anim calcmode="lin" valueType="num">
                                      <p:cBhvr additive="base">
                                        <p:cTn id="127" dur="500" fill="hold"/>
                                        <p:tgtEl>
                                          <p:spTgt spid="141"/>
                                        </p:tgtEl>
                                        <p:attrNameLst>
                                          <p:attrName>ppt_x</p:attrName>
                                        </p:attrNameLst>
                                      </p:cBhvr>
                                      <p:tavLst>
                                        <p:tav tm="0">
                                          <p:val>
                                            <p:strVal val="#ppt_x"/>
                                          </p:val>
                                        </p:tav>
                                        <p:tav tm="100000">
                                          <p:val>
                                            <p:strVal val="#ppt_x"/>
                                          </p:val>
                                        </p:tav>
                                      </p:tavLst>
                                    </p:anim>
                                    <p:anim calcmode="lin" valueType="num">
                                      <p:cBhvr additive="base">
                                        <p:cTn id="128"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39"/>
                                        </p:tgtEl>
                                        <p:attrNameLst>
                                          <p:attrName>style.visibility</p:attrName>
                                        </p:attrNameLst>
                                      </p:cBhvr>
                                      <p:to>
                                        <p:strVal val="visible"/>
                                      </p:to>
                                    </p:set>
                                    <p:anim calcmode="lin" valueType="num">
                                      <p:cBhvr additive="base">
                                        <p:cTn id="133" dur="500" fill="hold"/>
                                        <p:tgtEl>
                                          <p:spTgt spid="139"/>
                                        </p:tgtEl>
                                        <p:attrNameLst>
                                          <p:attrName>ppt_x</p:attrName>
                                        </p:attrNameLst>
                                      </p:cBhvr>
                                      <p:tavLst>
                                        <p:tav tm="0">
                                          <p:val>
                                            <p:strVal val="#ppt_x"/>
                                          </p:val>
                                        </p:tav>
                                        <p:tav tm="100000">
                                          <p:val>
                                            <p:strVal val="#ppt_x"/>
                                          </p:val>
                                        </p:tav>
                                      </p:tavLst>
                                    </p:anim>
                                    <p:anim calcmode="lin" valueType="num">
                                      <p:cBhvr additive="base">
                                        <p:cTn id="134"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4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46"/>
                                        </p:tgtEl>
                                        <p:attrNameLst>
                                          <p:attrName>style.visibility</p:attrName>
                                        </p:attrNameLst>
                                      </p:cBhvr>
                                      <p:to>
                                        <p:strVal val="visible"/>
                                      </p:to>
                                    </p:set>
                                    <p:anim calcmode="lin" valueType="num">
                                      <p:cBhvr additive="base">
                                        <p:cTn id="147" dur="500" fill="hold"/>
                                        <p:tgtEl>
                                          <p:spTgt spid="146"/>
                                        </p:tgtEl>
                                        <p:attrNameLst>
                                          <p:attrName>ppt_x</p:attrName>
                                        </p:attrNameLst>
                                      </p:cBhvr>
                                      <p:tavLst>
                                        <p:tav tm="0">
                                          <p:val>
                                            <p:strVal val="#ppt_x"/>
                                          </p:val>
                                        </p:tav>
                                        <p:tav tm="100000">
                                          <p:val>
                                            <p:strVal val="#ppt_x"/>
                                          </p:val>
                                        </p:tav>
                                      </p:tavLst>
                                    </p:anim>
                                    <p:anim calcmode="lin" valueType="num">
                                      <p:cBhvr additive="base">
                                        <p:cTn id="14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44"/>
                                        </p:tgtEl>
                                        <p:attrNameLst>
                                          <p:attrName>style.visibility</p:attrName>
                                        </p:attrNameLst>
                                      </p:cBhvr>
                                      <p:to>
                                        <p:strVal val="visible"/>
                                      </p:to>
                                    </p:set>
                                    <p:anim calcmode="lin" valueType="num">
                                      <p:cBhvr additive="base">
                                        <p:cTn id="153" dur="500" fill="hold"/>
                                        <p:tgtEl>
                                          <p:spTgt spid="144"/>
                                        </p:tgtEl>
                                        <p:attrNameLst>
                                          <p:attrName>ppt_x</p:attrName>
                                        </p:attrNameLst>
                                      </p:cBhvr>
                                      <p:tavLst>
                                        <p:tav tm="0">
                                          <p:val>
                                            <p:strVal val="#ppt_x"/>
                                          </p:val>
                                        </p:tav>
                                        <p:tav tm="100000">
                                          <p:val>
                                            <p:strVal val="#ppt_x"/>
                                          </p:val>
                                        </p:tav>
                                      </p:tavLst>
                                    </p:anim>
                                    <p:anim calcmode="lin" valueType="num">
                                      <p:cBhvr additive="base">
                                        <p:cTn id="154"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4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49"/>
                                        </p:tgtEl>
                                        <p:attrNameLst>
                                          <p:attrName>style.visibility</p:attrName>
                                        </p:attrNameLst>
                                      </p:cBhvr>
                                      <p:to>
                                        <p:strVal val="visible"/>
                                      </p:to>
                                    </p:set>
                                    <p:anim calcmode="lin" valueType="num">
                                      <p:cBhvr additive="base">
                                        <p:cTn id="165" dur="500" fill="hold"/>
                                        <p:tgtEl>
                                          <p:spTgt spid="149"/>
                                        </p:tgtEl>
                                        <p:attrNameLst>
                                          <p:attrName>ppt_x</p:attrName>
                                        </p:attrNameLst>
                                      </p:cBhvr>
                                      <p:tavLst>
                                        <p:tav tm="0">
                                          <p:val>
                                            <p:strVal val="#ppt_x"/>
                                          </p:val>
                                        </p:tav>
                                        <p:tav tm="100000">
                                          <p:val>
                                            <p:strVal val="#ppt_x"/>
                                          </p:val>
                                        </p:tav>
                                      </p:tavLst>
                                    </p:anim>
                                    <p:anim calcmode="lin" valueType="num">
                                      <p:cBhvr additive="base">
                                        <p:cTn id="166"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150"/>
                                        </p:tgtEl>
                                        <p:attrNameLst>
                                          <p:attrName>style.visibility</p:attrName>
                                        </p:attrNameLst>
                                      </p:cBhvr>
                                      <p:to>
                                        <p:strVal val="visible"/>
                                      </p:to>
                                    </p:set>
                                    <p:anim calcmode="lin" valueType="num">
                                      <p:cBhvr additive="base">
                                        <p:cTn id="171" dur="500" fill="hold"/>
                                        <p:tgtEl>
                                          <p:spTgt spid="150"/>
                                        </p:tgtEl>
                                        <p:attrNameLst>
                                          <p:attrName>ppt_x</p:attrName>
                                        </p:attrNameLst>
                                      </p:cBhvr>
                                      <p:tavLst>
                                        <p:tav tm="0">
                                          <p:val>
                                            <p:strVal val="#ppt_x"/>
                                          </p:val>
                                        </p:tav>
                                        <p:tav tm="100000">
                                          <p:val>
                                            <p:strVal val="#ppt_x"/>
                                          </p:val>
                                        </p:tav>
                                      </p:tavLst>
                                    </p:anim>
                                    <p:anim calcmode="lin" valueType="num">
                                      <p:cBhvr additive="base">
                                        <p:cTn id="17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151"/>
                                        </p:tgtEl>
                                        <p:attrNameLst>
                                          <p:attrName>style.visibility</p:attrName>
                                        </p:attrNameLst>
                                      </p:cBhvr>
                                      <p:to>
                                        <p:strVal val="visible"/>
                                      </p:to>
                                    </p:set>
                                    <p:anim calcmode="lin" valueType="num">
                                      <p:cBhvr additive="base">
                                        <p:cTn id="177" dur="500" fill="hold"/>
                                        <p:tgtEl>
                                          <p:spTgt spid="151"/>
                                        </p:tgtEl>
                                        <p:attrNameLst>
                                          <p:attrName>ppt_x</p:attrName>
                                        </p:attrNameLst>
                                      </p:cBhvr>
                                      <p:tavLst>
                                        <p:tav tm="0">
                                          <p:val>
                                            <p:strVal val="#ppt_x"/>
                                          </p:val>
                                        </p:tav>
                                        <p:tav tm="100000">
                                          <p:val>
                                            <p:strVal val="#ppt_x"/>
                                          </p:val>
                                        </p:tav>
                                      </p:tavLst>
                                    </p:anim>
                                    <p:anim calcmode="lin" valueType="num">
                                      <p:cBhvr additive="base">
                                        <p:cTn id="178"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54"/>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52"/>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153"/>
                                        </p:tgtEl>
                                        <p:attrNameLst>
                                          <p:attrName>style.visibility</p:attrName>
                                        </p:attrNameLst>
                                      </p:cBhvr>
                                      <p:to>
                                        <p:strVal val="visible"/>
                                      </p:to>
                                    </p:set>
                                    <p:anim calcmode="lin" valueType="num">
                                      <p:cBhvr additive="base">
                                        <p:cTn id="189" dur="500" fill="hold"/>
                                        <p:tgtEl>
                                          <p:spTgt spid="153"/>
                                        </p:tgtEl>
                                        <p:attrNameLst>
                                          <p:attrName>ppt_x</p:attrName>
                                        </p:attrNameLst>
                                      </p:cBhvr>
                                      <p:tavLst>
                                        <p:tav tm="0">
                                          <p:val>
                                            <p:strVal val="#ppt_x"/>
                                          </p:val>
                                        </p:tav>
                                        <p:tav tm="100000">
                                          <p:val>
                                            <p:strVal val="#ppt_x"/>
                                          </p:val>
                                        </p:tav>
                                      </p:tavLst>
                                    </p:anim>
                                    <p:anim calcmode="lin" valueType="num">
                                      <p:cBhvr additive="base">
                                        <p:cTn id="190"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nodeType="clickEffect">
                                  <p:stCondLst>
                                    <p:cond delay="0"/>
                                  </p:stCondLst>
                                  <p:childTnLst>
                                    <p:set>
                                      <p:cBhvr>
                                        <p:cTn id="194" dur="1" fill="hold">
                                          <p:stCondLst>
                                            <p:cond delay="0"/>
                                          </p:stCondLst>
                                        </p:cTn>
                                        <p:tgtEl>
                                          <p:spTgt spid="166"/>
                                        </p:tgtEl>
                                        <p:attrNameLst>
                                          <p:attrName>style.visibility</p:attrName>
                                        </p:attrNameLst>
                                      </p:cBhvr>
                                      <p:to>
                                        <p:strVal val="visible"/>
                                      </p:to>
                                    </p:set>
                                    <p:anim calcmode="lin" valueType="num">
                                      <p:cBhvr additive="base">
                                        <p:cTn id="195" dur="500" fill="hold"/>
                                        <p:tgtEl>
                                          <p:spTgt spid="166"/>
                                        </p:tgtEl>
                                        <p:attrNameLst>
                                          <p:attrName>ppt_x</p:attrName>
                                        </p:attrNameLst>
                                      </p:cBhvr>
                                      <p:tavLst>
                                        <p:tav tm="0">
                                          <p:val>
                                            <p:strVal val="#ppt_x"/>
                                          </p:val>
                                        </p:tav>
                                        <p:tav tm="100000">
                                          <p:val>
                                            <p:strVal val="#ppt_x"/>
                                          </p:val>
                                        </p:tav>
                                      </p:tavLst>
                                    </p:anim>
                                    <p:anim calcmode="lin" valueType="num">
                                      <p:cBhvr additive="base">
                                        <p:cTn id="19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155"/>
                                        </p:tgtEl>
                                        <p:attrNameLst>
                                          <p:attrName>style.visibility</p:attrName>
                                        </p:attrNameLst>
                                      </p:cBhvr>
                                      <p:to>
                                        <p:strVal val="visible"/>
                                      </p:to>
                                    </p:set>
                                    <p:anim calcmode="lin" valueType="num">
                                      <p:cBhvr additive="base">
                                        <p:cTn id="201" dur="500" fill="hold"/>
                                        <p:tgtEl>
                                          <p:spTgt spid="155"/>
                                        </p:tgtEl>
                                        <p:attrNameLst>
                                          <p:attrName>ppt_x</p:attrName>
                                        </p:attrNameLst>
                                      </p:cBhvr>
                                      <p:tavLst>
                                        <p:tav tm="0">
                                          <p:val>
                                            <p:strVal val="#ppt_x"/>
                                          </p:val>
                                        </p:tav>
                                        <p:tav tm="100000">
                                          <p:val>
                                            <p:strVal val="#ppt_x"/>
                                          </p:val>
                                        </p:tav>
                                      </p:tavLst>
                                    </p:anim>
                                    <p:anim calcmode="lin" valueType="num">
                                      <p:cBhvr additive="base">
                                        <p:cTn id="20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159"/>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57"/>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additive="base">
                                        <p:cTn id="215" dur="500" fill="hold"/>
                                        <p:tgtEl>
                                          <p:spTgt spid="156"/>
                                        </p:tgtEl>
                                        <p:attrNameLst>
                                          <p:attrName>ppt_x</p:attrName>
                                        </p:attrNameLst>
                                      </p:cBhvr>
                                      <p:tavLst>
                                        <p:tav tm="0">
                                          <p:val>
                                            <p:strVal val="#ppt_x"/>
                                          </p:val>
                                        </p:tav>
                                        <p:tav tm="100000">
                                          <p:val>
                                            <p:strVal val="#ppt_x"/>
                                          </p:val>
                                        </p:tav>
                                      </p:tavLst>
                                    </p:anim>
                                    <p:anim calcmode="lin" valueType="num">
                                      <p:cBhvr additive="base">
                                        <p:cTn id="216"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160"/>
                                        </p:tgtEl>
                                        <p:attrNameLst>
                                          <p:attrName>style.visibility</p:attrName>
                                        </p:attrNameLst>
                                      </p:cBhvr>
                                      <p:to>
                                        <p:strVal val="visible"/>
                                      </p:to>
                                    </p:set>
                                    <p:anim calcmode="lin" valueType="num">
                                      <p:cBhvr additive="base">
                                        <p:cTn id="221" dur="500" fill="hold"/>
                                        <p:tgtEl>
                                          <p:spTgt spid="160"/>
                                        </p:tgtEl>
                                        <p:attrNameLst>
                                          <p:attrName>ppt_x</p:attrName>
                                        </p:attrNameLst>
                                      </p:cBhvr>
                                      <p:tavLst>
                                        <p:tav tm="0">
                                          <p:val>
                                            <p:strVal val="#ppt_x"/>
                                          </p:val>
                                        </p:tav>
                                        <p:tav tm="100000">
                                          <p:val>
                                            <p:strVal val="#ppt_x"/>
                                          </p:val>
                                        </p:tav>
                                      </p:tavLst>
                                    </p:anim>
                                    <p:anim calcmode="lin" valueType="num">
                                      <p:cBhvr additive="base">
                                        <p:cTn id="222"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163"/>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61"/>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6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nodeType="clickEffect">
                                  <p:stCondLst>
                                    <p:cond delay="0"/>
                                  </p:stCondLst>
                                  <p:childTnLst>
                                    <p:set>
                                      <p:cBhvr>
                                        <p:cTn id="234" dur="1" fill="hold">
                                          <p:stCondLst>
                                            <p:cond delay="0"/>
                                          </p:stCondLst>
                                        </p:cTn>
                                        <p:tgtEl>
                                          <p:spTgt spid="167"/>
                                        </p:tgtEl>
                                        <p:attrNameLst>
                                          <p:attrName>style.visibility</p:attrName>
                                        </p:attrNameLst>
                                      </p:cBhvr>
                                      <p:to>
                                        <p:strVal val="visible"/>
                                      </p:to>
                                    </p:set>
                                    <p:anim calcmode="lin" valueType="num">
                                      <p:cBhvr additive="base">
                                        <p:cTn id="235" dur="500" fill="hold"/>
                                        <p:tgtEl>
                                          <p:spTgt spid="167"/>
                                        </p:tgtEl>
                                        <p:attrNameLst>
                                          <p:attrName>ppt_x</p:attrName>
                                        </p:attrNameLst>
                                      </p:cBhvr>
                                      <p:tavLst>
                                        <p:tav tm="0">
                                          <p:val>
                                            <p:strVal val="#ppt_x"/>
                                          </p:val>
                                        </p:tav>
                                        <p:tav tm="100000">
                                          <p:val>
                                            <p:strVal val="#ppt_x"/>
                                          </p:val>
                                        </p:tav>
                                      </p:tavLst>
                                    </p:anim>
                                    <p:anim calcmode="lin" valueType="num">
                                      <p:cBhvr additive="base">
                                        <p:cTn id="236"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nodeType="clickEffect">
                                  <p:stCondLst>
                                    <p:cond delay="0"/>
                                  </p:stCondLst>
                                  <p:childTnLst>
                                    <p:set>
                                      <p:cBhvr>
                                        <p:cTn id="240" dur="1" fill="hold">
                                          <p:stCondLst>
                                            <p:cond delay="0"/>
                                          </p:stCondLst>
                                        </p:cTn>
                                        <p:tgtEl>
                                          <p:spTgt spid="164"/>
                                        </p:tgtEl>
                                        <p:attrNameLst>
                                          <p:attrName>style.visibility</p:attrName>
                                        </p:attrNameLst>
                                      </p:cBhvr>
                                      <p:to>
                                        <p:strVal val="visible"/>
                                      </p:to>
                                    </p:set>
                                    <p:anim calcmode="lin" valueType="num">
                                      <p:cBhvr additive="base">
                                        <p:cTn id="241" dur="500" fill="hold"/>
                                        <p:tgtEl>
                                          <p:spTgt spid="164"/>
                                        </p:tgtEl>
                                        <p:attrNameLst>
                                          <p:attrName>ppt_x</p:attrName>
                                        </p:attrNameLst>
                                      </p:cBhvr>
                                      <p:tavLst>
                                        <p:tav tm="0">
                                          <p:val>
                                            <p:strVal val="#ppt_x"/>
                                          </p:val>
                                        </p:tav>
                                        <p:tav tm="100000">
                                          <p:val>
                                            <p:strVal val="#ppt_x"/>
                                          </p:val>
                                        </p:tav>
                                      </p:tavLst>
                                    </p:anim>
                                    <p:anim calcmode="lin" valueType="num">
                                      <p:cBhvr additive="base">
                                        <p:cTn id="24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举例</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命中率和替换算法有关</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60" name="Group 164"/>
          <p:cNvGraphicFramePr>
            <a:graphicFrameLocks noGrp="1"/>
          </p:cNvGraphicFramePr>
          <p:nvPr/>
        </p:nvGraphicFramePr>
        <p:xfrm>
          <a:off x="1664656" y="3059726"/>
          <a:ext cx="8190221" cy="2076054"/>
        </p:xfrm>
        <a:graphic>
          <a:graphicData uri="http://schemas.openxmlformats.org/drawingml/2006/table">
            <a:tbl>
              <a:tblPr/>
              <a:tblGrid>
                <a:gridCol w="1188029"/>
                <a:gridCol w="583516"/>
                <a:gridCol w="583516"/>
                <a:gridCol w="583516"/>
                <a:gridCol w="583516"/>
                <a:gridCol w="583516"/>
                <a:gridCol w="583516"/>
                <a:gridCol w="583516"/>
                <a:gridCol w="583516"/>
                <a:gridCol w="583516"/>
                <a:gridCol w="583516"/>
                <a:gridCol w="583516"/>
                <a:gridCol w="583516"/>
              </a:tblGrid>
              <a:tr h="3480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访问顺序</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7</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8</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9</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页地址流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4</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ysClr val="window" lastClr="FFFFFF"/>
                    </a:solid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609">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操作状态</a:t>
                      </a:r>
                      <a:endParaRPr kumimoji="0" lang="zh-CN" altLang="en-US" sz="13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defRPr sz="1700" kern="1200">
                          <a:solidFill>
                            <a:schemeClr val="tx1"/>
                          </a:solidFill>
                          <a:latin typeface="Times New Roman" panose="02020603050405020304"/>
                          <a:ea typeface="宋体" panose="02010600030101010101" pitchFamily="2" charset="-122"/>
                        </a:defRPr>
                      </a:lvl1pPr>
                      <a:lvl2pPr marL="431800" algn="l" defTabSz="863600" rtl="0" eaLnBrk="1" latinLnBrk="0" hangingPunct="1">
                        <a:defRPr sz="1700" kern="1200">
                          <a:solidFill>
                            <a:schemeClr val="tx1"/>
                          </a:solidFill>
                          <a:latin typeface="Times New Roman" panose="02020603050405020304"/>
                          <a:ea typeface="宋体" panose="02010600030101010101" pitchFamily="2" charset="-122"/>
                        </a:defRPr>
                      </a:lvl2pPr>
                      <a:lvl3pPr marL="863600" algn="l" defTabSz="863600" rtl="0" eaLnBrk="1" latinLnBrk="0" hangingPunct="1">
                        <a:defRPr sz="1700" kern="1200">
                          <a:solidFill>
                            <a:schemeClr val="tx1"/>
                          </a:solidFill>
                          <a:latin typeface="Times New Roman" panose="02020603050405020304"/>
                          <a:ea typeface="宋体" panose="02010600030101010101" pitchFamily="2" charset="-122"/>
                        </a:defRPr>
                      </a:lvl3pPr>
                      <a:lvl4pPr marL="1295400" algn="l" defTabSz="863600" rtl="0" eaLnBrk="1" latinLnBrk="0" hangingPunct="1">
                        <a:defRPr sz="1700" kern="1200">
                          <a:solidFill>
                            <a:schemeClr val="tx1"/>
                          </a:solidFill>
                          <a:latin typeface="Times New Roman" panose="02020603050405020304"/>
                          <a:ea typeface="宋体" panose="02010600030101010101" pitchFamily="2" charset="-122"/>
                        </a:defRPr>
                      </a:lvl4pPr>
                      <a:lvl5pPr marL="1727200" algn="l" defTabSz="863600" rtl="0" eaLnBrk="1" latinLnBrk="0" hangingPunct="1">
                        <a:defRPr sz="1700" kern="1200">
                          <a:solidFill>
                            <a:schemeClr val="tx1"/>
                          </a:solidFill>
                          <a:latin typeface="Times New Roman" panose="02020603050405020304"/>
                          <a:ea typeface="宋体" panose="02010600030101010101" pitchFamily="2" charset="-122"/>
                        </a:defRPr>
                      </a:lvl5pPr>
                      <a:lvl6pPr marL="2159635" algn="l" defTabSz="863600" rtl="0" eaLnBrk="1" latinLnBrk="0" hangingPunct="1">
                        <a:defRPr sz="1700" kern="1200">
                          <a:solidFill>
                            <a:schemeClr val="tx1"/>
                          </a:solidFill>
                          <a:latin typeface="Times New Roman" panose="02020603050405020304"/>
                          <a:ea typeface="宋体" panose="02010600030101010101" pitchFamily="2" charset="-122"/>
                        </a:defRPr>
                      </a:lvl6pPr>
                      <a:lvl7pPr marL="2591435" algn="l" defTabSz="863600" rtl="0" eaLnBrk="1" latinLnBrk="0" hangingPunct="1">
                        <a:defRPr sz="1700" kern="1200">
                          <a:solidFill>
                            <a:schemeClr val="tx1"/>
                          </a:solidFill>
                          <a:latin typeface="Times New Roman" panose="02020603050405020304"/>
                          <a:ea typeface="宋体" panose="02010600030101010101" pitchFamily="2" charset="-122"/>
                        </a:defRPr>
                      </a:lvl7pPr>
                      <a:lvl8pPr marL="3023235" algn="l" defTabSz="863600" rtl="0" eaLnBrk="1" latinLnBrk="0" hangingPunct="1">
                        <a:defRPr sz="1700" kern="1200">
                          <a:solidFill>
                            <a:schemeClr val="tx1"/>
                          </a:solidFill>
                          <a:latin typeface="Times New Roman" panose="02020603050405020304"/>
                          <a:ea typeface="宋体" panose="02010600030101010101" pitchFamily="2" charset="-122"/>
                        </a:defRPr>
                      </a:lvl8pPr>
                      <a:lvl9pPr marL="3455035" algn="l" defTabSz="863600" rtl="0" eaLnBrk="1" latinLnBrk="0" hangingPunct="1">
                        <a:defRPr sz="1700" kern="1200">
                          <a:solidFill>
                            <a:schemeClr val="tx1"/>
                          </a:solidFill>
                          <a:latin typeface="Times New Roman" panose="02020603050405020304"/>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86402" marR="86402" marT="43201" marB="432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 name="文本框 60"/>
          <p:cNvSpPr txBox="1">
            <a:spLocks noChangeArrowheads="1"/>
          </p:cNvSpPr>
          <p:nvPr/>
        </p:nvSpPr>
        <p:spPr bwMode="auto">
          <a:xfrm>
            <a:off x="2987691" y="3748245"/>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2" name="文本框 61"/>
          <p:cNvSpPr txBox="1">
            <a:spLocks noChangeArrowheads="1"/>
          </p:cNvSpPr>
          <p:nvPr/>
        </p:nvSpPr>
        <p:spPr bwMode="auto">
          <a:xfrm>
            <a:off x="3581707" y="3748245"/>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63" name="文本框 62"/>
          <p:cNvSpPr txBox="1">
            <a:spLocks noChangeArrowheads="1"/>
          </p:cNvSpPr>
          <p:nvPr/>
        </p:nvSpPr>
        <p:spPr bwMode="auto">
          <a:xfrm>
            <a:off x="3581707" y="4097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64" name="文本框 63"/>
          <p:cNvSpPr txBox="1">
            <a:spLocks noChangeArrowheads="1"/>
          </p:cNvSpPr>
          <p:nvPr/>
        </p:nvSpPr>
        <p:spPr bwMode="auto">
          <a:xfrm>
            <a:off x="4175724" y="3748245"/>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19" name="文本框 118"/>
          <p:cNvSpPr txBox="1">
            <a:spLocks noChangeArrowheads="1"/>
          </p:cNvSpPr>
          <p:nvPr/>
        </p:nvSpPr>
        <p:spPr bwMode="auto">
          <a:xfrm>
            <a:off x="4175724" y="4097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20" name="文本框 119"/>
          <p:cNvSpPr txBox="1">
            <a:spLocks noChangeArrowheads="1"/>
          </p:cNvSpPr>
          <p:nvPr/>
        </p:nvSpPr>
        <p:spPr bwMode="auto">
          <a:xfrm>
            <a:off x="4769740" y="3731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21" name="文本框 120"/>
          <p:cNvSpPr txBox="1">
            <a:spLocks noChangeArrowheads="1"/>
          </p:cNvSpPr>
          <p:nvPr/>
        </p:nvSpPr>
        <p:spPr bwMode="auto">
          <a:xfrm>
            <a:off x="4769740" y="40812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22" name="文本框 121"/>
          <p:cNvSpPr txBox="1">
            <a:spLocks noChangeArrowheads="1"/>
          </p:cNvSpPr>
          <p:nvPr/>
        </p:nvSpPr>
        <p:spPr bwMode="auto">
          <a:xfrm>
            <a:off x="4769740" y="44472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1</a:t>
            </a:r>
            <a:endParaRPr lang="zh-CN" altLang="en-US" sz="1700">
              <a:latin typeface="Times New Roman" panose="02020603050405020304" pitchFamily="18" charset="0"/>
              <a:ea typeface="宋体" panose="02010600030101010101" pitchFamily="2" charset="-122"/>
            </a:endParaRPr>
          </a:p>
        </p:txBody>
      </p:sp>
      <p:sp>
        <p:nvSpPr>
          <p:cNvPr id="123" name="文本框 122"/>
          <p:cNvSpPr txBox="1">
            <a:spLocks noChangeArrowheads="1"/>
          </p:cNvSpPr>
          <p:nvPr/>
        </p:nvSpPr>
        <p:spPr bwMode="auto">
          <a:xfrm>
            <a:off x="4892743" y="4364762"/>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24" name="文本框 123"/>
          <p:cNvSpPr txBox="1">
            <a:spLocks noChangeArrowheads="1"/>
          </p:cNvSpPr>
          <p:nvPr/>
        </p:nvSpPr>
        <p:spPr bwMode="auto">
          <a:xfrm>
            <a:off x="4145723" y="47862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25" name="文本框 124"/>
          <p:cNvSpPr txBox="1">
            <a:spLocks noChangeArrowheads="1"/>
          </p:cNvSpPr>
          <p:nvPr/>
        </p:nvSpPr>
        <p:spPr bwMode="auto">
          <a:xfrm>
            <a:off x="5333755" y="40812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26" name="文本框 125"/>
          <p:cNvSpPr txBox="1">
            <a:spLocks noChangeArrowheads="1"/>
          </p:cNvSpPr>
          <p:nvPr/>
        </p:nvSpPr>
        <p:spPr bwMode="auto">
          <a:xfrm>
            <a:off x="5333755" y="44472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27" name="文本框 126"/>
          <p:cNvSpPr txBox="1">
            <a:spLocks noChangeArrowheads="1"/>
          </p:cNvSpPr>
          <p:nvPr/>
        </p:nvSpPr>
        <p:spPr bwMode="auto">
          <a:xfrm>
            <a:off x="5483759" y="4019752"/>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28" name="文本框 127"/>
          <p:cNvSpPr txBox="1">
            <a:spLocks noChangeArrowheads="1"/>
          </p:cNvSpPr>
          <p:nvPr/>
        </p:nvSpPr>
        <p:spPr bwMode="auto">
          <a:xfrm>
            <a:off x="2843688" y="4795274"/>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29" name="文本框 128"/>
          <p:cNvSpPr txBox="1">
            <a:spLocks noChangeArrowheads="1"/>
          </p:cNvSpPr>
          <p:nvPr/>
        </p:nvSpPr>
        <p:spPr bwMode="auto">
          <a:xfrm>
            <a:off x="3442205" y="4795274"/>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30" name="文本框 129"/>
          <p:cNvSpPr txBox="1">
            <a:spLocks noChangeArrowheads="1"/>
          </p:cNvSpPr>
          <p:nvPr/>
        </p:nvSpPr>
        <p:spPr bwMode="auto">
          <a:xfrm>
            <a:off x="4586735" y="4813274"/>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调入</a:t>
            </a:r>
            <a:endParaRPr lang="zh-CN" altLang="en-US" sz="1700" b="0">
              <a:latin typeface="Times New Roman" panose="02020603050405020304" pitchFamily="18" charset="0"/>
              <a:ea typeface="宋体" panose="02010600030101010101" pitchFamily="2" charset="-122"/>
            </a:endParaRPr>
          </a:p>
        </p:txBody>
      </p:sp>
      <p:sp>
        <p:nvSpPr>
          <p:cNvPr id="131" name="文本框 130"/>
          <p:cNvSpPr txBox="1">
            <a:spLocks noChangeArrowheads="1"/>
          </p:cNvSpPr>
          <p:nvPr/>
        </p:nvSpPr>
        <p:spPr bwMode="auto">
          <a:xfrm>
            <a:off x="5165751" y="4778773"/>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32" name="文本框 131"/>
          <p:cNvSpPr txBox="1">
            <a:spLocks noChangeArrowheads="1"/>
          </p:cNvSpPr>
          <p:nvPr/>
        </p:nvSpPr>
        <p:spPr bwMode="auto">
          <a:xfrm>
            <a:off x="5332255" y="3722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33" name="文本框 132"/>
          <p:cNvSpPr txBox="1">
            <a:spLocks noChangeArrowheads="1"/>
          </p:cNvSpPr>
          <p:nvPr/>
        </p:nvSpPr>
        <p:spPr bwMode="auto">
          <a:xfrm>
            <a:off x="5911271" y="40812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34" name="文本框 133"/>
          <p:cNvSpPr txBox="1">
            <a:spLocks noChangeArrowheads="1"/>
          </p:cNvSpPr>
          <p:nvPr/>
        </p:nvSpPr>
        <p:spPr bwMode="auto">
          <a:xfrm>
            <a:off x="5911271" y="44472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35" name="文本框 134"/>
          <p:cNvSpPr txBox="1">
            <a:spLocks noChangeArrowheads="1"/>
          </p:cNvSpPr>
          <p:nvPr/>
        </p:nvSpPr>
        <p:spPr bwMode="auto">
          <a:xfrm>
            <a:off x="6074775" y="3664243"/>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36" name="文本框 135"/>
          <p:cNvSpPr txBox="1">
            <a:spLocks noChangeArrowheads="1"/>
          </p:cNvSpPr>
          <p:nvPr/>
        </p:nvSpPr>
        <p:spPr bwMode="auto">
          <a:xfrm>
            <a:off x="8101330" y="4808774"/>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37" name="文本框 136"/>
          <p:cNvSpPr txBox="1">
            <a:spLocks noChangeArrowheads="1"/>
          </p:cNvSpPr>
          <p:nvPr/>
        </p:nvSpPr>
        <p:spPr bwMode="auto">
          <a:xfrm>
            <a:off x="5909770" y="3722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38" name="文本框 137"/>
          <p:cNvSpPr txBox="1">
            <a:spLocks noChangeArrowheads="1"/>
          </p:cNvSpPr>
          <p:nvPr/>
        </p:nvSpPr>
        <p:spPr bwMode="auto">
          <a:xfrm>
            <a:off x="6469286" y="4070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39" name="文本框 138"/>
          <p:cNvSpPr txBox="1">
            <a:spLocks noChangeArrowheads="1"/>
          </p:cNvSpPr>
          <p:nvPr/>
        </p:nvSpPr>
        <p:spPr bwMode="auto">
          <a:xfrm>
            <a:off x="6469286" y="443676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40" name="文本框 139"/>
          <p:cNvSpPr txBox="1">
            <a:spLocks noChangeArrowheads="1"/>
          </p:cNvSpPr>
          <p:nvPr/>
        </p:nvSpPr>
        <p:spPr bwMode="auto">
          <a:xfrm>
            <a:off x="6613290" y="3644742"/>
            <a:ext cx="35701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41" name="文本框 140"/>
          <p:cNvSpPr txBox="1">
            <a:spLocks noChangeArrowheads="1"/>
          </p:cNvSpPr>
          <p:nvPr/>
        </p:nvSpPr>
        <p:spPr bwMode="auto">
          <a:xfrm>
            <a:off x="6467785" y="3713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42" name="文本框 141"/>
          <p:cNvSpPr txBox="1">
            <a:spLocks noChangeArrowheads="1"/>
          </p:cNvSpPr>
          <p:nvPr/>
        </p:nvSpPr>
        <p:spPr bwMode="auto">
          <a:xfrm>
            <a:off x="6328283" y="4778773"/>
            <a:ext cx="62068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1700" b="0">
                <a:latin typeface="Times New Roman" panose="02020603050405020304" pitchFamily="18" charset="0"/>
                <a:ea typeface="宋体" panose="02010600030101010101" pitchFamily="2" charset="-122"/>
              </a:rPr>
              <a:t>替换</a:t>
            </a:r>
            <a:endParaRPr lang="zh-CN" altLang="en-US" sz="1700" b="0">
              <a:latin typeface="Times New Roman" panose="02020603050405020304" pitchFamily="18" charset="0"/>
              <a:ea typeface="宋体" panose="02010600030101010101" pitchFamily="2" charset="-122"/>
            </a:endParaRPr>
          </a:p>
        </p:txBody>
      </p:sp>
      <p:sp>
        <p:nvSpPr>
          <p:cNvPr id="143" name="文本框 142"/>
          <p:cNvSpPr txBox="1">
            <a:spLocks noChangeArrowheads="1"/>
          </p:cNvSpPr>
          <p:nvPr/>
        </p:nvSpPr>
        <p:spPr bwMode="auto">
          <a:xfrm>
            <a:off x="7082802" y="4070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44" name="文本框 143"/>
          <p:cNvSpPr txBox="1">
            <a:spLocks noChangeArrowheads="1"/>
          </p:cNvSpPr>
          <p:nvPr/>
        </p:nvSpPr>
        <p:spPr bwMode="auto">
          <a:xfrm>
            <a:off x="7082802" y="443676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45" name="文本框 144"/>
          <p:cNvSpPr txBox="1">
            <a:spLocks noChangeArrowheads="1"/>
          </p:cNvSpPr>
          <p:nvPr/>
        </p:nvSpPr>
        <p:spPr bwMode="auto">
          <a:xfrm>
            <a:off x="7228306" y="3661243"/>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46" name="文本框 145"/>
          <p:cNvSpPr txBox="1">
            <a:spLocks noChangeArrowheads="1"/>
          </p:cNvSpPr>
          <p:nvPr/>
        </p:nvSpPr>
        <p:spPr bwMode="auto">
          <a:xfrm>
            <a:off x="7081302" y="3713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47" name="文本框 146"/>
          <p:cNvSpPr txBox="1">
            <a:spLocks noChangeArrowheads="1"/>
          </p:cNvSpPr>
          <p:nvPr/>
        </p:nvSpPr>
        <p:spPr bwMode="auto">
          <a:xfrm>
            <a:off x="7043801" y="47862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48" name="文本框 147"/>
          <p:cNvSpPr txBox="1">
            <a:spLocks noChangeArrowheads="1"/>
          </p:cNvSpPr>
          <p:nvPr/>
        </p:nvSpPr>
        <p:spPr bwMode="auto">
          <a:xfrm>
            <a:off x="7658818" y="40812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49" name="文本框 148"/>
          <p:cNvSpPr txBox="1">
            <a:spLocks noChangeArrowheads="1"/>
          </p:cNvSpPr>
          <p:nvPr/>
        </p:nvSpPr>
        <p:spPr bwMode="auto">
          <a:xfrm>
            <a:off x="7658818" y="44472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50" name="文本框 149"/>
          <p:cNvSpPr txBox="1">
            <a:spLocks noChangeArrowheads="1"/>
          </p:cNvSpPr>
          <p:nvPr/>
        </p:nvSpPr>
        <p:spPr bwMode="auto">
          <a:xfrm>
            <a:off x="7657318" y="3722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4</a:t>
            </a:r>
            <a:endParaRPr lang="zh-CN" altLang="en-US" sz="1700">
              <a:latin typeface="Times New Roman" panose="02020603050405020304" pitchFamily="18" charset="0"/>
              <a:ea typeface="宋体" panose="02010600030101010101" pitchFamily="2" charset="-122"/>
            </a:endParaRPr>
          </a:p>
        </p:txBody>
      </p:sp>
      <p:sp>
        <p:nvSpPr>
          <p:cNvPr id="151" name="文本框 150"/>
          <p:cNvSpPr txBox="1">
            <a:spLocks noChangeArrowheads="1"/>
          </p:cNvSpPr>
          <p:nvPr/>
        </p:nvSpPr>
        <p:spPr bwMode="auto">
          <a:xfrm>
            <a:off x="7804322" y="3652243"/>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52" name="文本框 151"/>
          <p:cNvSpPr txBox="1">
            <a:spLocks noChangeArrowheads="1"/>
          </p:cNvSpPr>
          <p:nvPr/>
        </p:nvSpPr>
        <p:spPr bwMode="auto">
          <a:xfrm>
            <a:off x="8227333" y="4070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53" name="文本框 152"/>
          <p:cNvSpPr txBox="1">
            <a:spLocks noChangeArrowheads="1"/>
          </p:cNvSpPr>
          <p:nvPr/>
        </p:nvSpPr>
        <p:spPr bwMode="auto">
          <a:xfrm>
            <a:off x="8227333" y="4436763"/>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54" name="文本框 153"/>
          <p:cNvSpPr txBox="1">
            <a:spLocks noChangeArrowheads="1"/>
          </p:cNvSpPr>
          <p:nvPr/>
        </p:nvSpPr>
        <p:spPr bwMode="auto">
          <a:xfrm>
            <a:off x="8225833" y="371374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55" name="文本框 154"/>
          <p:cNvSpPr txBox="1">
            <a:spLocks noChangeArrowheads="1"/>
          </p:cNvSpPr>
          <p:nvPr/>
        </p:nvSpPr>
        <p:spPr bwMode="auto">
          <a:xfrm>
            <a:off x="8371337" y="3994252"/>
            <a:ext cx="330540"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zh-CN" altLang="en-US" sz="2270">
                <a:solidFill>
                  <a:srgbClr val="FF0000"/>
                </a:solidFill>
                <a:latin typeface="Times New Roman" panose="02020603050405020304" pitchFamily="18" charset="0"/>
                <a:ea typeface="宋体" panose="02010600030101010101" pitchFamily="2" charset="-122"/>
              </a:rPr>
              <a:t>*</a:t>
            </a:r>
            <a:endParaRPr lang="zh-CN" altLang="en-US" sz="2270">
              <a:solidFill>
                <a:srgbClr val="FF0000"/>
              </a:solidFill>
              <a:latin typeface="Times New Roman" panose="02020603050405020304" pitchFamily="18" charset="0"/>
              <a:ea typeface="宋体" panose="02010600030101010101" pitchFamily="2" charset="-122"/>
            </a:endParaRPr>
          </a:p>
        </p:txBody>
      </p:sp>
      <p:sp>
        <p:nvSpPr>
          <p:cNvPr id="156" name="文本框 155"/>
          <p:cNvSpPr txBox="1">
            <a:spLocks noChangeArrowheads="1"/>
          </p:cNvSpPr>
          <p:nvPr/>
        </p:nvSpPr>
        <p:spPr bwMode="auto">
          <a:xfrm>
            <a:off x="8809349" y="40887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57" name="文本框 156"/>
          <p:cNvSpPr txBox="1">
            <a:spLocks noChangeArrowheads="1"/>
          </p:cNvSpPr>
          <p:nvPr/>
        </p:nvSpPr>
        <p:spPr bwMode="auto">
          <a:xfrm>
            <a:off x="8809349" y="44547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58" name="文本框 157"/>
          <p:cNvSpPr txBox="1">
            <a:spLocks noChangeArrowheads="1"/>
          </p:cNvSpPr>
          <p:nvPr/>
        </p:nvSpPr>
        <p:spPr bwMode="auto">
          <a:xfrm>
            <a:off x="8807849" y="3730245"/>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59" name="文本框 158"/>
          <p:cNvSpPr txBox="1">
            <a:spLocks noChangeArrowheads="1"/>
          </p:cNvSpPr>
          <p:nvPr/>
        </p:nvSpPr>
        <p:spPr bwMode="auto">
          <a:xfrm>
            <a:off x="9419865" y="407825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3</a:t>
            </a:r>
            <a:endParaRPr lang="zh-CN" altLang="en-US" sz="1700">
              <a:latin typeface="Times New Roman" panose="02020603050405020304" pitchFamily="18" charset="0"/>
              <a:ea typeface="宋体" panose="02010600030101010101" pitchFamily="2" charset="-122"/>
            </a:endParaRPr>
          </a:p>
        </p:txBody>
      </p:sp>
      <p:sp>
        <p:nvSpPr>
          <p:cNvPr id="160" name="文本框 159"/>
          <p:cNvSpPr txBox="1">
            <a:spLocks noChangeArrowheads="1"/>
          </p:cNvSpPr>
          <p:nvPr/>
        </p:nvSpPr>
        <p:spPr bwMode="auto">
          <a:xfrm>
            <a:off x="9419865" y="4444264"/>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5</a:t>
            </a:r>
            <a:endParaRPr lang="zh-CN" altLang="en-US" sz="1700">
              <a:latin typeface="Times New Roman" panose="02020603050405020304" pitchFamily="18" charset="0"/>
              <a:ea typeface="宋体" panose="02010600030101010101" pitchFamily="2" charset="-122"/>
            </a:endParaRPr>
          </a:p>
        </p:txBody>
      </p:sp>
      <p:sp>
        <p:nvSpPr>
          <p:cNvPr id="161" name="文本框 160"/>
          <p:cNvSpPr txBox="1">
            <a:spLocks noChangeArrowheads="1"/>
          </p:cNvSpPr>
          <p:nvPr/>
        </p:nvSpPr>
        <p:spPr bwMode="auto">
          <a:xfrm>
            <a:off x="9418366" y="3721245"/>
            <a:ext cx="293670"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latin typeface="Times New Roman" panose="02020603050405020304" pitchFamily="18" charset="0"/>
                <a:ea typeface="宋体" panose="02010600030101010101" pitchFamily="2" charset="-122"/>
              </a:rPr>
              <a:t>2</a:t>
            </a:r>
            <a:endParaRPr lang="zh-CN" altLang="en-US" sz="1700">
              <a:latin typeface="Times New Roman" panose="02020603050405020304" pitchFamily="18" charset="0"/>
              <a:ea typeface="宋体" panose="02010600030101010101" pitchFamily="2" charset="-122"/>
            </a:endParaRPr>
          </a:p>
        </p:txBody>
      </p:sp>
      <p:sp>
        <p:nvSpPr>
          <p:cNvPr id="162" name="文本框 161"/>
          <p:cNvSpPr txBox="1">
            <a:spLocks noChangeArrowheads="1"/>
          </p:cNvSpPr>
          <p:nvPr/>
        </p:nvSpPr>
        <p:spPr bwMode="auto">
          <a:xfrm>
            <a:off x="5879770" y="47787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63" name="文本框 162"/>
          <p:cNvSpPr txBox="1">
            <a:spLocks noChangeArrowheads="1"/>
          </p:cNvSpPr>
          <p:nvPr/>
        </p:nvSpPr>
        <p:spPr bwMode="auto">
          <a:xfrm>
            <a:off x="7640817" y="47862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64" name="文本框 163"/>
          <p:cNvSpPr txBox="1">
            <a:spLocks noChangeArrowheads="1"/>
          </p:cNvSpPr>
          <p:nvPr/>
        </p:nvSpPr>
        <p:spPr bwMode="auto">
          <a:xfrm>
            <a:off x="8810849" y="47772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165" name="文本框 164"/>
          <p:cNvSpPr txBox="1">
            <a:spLocks noChangeArrowheads="1"/>
          </p:cNvSpPr>
          <p:nvPr/>
        </p:nvSpPr>
        <p:spPr bwMode="auto">
          <a:xfrm>
            <a:off x="9388365" y="4777273"/>
            <a:ext cx="35458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spcBef>
                <a:spcPct val="0"/>
              </a:spcBef>
              <a:buClrTx/>
              <a:buFontTx/>
              <a:buNone/>
            </a:pPr>
            <a:r>
              <a:rPr lang="en-US" altLang="zh-CN" sz="1700">
                <a:solidFill>
                  <a:srgbClr val="FF0000"/>
                </a:solidFill>
                <a:latin typeface="Times New Roman" panose="02020603050405020304" pitchFamily="18" charset="0"/>
                <a:ea typeface="宋体" panose="02010600030101010101" pitchFamily="2" charset="-122"/>
              </a:rPr>
              <a:t>H</a:t>
            </a:r>
            <a:endParaRPr lang="zh-CN" altLang="en-US" sz="1700">
              <a:solidFill>
                <a:srgbClr val="FF0000"/>
              </a:solidFill>
              <a:latin typeface="Times New Roman" panose="02020603050405020304" pitchFamily="18" charset="0"/>
              <a:ea typeface="宋体" panose="02010600030101010101" pitchFamily="2" charset="-122"/>
            </a:endParaRPr>
          </a:p>
        </p:txBody>
      </p:sp>
      <p:sp>
        <p:nvSpPr>
          <p:cNvPr id="58" name="矩形 57"/>
          <p:cNvSpPr/>
          <p:nvPr/>
        </p:nvSpPr>
        <p:spPr>
          <a:xfrm>
            <a:off x="2973523" y="1372747"/>
            <a:ext cx="8743267" cy="1785104"/>
          </a:xfrm>
          <a:prstGeom prst="rect">
            <a:avLst/>
          </a:prstGeom>
        </p:spPr>
        <p:txBody>
          <a:bodyPr wrap="square">
            <a:spAutoFit/>
          </a:bodyPr>
          <a:lstStyle/>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设有一道程序，有</a:t>
            </a:r>
            <a:r>
              <a:rPr lang="en-US" altLang="zh-CN" sz="2000" dirty="0">
                <a:solidFill>
                  <a:srgbClr val="000000"/>
                </a:solidFill>
                <a:latin typeface="微软雅黑" panose="020B0503020204020204" pitchFamily="34" charset="-122"/>
                <a:ea typeface="微软雅黑" panose="020B0503020204020204" pitchFamily="34" charset="-122"/>
                <a:sym typeface="+mn-ea"/>
              </a:rPr>
              <a:t>1</a:t>
            </a:r>
            <a:r>
              <a:rPr lang="zh-CN" altLang="en-US" sz="2000" dirty="0">
                <a:solidFill>
                  <a:srgbClr val="000000"/>
                </a:solidFill>
                <a:latin typeface="微软雅黑" panose="020B0503020204020204" pitchFamily="34" charset="-122"/>
                <a:ea typeface="微软雅黑" panose="020B0503020204020204" pitchFamily="34" charset="-122"/>
                <a:sym typeface="+mn-ea"/>
              </a:rPr>
              <a:t>至</a:t>
            </a:r>
            <a:r>
              <a:rPr lang="en-US" altLang="zh-CN" sz="2000" dirty="0">
                <a:solidFill>
                  <a:srgbClr val="000000"/>
                </a:solidFill>
                <a:latin typeface="微软雅黑" panose="020B0503020204020204" pitchFamily="34" charset="-122"/>
                <a:ea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sym typeface="+mn-ea"/>
              </a:rPr>
              <a:t>共</a:t>
            </a:r>
            <a:r>
              <a:rPr lang="en-US" altLang="zh-CN" sz="2000" dirty="0">
                <a:solidFill>
                  <a:srgbClr val="000000"/>
                </a:solidFill>
                <a:latin typeface="微软雅黑" panose="020B0503020204020204" pitchFamily="34" charset="-122"/>
                <a:ea typeface="微软雅黑" panose="020B0503020204020204" pitchFamily="34" charset="-122"/>
                <a:sym typeface="+mn-ea"/>
              </a:rPr>
              <a:t>5</a:t>
            </a:r>
            <a:r>
              <a:rPr lang="zh-CN" altLang="en-US" sz="2000" dirty="0">
                <a:solidFill>
                  <a:srgbClr val="000000"/>
                </a:solidFill>
                <a:latin typeface="微软雅黑" panose="020B0503020204020204" pitchFamily="34" charset="-122"/>
                <a:ea typeface="微软雅黑" panose="020B0503020204020204" pitchFamily="34" charset="-122"/>
                <a:sym typeface="+mn-ea"/>
              </a:rPr>
              <a:t>页，执行时的地址流为：</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a:p>
            <a:pPr>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 </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5</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分别采用</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FIFO</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LRU</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OPT</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ppt_x"/>
                                          </p:val>
                                        </p:tav>
                                        <p:tav tm="100000">
                                          <p:val>
                                            <p:strVal val="#ppt_x"/>
                                          </p:val>
                                        </p:tav>
                                      </p:tavLst>
                                    </p:anim>
                                    <p:anim calcmode="lin" valueType="num">
                                      <p:cBhvr additive="base">
                                        <p:cTn id="1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9"/>
                                        </p:tgtEl>
                                        <p:attrNameLst>
                                          <p:attrName>style.visibility</p:attrName>
                                        </p:attrNameLst>
                                      </p:cBhvr>
                                      <p:to>
                                        <p:strVal val="visible"/>
                                      </p:to>
                                    </p:set>
                                    <p:anim calcmode="lin" valueType="num">
                                      <p:cBhvr additive="base">
                                        <p:cTn id="29" dur="500" fill="hold"/>
                                        <p:tgtEl>
                                          <p:spTgt spid="129"/>
                                        </p:tgtEl>
                                        <p:attrNameLst>
                                          <p:attrName>ppt_x</p:attrName>
                                        </p:attrNameLst>
                                      </p:cBhvr>
                                      <p:tavLst>
                                        <p:tav tm="0">
                                          <p:val>
                                            <p:strVal val="#ppt_x"/>
                                          </p:val>
                                        </p:tav>
                                        <p:tav tm="100000">
                                          <p:val>
                                            <p:strVal val="#ppt_x"/>
                                          </p:val>
                                        </p:tav>
                                      </p:tavLst>
                                    </p:anim>
                                    <p:anim calcmode="lin" valueType="num">
                                      <p:cBhvr additive="base">
                                        <p:cTn id="30"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fill="hold"/>
                                        <p:tgtEl>
                                          <p:spTgt spid="124"/>
                                        </p:tgtEl>
                                        <p:attrNameLst>
                                          <p:attrName>ppt_x</p:attrName>
                                        </p:attrNameLst>
                                      </p:cBhvr>
                                      <p:tavLst>
                                        <p:tav tm="0">
                                          <p:val>
                                            <p:strVal val="#ppt_x"/>
                                          </p:val>
                                        </p:tav>
                                        <p:tav tm="100000">
                                          <p:val>
                                            <p:strVal val="#ppt_x"/>
                                          </p:val>
                                        </p:tav>
                                      </p:tavLst>
                                    </p:anim>
                                    <p:anim calcmode="lin" valueType="num">
                                      <p:cBhvr additive="base">
                                        <p:cTn id="4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anim calcmode="lin" valueType="num">
                                      <p:cBhvr additive="base">
                                        <p:cTn id="53" dur="500" fill="hold"/>
                                        <p:tgtEl>
                                          <p:spTgt spid="122"/>
                                        </p:tgtEl>
                                        <p:attrNameLst>
                                          <p:attrName>ppt_x</p:attrName>
                                        </p:attrNameLst>
                                      </p:cBhvr>
                                      <p:tavLst>
                                        <p:tav tm="0">
                                          <p:val>
                                            <p:strVal val="#ppt_x"/>
                                          </p:val>
                                        </p:tav>
                                        <p:tav tm="100000">
                                          <p:val>
                                            <p:strVal val="#ppt_x"/>
                                          </p:val>
                                        </p:tav>
                                      </p:tavLst>
                                    </p:anim>
                                    <p:anim calcmode="lin" valueType="num">
                                      <p:cBhvr additive="base">
                                        <p:cTn id="54"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30"/>
                                        </p:tgtEl>
                                        <p:attrNameLst>
                                          <p:attrName>style.visibility</p:attrName>
                                        </p:attrNameLst>
                                      </p:cBhvr>
                                      <p:to>
                                        <p:strVal val="visible"/>
                                      </p:to>
                                    </p:set>
                                    <p:anim calcmode="lin" valueType="num">
                                      <p:cBhvr additive="base">
                                        <p:cTn id="59" dur="500" fill="hold"/>
                                        <p:tgtEl>
                                          <p:spTgt spid="130"/>
                                        </p:tgtEl>
                                        <p:attrNameLst>
                                          <p:attrName>ppt_x</p:attrName>
                                        </p:attrNameLst>
                                      </p:cBhvr>
                                      <p:tavLst>
                                        <p:tav tm="0">
                                          <p:val>
                                            <p:strVal val="#ppt_x"/>
                                          </p:val>
                                        </p:tav>
                                        <p:tav tm="100000">
                                          <p:val>
                                            <p:strVal val="#ppt_x"/>
                                          </p:val>
                                        </p:tav>
                                      </p:tavLst>
                                    </p:anim>
                                    <p:anim calcmode="lin" valueType="num">
                                      <p:cBhvr additive="base">
                                        <p:cTn id="6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500" fill="hold"/>
                                        <p:tgtEl>
                                          <p:spTgt spid="123"/>
                                        </p:tgtEl>
                                        <p:attrNameLst>
                                          <p:attrName>ppt_x</p:attrName>
                                        </p:attrNameLst>
                                      </p:cBhvr>
                                      <p:tavLst>
                                        <p:tav tm="0">
                                          <p:val>
                                            <p:strVal val="#ppt_x"/>
                                          </p:val>
                                        </p:tav>
                                        <p:tav tm="100000">
                                          <p:val>
                                            <p:strVal val="#ppt_x"/>
                                          </p:val>
                                        </p:tav>
                                      </p:tavLst>
                                    </p:anim>
                                    <p:anim calcmode="lin" valueType="num">
                                      <p:cBhvr additive="base">
                                        <p:cTn id="66"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26"/>
                                        </p:tgtEl>
                                        <p:attrNameLst>
                                          <p:attrName>style.visibility</p:attrName>
                                        </p:attrNameLst>
                                      </p:cBhvr>
                                      <p:to>
                                        <p:strVal val="visible"/>
                                      </p:to>
                                    </p:set>
                                    <p:anim calcmode="lin" valueType="num">
                                      <p:cBhvr additive="base">
                                        <p:cTn id="77" dur="500" fill="hold"/>
                                        <p:tgtEl>
                                          <p:spTgt spid="126"/>
                                        </p:tgtEl>
                                        <p:attrNameLst>
                                          <p:attrName>ppt_x</p:attrName>
                                        </p:attrNameLst>
                                      </p:cBhvr>
                                      <p:tavLst>
                                        <p:tav tm="0">
                                          <p:val>
                                            <p:strVal val="#ppt_x"/>
                                          </p:val>
                                        </p:tav>
                                        <p:tav tm="100000">
                                          <p:val>
                                            <p:strVal val="#ppt_x"/>
                                          </p:val>
                                        </p:tav>
                                      </p:tavLst>
                                    </p:anim>
                                    <p:anim calcmode="lin" valueType="num">
                                      <p:cBhvr additive="base">
                                        <p:cTn id="78"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500" fill="hold"/>
                                        <p:tgtEl>
                                          <p:spTgt spid="131"/>
                                        </p:tgtEl>
                                        <p:attrNameLst>
                                          <p:attrName>ppt_x</p:attrName>
                                        </p:attrNameLst>
                                      </p:cBhvr>
                                      <p:tavLst>
                                        <p:tav tm="0">
                                          <p:val>
                                            <p:strVal val="#ppt_x"/>
                                          </p:val>
                                        </p:tav>
                                        <p:tav tm="100000">
                                          <p:val>
                                            <p:strVal val="#ppt_x"/>
                                          </p:val>
                                        </p:tav>
                                      </p:tavLst>
                                    </p:anim>
                                    <p:anim calcmode="lin" valueType="num">
                                      <p:cBhvr additive="base">
                                        <p:cTn id="8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27"/>
                                        </p:tgtEl>
                                        <p:attrNameLst>
                                          <p:attrName>style.visibility</p:attrName>
                                        </p:attrNameLst>
                                      </p:cBhvr>
                                      <p:to>
                                        <p:strVal val="visible"/>
                                      </p:to>
                                    </p:set>
                                    <p:anim calcmode="lin" valueType="num">
                                      <p:cBhvr additive="base">
                                        <p:cTn id="89" dur="500" fill="hold"/>
                                        <p:tgtEl>
                                          <p:spTgt spid="127"/>
                                        </p:tgtEl>
                                        <p:attrNameLst>
                                          <p:attrName>ppt_x</p:attrName>
                                        </p:attrNameLst>
                                      </p:cBhvr>
                                      <p:tavLst>
                                        <p:tav tm="0">
                                          <p:val>
                                            <p:strVal val="#ppt_x"/>
                                          </p:val>
                                        </p:tav>
                                        <p:tav tm="100000">
                                          <p:val>
                                            <p:strVal val="#ppt_x"/>
                                          </p:val>
                                        </p:tav>
                                      </p:tavLst>
                                    </p:anim>
                                    <p:anim calcmode="lin" valueType="num">
                                      <p:cBhvr additive="base">
                                        <p:cTn id="9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2"/>
                                        </p:tgtEl>
                                        <p:attrNameLst>
                                          <p:attrName>style.visibility</p:attrName>
                                        </p:attrNameLst>
                                      </p:cBhvr>
                                      <p:to>
                                        <p:strVal val="visible"/>
                                      </p:to>
                                    </p:set>
                                    <p:anim calcmode="lin" valueType="num">
                                      <p:cBhvr additive="base">
                                        <p:cTn id="103" dur="500" fill="hold"/>
                                        <p:tgtEl>
                                          <p:spTgt spid="162"/>
                                        </p:tgtEl>
                                        <p:attrNameLst>
                                          <p:attrName>ppt_x</p:attrName>
                                        </p:attrNameLst>
                                      </p:cBhvr>
                                      <p:tavLst>
                                        <p:tav tm="0">
                                          <p:val>
                                            <p:strVal val="#ppt_x"/>
                                          </p:val>
                                        </p:tav>
                                        <p:tav tm="100000">
                                          <p:val>
                                            <p:strVal val="#ppt_x"/>
                                          </p:val>
                                        </p:tav>
                                      </p:tavLst>
                                    </p:anim>
                                    <p:anim calcmode="lin" valueType="num">
                                      <p:cBhvr additive="base">
                                        <p:cTn id="104"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35"/>
                                        </p:tgtEl>
                                        <p:attrNameLst>
                                          <p:attrName>style.visibility</p:attrName>
                                        </p:attrNameLst>
                                      </p:cBhvr>
                                      <p:to>
                                        <p:strVal val="visible"/>
                                      </p:to>
                                    </p:set>
                                    <p:anim calcmode="lin" valueType="num">
                                      <p:cBhvr additive="base">
                                        <p:cTn id="109" dur="500" fill="hold"/>
                                        <p:tgtEl>
                                          <p:spTgt spid="135"/>
                                        </p:tgtEl>
                                        <p:attrNameLst>
                                          <p:attrName>ppt_x</p:attrName>
                                        </p:attrNameLst>
                                      </p:cBhvr>
                                      <p:tavLst>
                                        <p:tav tm="0">
                                          <p:val>
                                            <p:strVal val="#ppt_x"/>
                                          </p:val>
                                        </p:tav>
                                        <p:tav tm="100000">
                                          <p:val>
                                            <p:strVal val="#ppt_x"/>
                                          </p:val>
                                        </p:tav>
                                      </p:tavLst>
                                    </p:anim>
                                    <p:anim calcmode="lin" valueType="num">
                                      <p:cBhvr additive="base">
                                        <p:cTn id="11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41"/>
                                        </p:tgtEl>
                                        <p:attrNameLst>
                                          <p:attrName>style.visibility</p:attrName>
                                        </p:attrNameLst>
                                      </p:cBhvr>
                                      <p:to>
                                        <p:strVal val="visible"/>
                                      </p:to>
                                    </p:set>
                                    <p:anim calcmode="lin" valueType="num">
                                      <p:cBhvr additive="base">
                                        <p:cTn id="121" dur="500" fill="hold"/>
                                        <p:tgtEl>
                                          <p:spTgt spid="141"/>
                                        </p:tgtEl>
                                        <p:attrNameLst>
                                          <p:attrName>ppt_x</p:attrName>
                                        </p:attrNameLst>
                                      </p:cBhvr>
                                      <p:tavLst>
                                        <p:tav tm="0">
                                          <p:val>
                                            <p:strVal val="#ppt_x"/>
                                          </p:val>
                                        </p:tav>
                                        <p:tav tm="100000">
                                          <p:val>
                                            <p:strVal val="#ppt_x"/>
                                          </p:val>
                                        </p:tav>
                                      </p:tavLst>
                                    </p:anim>
                                    <p:anim calcmode="lin" valueType="num">
                                      <p:cBhvr additive="base">
                                        <p:cTn id="122"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42"/>
                                        </p:tgtEl>
                                        <p:attrNameLst>
                                          <p:attrName>style.visibility</p:attrName>
                                        </p:attrNameLst>
                                      </p:cBhvr>
                                      <p:to>
                                        <p:strVal val="visible"/>
                                      </p:to>
                                    </p:set>
                                    <p:anim calcmode="lin" valueType="num">
                                      <p:cBhvr additive="base">
                                        <p:cTn id="127" dur="500" fill="hold"/>
                                        <p:tgtEl>
                                          <p:spTgt spid="142"/>
                                        </p:tgtEl>
                                        <p:attrNameLst>
                                          <p:attrName>ppt_x</p:attrName>
                                        </p:attrNameLst>
                                      </p:cBhvr>
                                      <p:tavLst>
                                        <p:tav tm="0">
                                          <p:val>
                                            <p:strVal val="#ppt_x"/>
                                          </p:val>
                                        </p:tav>
                                        <p:tav tm="100000">
                                          <p:val>
                                            <p:strVal val="#ppt_x"/>
                                          </p:val>
                                        </p:tav>
                                      </p:tavLst>
                                    </p:anim>
                                    <p:anim calcmode="lin" valueType="num">
                                      <p:cBhvr additive="base">
                                        <p:cTn id="128"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40"/>
                                        </p:tgtEl>
                                        <p:attrNameLst>
                                          <p:attrName>style.visibility</p:attrName>
                                        </p:attrNameLst>
                                      </p:cBhvr>
                                      <p:to>
                                        <p:strVal val="visible"/>
                                      </p:to>
                                    </p:set>
                                    <p:anim calcmode="lin" valueType="num">
                                      <p:cBhvr additive="base">
                                        <p:cTn id="133" dur="500" fill="hold"/>
                                        <p:tgtEl>
                                          <p:spTgt spid="140"/>
                                        </p:tgtEl>
                                        <p:attrNameLst>
                                          <p:attrName>ppt_x</p:attrName>
                                        </p:attrNameLst>
                                      </p:cBhvr>
                                      <p:tavLst>
                                        <p:tav tm="0">
                                          <p:val>
                                            <p:strVal val="#ppt_x"/>
                                          </p:val>
                                        </p:tav>
                                        <p:tav tm="100000">
                                          <p:val>
                                            <p:strVal val="#ppt_x"/>
                                          </p:val>
                                        </p:tav>
                                      </p:tavLst>
                                    </p:anim>
                                    <p:anim calcmode="lin" valueType="num">
                                      <p:cBhvr additive="base">
                                        <p:cTn id="134"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4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47"/>
                                        </p:tgtEl>
                                        <p:attrNameLst>
                                          <p:attrName>style.visibility</p:attrName>
                                        </p:attrNameLst>
                                      </p:cBhvr>
                                      <p:to>
                                        <p:strVal val="visible"/>
                                      </p:to>
                                    </p:set>
                                    <p:anim calcmode="lin" valueType="num">
                                      <p:cBhvr additive="base">
                                        <p:cTn id="147" dur="500" fill="hold"/>
                                        <p:tgtEl>
                                          <p:spTgt spid="147"/>
                                        </p:tgtEl>
                                        <p:attrNameLst>
                                          <p:attrName>ppt_x</p:attrName>
                                        </p:attrNameLst>
                                      </p:cBhvr>
                                      <p:tavLst>
                                        <p:tav tm="0">
                                          <p:val>
                                            <p:strVal val="#ppt_x"/>
                                          </p:val>
                                        </p:tav>
                                        <p:tav tm="100000">
                                          <p:val>
                                            <p:strVal val="#ppt_x"/>
                                          </p:val>
                                        </p:tav>
                                      </p:tavLst>
                                    </p:anim>
                                    <p:anim calcmode="lin" valueType="num">
                                      <p:cBhvr additive="base">
                                        <p:cTn id="148"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45"/>
                                        </p:tgtEl>
                                        <p:attrNameLst>
                                          <p:attrName>style.visibility</p:attrName>
                                        </p:attrNameLst>
                                      </p:cBhvr>
                                      <p:to>
                                        <p:strVal val="visible"/>
                                      </p:to>
                                    </p:set>
                                    <p:anim calcmode="lin" valueType="num">
                                      <p:cBhvr additive="base">
                                        <p:cTn id="153" dur="500" fill="hold"/>
                                        <p:tgtEl>
                                          <p:spTgt spid="145"/>
                                        </p:tgtEl>
                                        <p:attrNameLst>
                                          <p:attrName>ppt_x</p:attrName>
                                        </p:attrNameLst>
                                      </p:cBhvr>
                                      <p:tavLst>
                                        <p:tav tm="0">
                                          <p:val>
                                            <p:strVal val="#ppt_x"/>
                                          </p:val>
                                        </p:tav>
                                        <p:tav tm="100000">
                                          <p:val>
                                            <p:strVal val="#ppt_x"/>
                                          </p:val>
                                        </p:tav>
                                      </p:tavLst>
                                    </p:anim>
                                    <p:anim calcmode="lin" valueType="num">
                                      <p:cBhvr additive="base">
                                        <p:cTn id="154"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nodeType="clickEffect">
                                  <p:stCondLst>
                                    <p:cond delay="0"/>
                                  </p:stCondLst>
                                  <p:childTnLst>
                                    <p:set>
                                      <p:cBhvr>
                                        <p:cTn id="166" dur="1" fill="hold">
                                          <p:stCondLst>
                                            <p:cond delay="0"/>
                                          </p:stCondLst>
                                        </p:cTn>
                                        <p:tgtEl>
                                          <p:spTgt spid="163"/>
                                        </p:tgtEl>
                                        <p:attrNameLst>
                                          <p:attrName>style.visibility</p:attrName>
                                        </p:attrNameLst>
                                      </p:cBhvr>
                                      <p:to>
                                        <p:strVal val="visible"/>
                                      </p:to>
                                    </p:set>
                                    <p:anim calcmode="lin" valueType="num">
                                      <p:cBhvr additive="base">
                                        <p:cTn id="167" dur="500" fill="hold"/>
                                        <p:tgtEl>
                                          <p:spTgt spid="163"/>
                                        </p:tgtEl>
                                        <p:attrNameLst>
                                          <p:attrName>ppt_x</p:attrName>
                                        </p:attrNameLst>
                                      </p:cBhvr>
                                      <p:tavLst>
                                        <p:tav tm="0">
                                          <p:val>
                                            <p:strVal val="#ppt_x"/>
                                          </p:val>
                                        </p:tav>
                                        <p:tav tm="100000">
                                          <p:val>
                                            <p:strVal val="#ppt_x"/>
                                          </p:val>
                                        </p:tav>
                                      </p:tavLst>
                                    </p:anim>
                                    <p:anim calcmode="lin" valueType="num">
                                      <p:cBhvr additive="base">
                                        <p:cTn id="16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151"/>
                                        </p:tgtEl>
                                        <p:attrNameLst>
                                          <p:attrName>style.visibility</p:attrName>
                                        </p:attrNameLst>
                                      </p:cBhvr>
                                      <p:to>
                                        <p:strVal val="visible"/>
                                      </p:to>
                                    </p:set>
                                    <p:anim calcmode="lin" valueType="num">
                                      <p:cBhvr additive="base">
                                        <p:cTn id="173" dur="500" fill="hold"/>
                                        <p:tgtEl>
                                          <p:spTgt spid="151"/>
                                        </p:tgtEl>
                                        <p:attrNameLst>
                                          <p:attrName>ppt_x</p:attrName>
                                        </p:attrNameLst>
                                      </p:cBhvr>
                                      <p:tavLst>
                                        <p:tav tm="0">
                                          <p:val>
                                            <p:strVal val="#ppt_x"/>
                                          </p:val>
                                        </p:tav>
                                        <p:tav tm="100000">
                                          <p:val>
                                            <p:strVal val="#ppt_x"/>
                                          </p:val>
                                        </p:tav>
                                      </p:tavLst>
                                    </p:anim>
                                    <p:anim calcmode="lin" valueType="num">
                                      <p:cBhvr additive="base">
                                        <p:cTn id="174"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5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5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4"/>
                                        </p:tgtEl>
                                        <p:attrNameLst>
                                          <p:attrName>style.visibility</p:attrName>
                                        </p:attrNameLst>
                                      </p:cBhvr>
                                      <p:to>
                                        <p:strVal val="visible"/>
                                      </p:to>
                                    </p:set>
                                    <p:anim calcmode="lin" valueType="num">
                                      <p:cBhvr additive="base">
                                        <p:cTn id="185" dur="500" fill="hold"/>
                                        <p:tgtEl>
                                          <p:spTgt spid="154"/>
                                        </p:tgtEl>
                                        <p:attrNameLst>
                                          <p:attrName>ppt_x</p:attrName>
                                        </p:attrNameLst>
                                      </p:cBhvr>
                                      <p:tavLst>
                                        <p:tav tm="0">
                                          <p:val>
                                            <p:strVal val="#ppt_x"/>
                                          </p:val>
                                        </p:tav>
                                        <p:tav tm="100000">
                                          <p:val>
                                            <p:strVal val="#ppt_x"/>
                                          </p:val>
                                        </p:tav>
                                      </p:tavLst>
                                    </p:anim>
                                    <p:anim calcmode="lin" valueType="num">
                                      <p:cBhvr additive="base">
                                        <p:cTn id="18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136"/>
                                        </p:tgtEl>
                                        <p:attrNameLst>
                                          <p:attrName>style.visibility</p:attrName>
                                        </p:attrNameLst>
                                      </p:cBhvr>
                                      <p:to>
                                        <p:strVal val="visible"/>
                                      </p:to>
                                    </p:set>
                                    <p:anim calcmode="lin" valueType="num">
                                      <p:cBhvr additive="base">
                                        <p:cTn id="191" dur="500" fill="hold"/>
                                        <p:tgtEl>
                                          <p:spTgt spid="136"/>
                                        </p:tgtEl>
                                        <p:attrNameLst>
                                          <p:attrName>ppt_x</p:attrName>
                                        </p:attrNameLst>
                                      </p:cBhvr>
                                      <p:tavLst>
                                        <p:tav tm="0">
                                          <p:val>
                                            <p:strVal val="#ppt_x"/>
                                          </p:val>
                                        </p:tav>
                                        <p:tav tm="100000">
                                          <p:val>
                                            <p:strVal val="#ppt_x"/>
                                          </p:val>
                                        </p:tav>
                                      </p:tavLst>
                                    </p:anim>
                                    <p:anim calcmode="lin" valueType="num">
                                      <p:cBhvr additive="base">
                                        <p:cTn id="192"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155"/>
                                        </p:tgtEl>
                                        <p:attrNameLst>
                                          <p:attrName>style.visibility</p:attrName>
                                        </p:attrNameLst>
                                      </p:cBhvr>
                                      <p:to>
                                        <p:strVal val="visible"/>
                                      </p:to>
                                    </p:set>
                                    <p:anim calcmode="lin" valueType="num">
                                      <p:cBhvr additive="base">
                                        <p:cTn id="197" dur="500" fill="hold"/>
                                        <p:tgtEl>
                                          <p:spTgt spid="155"/>
                                        </p:tgtEl>
                                        <p:attrNameLst>
                                          <p:attrName>ppt_x</p:attrName>
                                        </p:attrNameLst>
                                      </p:cBhvr>
                                      <p:tavLst>
                                        <p:tav tm="0">
                                          <p:val>
                                            <p:strVal val="#ppt_x"/>
                                          </p:val>
                                        </p:tav>
                                        <p:tav tm="100000">
                                          <p:val>
                                            <p:strVal val="#ppt_x"/>
                                          </p:val>
                                        </p:tav>
                                      </p:tavLst>
                                    </p:anim>
                                    <p:anim calcmode="lin" valueType="num">
                                      <p:cBhvr additive="base">
                                        <p:cTn id="198"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5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56"/>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57"/>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164"/>
                                        </p:tgtEl>
                                        <p:attrNameLst>
                                          <p:attrName>style.visibility</p:attrName>
                                        </p:attrNameLst>
                                      </p:cBhvr>
                                      <p:to>
                                        <p:strVal val="visible"/>
                                      </p:to>
                                    </p:set>
                                    <p:anim calcmode="lin" valueType="num">
                                      <p:cBhvr additive="base">
                                        <p:cTn id="211" dur="500" fill="hold"/>
                                        <p:tgtEl>
                                          <p:spTgt spid="164"/>
                                        </p:tgtEl>
                                        <p:attrNameLst>
                                          <p:attrName>ppt_x</p:attrName>
                                        </p:attrNameLst>
                                      </p:cBhvr>
                                      <p:tavLst>
                                        <p:tav tm="0">
                                          <p:val>
                                            <p:strVal val="#ppt_x"/>
                                          </p:val>
                                        </p:tav>
                                        <p:tav tm="100000">
                                          <p:val>
                                            <p:strVal val="#ppt_x"/>
                                          </p:val>
                                        </p:tav>
                                      </p:tavLst>
                                    </p:anim>
                                    <p:anim calcmode="lin" valueType="num">
                                      <p:cBhvr additive="base">
                                        <p:cTn id="21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161"/>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59"/>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6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nodeType="clickEffect">
                                  <p:stCondLst>
                                    <p:cond delay="0"/>
                                  </p:stCondLst>
                                  <p:childTnLst>
                                    <p:set>
                                      <p:cBhvr>
                                        <p:cTn id="224" dur="1" fill="hold">
                                          <p:stCondLst>
                                            <p:cond delay="0"/>
                                          </p:stCondLst>
                                        </p:cTn>
                                        <p:tgtEl>
                                          <p:spTgt spid="165"/>
                                        </p:tgtEl>
                                        <p:attrNameLst>
                                          <p:attrName>style.visibility</p:attrName>
                                        </p:attrNameLst>
                                      </p:cBhvr>
                                      <p:to>
                                        <p:strVal val="visible"/>
                                      </p:to>
                                    </p:set>
                                    <p:anim calcmode="lin" valueType="num">
                                      <p:cBhvr additive="base">
                                        <p:cTn id="225" dur="500" fill="hold"/>
                                        <p:tgtEl>
                                          <p:spTgt spid="165"/>
                                        </p:tgtEl>
                                        <p:attrNameLst>
                                          <p:attrName>ppt_x</p:attrName>
                                        </p:attrNameLst>
                                      </p:cBhvr>
                                      <p:tavLst>
                                        <p:tav tm="0">
                                          <p:val>
                                            <p:strVal val="#ppt_x"/>
                                          </p:val>
                                        </p:tav>
                                        <p:tav tm="100000">
                                          <p:val>
                                            <p:strVal val="#ppt_x"/>
                                          </p:val>
                                        </p:tav>
                                      </p:tavLst>
                                    </p:anim>
                                    <p:anim calcmode="lin" valueType="num">
                                      <p:cBhvr additive="base">
                                        <p:cTn id="226"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三种替换算法的调度过程</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7" name="图片 6"/>
          <p:cNvPicPr>
            <a:picLocks noChangeAspect="1"/>
          </p:cNvPicPr>
          <p:nvPr/>
        </p:nvPicPr>
        <p:blipFill>
          <a:blip r:embed="rId5"/>
          <a:stretch>
            <a:fillRect/>
          </a:stretch>
        </p:blipFill>
        <p:spPr>
          <a:xfrm>
            <a:off x="1763800" y="1359314"/>
            <a:ext cx="7992888" cy="4240318"/>
          </a:xfrm>
          <a:prstGeom prst="rect">
            <a:avLst/>
          </a:prstGeom>
        </p:spPr>
      </p:pic>
    </p:spTree>
    <p:custDataLst>
      <p:tags r:id="rId6"/>
    </p:custDataLst>
  </p:cSld>
  <p:clrMapOvr>
    <a:masterClrMapping/>
  </p:clrMapOvr>
  <p:transition spd="med">
    <p:push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举例</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命中率和页地址有关</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9" name="文本框 8"/>
          <p:cNvSpPr txBox="1"/>
          <p:nvPr/>
        </p:nvSpPr>
        <p:spPr>
          <a:xfrm>
            <a:off x="1223262" y="1727919"/>
            <a:ext cx="9217501" cy="2926314"/>
          </a:xfrm>
          <a:prstGeom prst="rect">
            <a:avLst/>
          </a:prstGeom>
          <a:noFill/>
        </p:spPr>
        <p:txBody>
          <a:bodyPr wrap="square" rtlCol="0" anchor="t">
            <a:spAutoFit/>
          </a:bodyPr>
          <a:lstStyle/>
          <a:p>
            <a:pPr lvl="0">
              <a:lnSpc>
                <a:spcPct val="130000"/>
              </a:lnSpc>
            </a:pP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一个循环程序，依次使用</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P1</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P2</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P3</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P4</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四个页面，分配给这个程序的主存页面数为</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个。</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FIFO</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LRU</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OPT</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三种页面替换算法对主存页面的调度情况如下图所示。在</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FIFO</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LRU</a:t>
            </a: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算法中，总是发生下次就要使用的页面本次被替换出去的情况，这就是“颠簸”现象。</a:t>
            </a:r>
            <a:endPar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5"/>
    </p:custDataLst>
  </p:cSld>
  <p:clrMapOvr>
    <a:masterClrMapping/>
  </p:clrMapOvr>
  <p:transition spd="med">
    <p:push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举例</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命中率和页地址有关</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10" name="图片 9"/>
          <p:cNvPicPr>
            <a:picLocks noChangeAspect="1"/>
          </p:cNvPicPr>
          <p:nvPr/>
        </p:nvPicPr>
        <p:blipFill>
          <a:blip r:embed="rId5"/>
          <a:stretch>
            <a:fillRect/>
          </a:stretch>
        </p:blipFill>
        <p:spPr>
          <a:xfrm>
            <a:off x="2447876" y="1382855"/>
            <a:ext cx="6264696" cy="4442036"/>
          </a:xfrm>
          <a:prstGeom prst="rect">
            <a:avLst/>
          </a:prstGeom>
        </p:spPr>
      </p:pic>
    </p:spTree>
    <p:custDataLst>
      <p:tags r:id="rId6"/>
    </p:custDataLst>
  </p:cSld>
  <p:clrMapOvr>
    <a:masterClrMapping/>
  </p:clrMapOvr>
  <p:transition spd="med">
    <p:push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Arial" panose="020B0604020202020204" pitchFamily="34" charset="0"/>
              </a:rPr>
              <a:t>页面替换算法</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矩形 1"/>
          <p:cNvSpPr/>
          <p:nvPr/>
        </p:nvSpPr>
        <p:spPr>
          <a:xfrm>
            <a:off x="783519" y="956500"/>
            <a:ext cx="10153128" cy="707886"/>
          </a:xfrm>
          <a:prstGeom prst="rect">
            <a:avLst/>
          </a:prstGeom>
        </p:spPr>
        <p:txBody>
          <a:bodyPr wrap="square">
            <a:spAutoFit/>
          </a:bodyPr>
          <a:lstStyle/>
          <a:p>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命中率又与分配给程序的主存页数有关，一般而言，</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页数越多虚页装入主存的机会越多，</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H</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有可能越高</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sym typeface="+mn-ea"/>
              </a:rPr>
              <a:t>但是否一定会提高呢</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         与替换算法有直接关系。</a:t>
            </a:r>
            <a:endParaRPr lang="zh-CN" altLang="en-US" sz="1600" dirty="0"/>
          </a:p>
        </p:txBody>
      </p:sp>
      <p:sp>
        <p:nvSpPr>
          <p:cNvPr id="3" name="箭头: 右 2"/>
          <p:cNvSpPr/>
          <p:nvPr/>
        </p:nvSpPr>
        <p:spPr bwMode="auto">
          <a:xfrm>
            <a:off x="5040164" y="1339866"/>
            <a:ext cx="648072" cy="240225"/>
          </a:xfrm>
          <a:prstGeom prst="rightArrow">
            <a:avLst/>
          </a:prstGeom>
          <a:solidFill>
            <a:srgbClr val="FFFF00"/>
          </a:solidFill>
          <a:ln>
            <a:noFill/>
          </a:ln>
        </p:spPr>
        <p:txBody>
          <a:bodyPr vert="horz" wrap="square" lIns="91440" tIns="45720" rIns="91440" bIns="45720" numCol="1" rtlCol="0" anchor="t" anchorCtr="0" compatLnSpc="1"/>
          <a:lstStyle/>
          <a:p>
            <a:pPr algn="l"/>
            <a:endParaRPr lang="zh-CN" altLang="en-US"/>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819" y="2156829"/>
            <a:ext cx="6200151" cy="388494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AutoShape 7"/>
          <p:cNvSpPr>
            <a:spLocks noChangeArrowheads="1"/>
          </p:cNvSpPr>
          <p:nvPr/>
        </p:nvSpPr>
        <p:spPr bwMode="auto">
          <a:xfrm>
            <a:off x="3167956" y="2457249"/>
            <a:ext cx="4788908" cy="2921893"/>
          </a:xfrm>
          <a:prstGeom prst="irregularSeal1">
            <a:avLst/>
          </a:prstGeom>
          <a:solidFill>
            <a:srgbClr val="FF0000"/>
          </a:solidFill>
          <a:ln w="38100"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2270" dirty="0">
                <a:solidFill>
                  <a:srgbClr val="FFFFFF"/>
                </a:solidFill>
                <a:latin typeface="宋体" panose="02010600030101010101" pitchFamily="2" charset="-122"/>
                <a:ea typeface="宋体" panose="02010600030101010101" pitchFamily="2" charset="-122"/>
              </a:rPr>
              <a:t>存在不稳定性，这种替换算法不够理想</a:t>
            </a:r>
            <a:endParaRPr lang="zh-CN" altLang="en-US" sz="2270" dirty="0">
              <a:solidFill>
                <a:srgbClr val="FFFFFF"/>
              </a:solidFill>
              <a:latin typeface="宋体" panose="02010600030101010101" pitchFamily="2" charset="-122"/>
              <a:ea typeface="宋体" panose="02010600030101010101" pitchFamily="2" charset="-122"/>
            </a:endParaRPr>
          </a:p>
          <a:p>
            <a:pPr algn="ctr">
              <a:spcBef>
                <a:spcPct val="0"/>
              </a:spcBef>
              <a:buClrTx/>
              <a:buFontTx/>
              <a:buNone/>
            </a:pPr>
            <a:r>
              <a:rPr lang="en-US" altLang="zh-CN" sz="2270" dirty="0">
                <a:solidFill>
                  <a:srgbClr val="FFFFFF"/>
                </a:solidFill>
                <a:latin typeface="宋体" panose="02010600030101010101" pitchFamily="2" charset="-122"/>
                <a:ea typeface="宋体" panose="02010600030101010101" pitchFamily="2" charset="-122"/>
              </a:rPr>
              <a:t>LRU</a:t>
            </a:r>
            <a:r>
              <a:rPr lang="zh-CN" altLang="en-US" sz="2270" dirty="0">
                <a:solidFill>
                  <a:srgbClr val="FFFFFF"/>
                </a:solidFill>
                <a:latin typeface="宋体" panose="02010600030101010101" pitchFamily="2" charset="-122"/>
                <a:ea typeface="宋体" panose="02010600030101010101" pitchFamily="2" charset="-122"/>
              </a:rPr>
              <a:t>也会吗</a:t>
            </a:r>
            <a:r>
              <a:rPr lang="zh-CN" altLang="en-US" sz="1700" b="0" dirty="0">
                <a:solidFill>
                  <a:srgbClr val="FFFFFF"/>
                </a:solidFill>
                <a:latin typeface="宋体" panose="02010600030101010101" pitchFamily="2" charset="-122"/>
                <a:ea typeface="宋体" panose="02010600030101010101" pitchFamily="2" charset="-122"/>
              </a:rPr>
              <a:t>？</a:t>
            </a:r>
            <a:endParaRPr lang="zh-CN" altLang="en-US" sz="1700" b="0" dirty="0">
              <a:solidFill>
                <a:srgbClr val="FFFFFF"/>
              </a:solidFill>
              <a:latin typeface="宋体" panose="02010600030101010101" pitchFamily="2" charset="-122"/>
              <a:ea typeface="宋体" panose="02010600030101010101" pitchFamily="2" charset="-122"/>
            </a:endParaRPr>
          </a:p>
        </p:txBody>
      </p:sp>
      <p:sp>
        <p:nvSpPr>
          <p:cNvPr id="4" name="矩形 3"/>
          <p:cNvSpPr/>
          <p:nvPr/>
        </p:nvSpPr>
        <p:spPr>
          <a:xfrm>
            <a:off x="8512101" y="3065142"/>
            <a:ext cx="2868050" cy="853054"/>
          </a:xfrm>
          <a:prstGeom prst="rect">
            <a:avLst/>
          </a:prstGeom>
        </p:spPr>
        <p:txBody>
          <a:bodyPr wrap="square">
            <a:spAutoFit/>
          </a:bodyPr>
          <a:lstStyle/>
          <a:p>
            <a:pPr>
              <a:lnSpc>
                <a:spcPct val="130000"/>
              </a:lnSpc>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FIFO</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法</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的实页数增加，命中率反而有可能下降</a:t>
            </a:r>
            <a:endParaRPr lang="zh-CN" altLang="en-US" sz="2000" dirty="0"/>
          </a:p>
        </p:txBody>
      </p:sp>
    </p:spTree>
    <p:custDataLst>
      <p:tags r:id="rId6"/>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页面替换算法</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堆栈型替换算法的定义</a:t>
            </a:r>
            <a:endParaRPr lang="en-US" altLang="zh-CN"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9" name="文本框 8"/>
          <p:cNvSpPr txBox="1"/>
          <p:nvPr/>
        </p:nvSpPr>
        <p:spPr>
          <a:xfrm>
            <a:off x="1295748" y="1367879"/>
            <a:ext cx="9577541" cy="2206117"/>
          </a:xfrm>
          <a:prstGeom prst="rect">
            <a:avLst/>
          </a:prstGeom>
          <a:noFill/>
        </p:spPr>
        <p:txBody>
          <a:bodyPr wrap="square" rtlCol="0" anchor="t">
            <a:spAutoFit/>
          </a:bodyPr>
          <a:lstStyle/>
          <a:p>
            <a:pPr lvl="0">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对任意一个程序的页地址流作两次主存页面数分配，分别分配</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个主存页面和</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个主存页面，并且有</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m≤n</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。如果在任何时刻</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，主存页面内容集合</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都满足关系：</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(m)Í </a:t>
            </a:r>
            <a:r>
              <a:rPr lang="en-US" altLang="zh-CN" sz="2000" dirty="0" err="1">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，则这类算法称为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堆栈型替换算法</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pPr>
            <a:endParaRPr lang="zh-CN" altLang="en-US" sz="2400" b="1" dirty="0">
              <a:solidFill>
                <a:srgbClr val="294A5A">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nSpc>
                <a:spcPct val="130000"/>
              </a:lnSpc>
            </a:pP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3" name="矩形 2"/>
              <p:cNvSpPr/>
              <p:nvPr/>
            </p:nvSpPr>
            <p:spPr>
              <a:xfrm>
                <a:off x="1295748" y="2880047"/>
                <a:ext cx="9361042" cy="3250121"/>
              </a:xfrm>
              <a:prstGeom prst="rect">
                <a:avLst/>
              </a:prstGeom>
            </p:spPr>
            <p:txBody>
              <a:bodyPr wrap="square">
                <a:spAutoFit/>
              </a:bodyPr>
              <a:lstStyle/>
              <a:p>
                <a:pPr>
                  <a:lnSpc>
                    <a:spcPct val="130000"/>
                  </a:lnSpc>
                </a:pPr>
                <a:r>
                  <a:rPr lang="zh-CN" altLang="en-US" sz="200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sym typeface="+mn-ea"/>
                  </a:rPr>
                  <a:t>堆栈型替换算法</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：是指任何时刻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t </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，在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个实页中的虚页集合总是被包含在给其增加一个实页，即</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n +1</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个实页时，在实存中的虚页集合之内。即它是一种满足：</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pPr>
                <a:r>
                  <a:rPr lang="zh-CN" altLang="en-US" sz="24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n &lt; Lt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 </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 n ) </a:t>
                </a:r>
                <a14:m>
                  <m:oMath xmlns:m="http://schemas.openxmlformats.org/officeDocument/2006/math">
                    <m:r>
                      <a:rPr lang="en-US" altLang="zh-CN" sz="2000" b="0" i="1" smtClean="0">
                        <a:solidFill>
                          <a:srgbClr val="4472C4"/>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n +1)</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n &gt; Lt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 </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 n ) </a:t>
                </a:r>
                <a:r>
                  <a:rPr lang="en-US" altLang="zh-CN" sz="2000" dirty="0">
                    <a:solidFill>
                      <a:srgbClr val="4472C4"/>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 n +1)</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pP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特点的替换算法，其中：</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Lt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表示到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t </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时刻，已遇到过的地址流中不同页的页数；</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pP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Bt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 n ):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t </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时刻，在 </a:t>
                </a:r>
                <a:r>
                  <a:rPr lang="en-US" altLang="zh-CN"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页主存中的虚页集合</a:t>
                </a:r>
                <a:endParaRPr lang="zh-CN" altLang="en-US" sz="200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1295748" y="2880047"/>
                <a:ext cx="9361042" cy="3250121"/>
              </a:xfrm>
              <a:prstGeom prst="rect">
                <a:avLst/>
              </a:prstGeom>
              <a:blipFill rotWithShape="1">
                <a:blip r:embed="rId5"/>
                <a:stretch>
                  <a:fillRect l="-4" t="-10" r="2" b="16"/>
                </a:stretch>
              </a:blipFill>
            </p:spPr>
            <p:txBody>
              <a:bodyPr/>
              <a:lstStyle/>
              <a:p>
                <a:r>
                  <a:rPr lang="zh-CN" altLang="en-US">
                    <a:noFill/>
                  </a:rPr>
                  <a:t> </a:t>
                </a:r>
              </a:p>
            </p:txBody>
          </p:sp>
        </mc:Fallback>
      </mc:AlternateContent>
    </p:spTree>
    <p:custDataLst>
      <p:tags r:id="rId6"/>
    </p:custDataLst>
  </p:cSld>
  <p:clrMapOvr>
    <a:masterClrMapping/>
  </p:clrMapOvr>
  <p:transition spd="med">
    <p:push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页面替换算法</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堆栈型替换算法的特点</a:t>
            </a:r>
            <a:endParaRPr lang="en-US" altLang="zh-CN" sz="3400" dirty="0">
              <a:solidFill>
                <a:schemeClr val="dk1">
                  <a:lumMod val="75000"/>
                </a:schemeClr>
              </a:solidFill>
              <a:latin typeface="Arial" panose="020B0604020202020204" pitchFamily="34" charset="0"/>
            </a:endParaRPr>
          </a:p>
        </p:txBody>
      </p:sp>
      <p:sp>
        <p:nvSpPr>
          <p:cNvPr id="7" name="文本框 6"/>
          <p:cNvSpPr txBox="1"/>
          <p:nvPr/>
        </p:nvSpPr>
        <p:spPr>
          <a:xfrm>
            <a:off x="863700" y="1555283"/>
            <a:ext cx="8855710" cy="1477328"/>
          </a:xfrm>
          <a:prstGeom prst="rect">
            <a:avLst/>
          </a:prstGeom>
          <a:noFill/>
        </p:spPr>
        <p:txBody>
          <a:bodyPr wrap="square" rtlCol="0" anchor="t">
            <a:spAutoFit/>
          </a:bodyPr>
          <a:lstStyle/>
          <a:p>
            <a:pPr marL="774700" lvl="1" indent="-342900" algn="just" eaLnBrk="1" hangingPunct="1">
              <a:spcBef>
                <a:spcPts val="1800"/>
              </a:spcBef>
              <a:buClr>
                <a:schemeClr val="accent1">
                  <a:lumMod val="50000"/>
                </a:schemeClr>
              </a:buClr>
              <a:buFont typeface="Wingdings" panose="05000000000000000000" charset="0"/>
              <a:buChar char="ü"/>
            </a:pPr>
            <a:r>
              <a:rPr lang="en-US" altLang="zh-CN"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LRU</a:t>
            </a:r>
            <a:r>
              <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OPT</a:t>
            </a:r>
            <a:r>
              <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都是堆栈型算法</a:t>
            </a:r>
            <a:endPar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800"/>
              </a:spcBef>
              <a:buClr>
                <a:schemeClr val="accent1">
                  <a:lumMod val="50000"/>
                </a:schemeClr>
              </a:buClr>
              <a:buFont typeface="Wingdings" panose="05000000000000000000" charset="0"/>
              <a:buChar char="ü"/>
            </a:pPr>
            <a:r>
              <a:rPr lang="en-US" altLang="zh-CN"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FIFO</a:t>
            </a:r>
            <a:r>
              <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是非堆栈型算法</a:t>
            </a:r>
            <a:endPar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800"/>
              </a:spcBef>
              <a:buClr>
                <a:schemeClr val="accent1">
                  <a:lumMod val="50000"/>
                </a:schemeClr>
              </a:buClr>
              <a:buFont typeface="Wingdings" panose="05000000000000000000" charset="0"/>
              <a:buChar char="ü"/>
            </a:pPr>
            <a:endParaRPr lang="zh-CN" altLang="en-US" sz="20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8" name="文本框 7"/>
          <p:cNvSpPr txBox="1"/>
          <p:nvPr/>
        </p:nvSpPr>
        <p:spPr>
          <a:xfrm>
            <a:off x="1080770" y="1119161"/>
            <a:ext cx="10007436" cy="461665"/>
          </a:xfrm>
          <a:prstGeom prst="rect">
            <a:avLst/>
          </a:prstGeom>
          <a:noFill/>
        </p:spPr>
        <p:txBody>
          <a:bodyPr wrap="square" rtlCol="0"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随着分配给程序的主存页面数增加，主存的命中率也提高，至少不下降</a:t>
            </a:r>
            <a:endPar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4" name="矩形 3"/>
              <p:cNvSpPr/>
              <p:nvPr/>
            </p:nvSpPr>
            <p:spPr>
              <a:xfrm>
                <a:off x="1416247" y="3224981"/>
                <a:ext cx="2952724" cy="1938992"/>
              </a:xfrm>
              <a:prstGeom prst="rect">
                <a:avLst/>
              </a:prstGeom>
            </p:spPr>
            <p:txBody>
              <a:bodyPr wrap="square">
                <a:spAutoFit/>
              </a:bodyPr>
              <a:lstStyle/>
              <a:p>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B7(3)</a:t>
                </a:r>
                <a:r>
                  <a:rPr lang="en-US" altLang="zh-CN" sz="2400" dirty="0">
                    <a:solidFill>
                      <a:schemeClr val="tx1">
                        <a:lumMod val="50000"/>
                      </a:schemeClr>
                    </a:solidFill>
                  </a:rPr>
                  <a:t>=</a:t>
                </a:r>
                <a:r>
                  <a:rPr lang="en-US" altLang="zh-CN" sz="2400" dirty="0">
                    <a:solidFill>
                      <a:schemeClr val="tx1">
                        <a:lumMod val="50000"/>
                      </a:schemeClr>
                    </a:solidFill>
                    <a:latin typeface="Times New Roman" panose="02020603050405020304" pitchFamily="18" charset="0"/>
                    <a:cs typeface="Times New Roman" panose="02020603050405020304" pitchFamily="18" charset="0"/>
                  </a:rPr>
                  <a:t>{1,2,5}, B7(4)={2,3,4,5}</a:t>
                </a:r>
                <a:r>
                  <a:rPr lang="zh-CN" altLang="en-US" sz="2400" dirty="0">
                    <a:solidFill>
                      <a:schemeClr val="tx1">
                        <a:lumMod val="50000"/>
                      </a:schemeClr>
                    </a:solidFill>
                    <a:latin typeface="Times New Roman" panose="02020603050405020304" pitchFamily="18" charset="0"/>
                    <a:cs typeface="Times New Roman" panose="02020603050405020304" pitchFamily="18" charset="0"/>
                  </a:rPr>
                  <a:t>，</a:t>
                </a:r>
                <a:endParaRPr lang="en-US" altLang="zh-CN" sz="2400" dirty="0">
                  <a:solidFill>
                    <a:schemeClr val="tx1">
                      <a:lumMod val="50000"/>
                    </a:schemeClr>
                  </a:solidFill>
                  <a:latin typeface="Times New Roman" panose="02020603050405020304" pitchFamily="18" charset="0"/>
                  <a:cs typeface="Times New Roman" panose="02020603050405020304" pitchFamily="18" charset="0"/>
                </a:endParaRPr>
              </a:p>
              <a:p>
                <a:r>
                  <a:rPr lang="en-US" altLang="zh-CN" sz="2400" dirty="0">
                    <a:solidFill>
                      <a:schemeClr val="tx1">
                        <a:lumMod val="50000"/>
                      </a:schemeClr>
                    </a:solidFill>
                    <a:latin typeface="Times New Roman" panose="02020603050405020304" pitchFamily="18" charset="0"/>
                    <a:cs typeface="Times New Roman" panose="02020603050405020304" pitchFamily="18" charset="0"/>
                  </a:rPr>
                  <a:t>B7(3) </a:t>
                </a:r>
                <a14:m>
                  <m:oMath xmlns:m="http://schemas.openxmlformats.org/officeDocument/2006/math">
                    <m:r>
                      <a:rPr lang="en-US" altLang="zh-CN" sz="2400" i="1" smtClean="0">
                        <a:solidFill>
                          <a:schemeClr val="tx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dirty="0">
                    <a:solidFill>
                      <a:schemeClr val="tx1">
                        <a:lumMod val="50000"/>
                      </a:schemeClr>
                    </a:solidFill>
                    <a:latin typeface="Times New Roman" panose="02020603050405020304" pitchFamily="18" charset="0"/>
                    <a:cs typeface="Times New Roman" panose="02020603050405020304" pitchFamily="18" charset="0"/>
                  </a:rPr>
                  <a:t>B7(4)</a:t>
                </a:r>
                <a:r>
                  <a:rPr lang="zh-CN" altLang="en-US" sz="2400" dirty="0">
                    <a:solidFill>
                      <a:schemeClr val="tx1">
                        <a:lumMod val="50000"/>
                      </a:schemeClr>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因此，它不是堆栈型替换算法</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1416247" y="3224981"/>
                <a:ext cx="2952724" cy="1938992"/>
              </a:xfrm>
              <a:prstGeom prst="rect">
                <a:avLst/>
              </a:prstGeom>
              <a:blipFill rotWithShape="1">
                <a:blip r:embed="rId5"/>
                <a:stretch>
                  <a:fillRect l="-7" t="-23" r="-2854" b="8"/>
                </a:stretch>
              </a:blipFill>
            </p:spPr>
            <p:txBody>
              <a:bodyPr/>
              <a:lstStyle/>
              <a:p>
                <a:r>
                  <a:rPr lang="zh-CN" altLang="en-US">
                    <a:noFill/>
                  </a:rPr>
                  <a:t> </a:t>
                </a:r>
              </a:p>
            </p:txBody>
          </p:sp>
        </mc:Fallback>
      </mc:AlternateContent>
      <p:cxnSp>
        <p:nvCxnSpPr>
          <p:cNvPr id="10" name="直接连接符 9"/>
          <p:cNvCxnSpPr/>
          <p:nvPr/>
        </p:nvCxnSpPr>
        <p:spPr bwMode="auto">
          <a:xfrm flipH="1">
            <a:off x="-2348627" y="3126439"/>
            <a:ext cx="145810" cy="227295"/>
          </a:xfrm>
          <a:prstGeom prst="line">
            <a:avLst/>
          </a:prstGeom>
          <a:solidFill>
            <a:schemeClr val="accent1"/>
          </a:solidFill>
          <a:ln w="9525" cap="flat" cmpd="sng" algn="ctr">
            <a:solidFill>
              <a:schemeClr val="accent1">
                <a:lumMod val="50000"/>
              </a:schemeClr>
            </a:solidFill>
            <a:prstDash val="solid"/>
            <a:round/>
            <a:headEnd type="none" w="med" len="med"/>
            <a:tailEnd type="none" w="med" len="med"/>
          </a:ln>
        </p:spPr>
      </p:cxnSp>
      <p:grpSp>
        <p:nvGrpSpPr>
          <p:cNvPr id="12" name="组合 11"/>
          <p:cNvGrpSpPr/>
          <p:nvPr/>
        </p:nvGrpSpPr>
        <p:grpSpPr>
          <a:xfrm>
            <a:off x="4392092" y="2112805"/>
            <a:ext cx="11132596" cy="6710323"/>
            <a:chOff x="2852641" y="1029612"/>
            <a:chExt cx="10459482" cy="6659529"/>
          </a:xfrm>
        </p:grpSpPr>
        <p:cxnSp>
          <p:nvCxnSpPr>
            <p:cNvPr id="13" name="直接连接符 12"/>
            <p:cNvCxnSpPr/>
            <p:nvPr/>
          </p:nvCxnSpPr>
          <p:spPr>
            <a:xfrm>
              <a:off x="3349690" y="4376057"/>
              <a:ext cx="5589037"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349690" y="1404938"/>
              <a:ext cx="0" cy="2971119"/>
            </a:xfrm>
            <a:prstGeom prst="line">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49690" y="2110078"/>
              <a:ext cx="558903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1188059" flipV="1">
              <a:off x="3339278" y="2183097"/>
              <a:ext cx="9972845" cy="5506044"/>
            </a:xfrm>
            <a:prstGeom prst="arc">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形状 17"/>
            <p:cNvSpPr/>
            <p:nvPr/>
          </p:nvSpPr>
          <p:spPr>
            <a:xfrm>
              <a:off x="3352800" y="2142709"/>
              <a:ext cx="5438958" cy="2229266"/>
            </a:xfrm>
            <a:custGeom>
              <a:avLst/>
              <a:gdLst>
                <a:gd name="connsiteX0" fmla="*/ 0 w 5438958"/>
                <a:gd name="connsiteY0" fmla="*/ 2229266 h 2229266"/>
                <a:gd name="connsiteX1" fmla="*/ 104775 w 5438958"/>
                <a:gd name="connsiteY1" fmla="*/ 1686341 h 2229266"/>
                <a:gd name="connsiteX2" fmla="*/ 438150 w 5438958"/>
                <a:gd name="connsiteY2" fmla="*/ 1610141 h 2229266"/>
                <a:gd name="connsiteX3" fmla="*/ 533400 w 5438958"/>
                <a:gd name="connsiteY3" fmla="*/ 1133891 h 2229266"/>
                <a:gd name="connsiteX4" fmla="*/ 962025 w 5438958"/>
                <a:gd name="connsiteY4" fmla="*/ 991016 h 2229266"/>
                <a:gd name="connsiteX5" fmla="*/ 1143000 w 5438958"/>
                <a:gd name="connsiteY5" fmla="*/ 629066 h 2229266"/>
                <a:gd name="connsiteX6" fmla="*/ 1800225 w 5438958"/>
                <a:gd name="connsiteY6" fmla="*/ 705266 h 2229266"/>
                <a:gd name="connsiteX7" fmla="*/ 1943100 w 5438958"/>
                <a:gd name="connsiteY7" fmla="*/ 257591 h 2229266"/>
                <a:gd name="connsiteX8" fmla="*/ 2552700 w 5438958"/>
                <a:gd name="connsiteY8" fmla="*/ 371891 h 2229266"/>
                <a:gd name="connsiteX9" fmla="*/ 2781300 w 5438958"/>
                <a:gd name="connsiteY9" fmla="*/ 67091 h 2229266"/>
                <a:gd name="connsiteX10" fmla="*/ 3343275 w 5438958"/>
                <a:gd name="connsiteY10" fmla="*/ 152816 h 2229266"/>
                <a:gd name="connsiteX11" fmla="*/ 3867150 w 5438958"/>
                <a:gd name="connsiteY11" fmla="*/ 416 h 2229266"/>
                <a:gd name="connsiteX12" fmla="*/ 4362450 w 5438958"/>
                <a:gd name="connsiteY12" fmla="*/ 105191 h 2229266"/>
                <a:gd name="connsiteX13" fmla="*/ 5086350 w 5438958"/>
                <a:gd name="connsiteY13" fmla="*/ 28991 h 2229266"/>
                <a:gd name="connsiteX14" fmla="*/ 5381625 w 5438958"/>
                <a:gd name="connsiteY14" fmla="*/ 67091 h 2229266"/>
                <a:gd name="connsiteX15" fmla="*/ 5438775 w 5438958"/>
                <a:gd name="connsiteY15" fmla="*/ 76616 h 222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38958" h="2229266">
                  <a:moveTo>
                    <a:pt x="0" y="2229266"/>
                  </a:moveTo>
                  <a:cubicBezTo>
                    <a:pt x="15875" y="2009397"/>
                    <a:pt x="31750" y="1789528"/>
                    <a:pt x="104775" y="1686341"/>
                  </a:cubicBezTo>
                  <a:cubicBezTo>
                    <a:pt x="177800" y="1583154"/>
                    <a:pt x="366713" y="1702216"/>
                    <a:pt x="438150" y="1610141"/>
                  </a:cubicBezTo>
                  <a:cubicBezTo>
                    <a:pt x="509587" y="1518066"/>
                    <a:pt x="446088" y="1237078"/>
                    <a:pt x="533400" y="1133891"/>
                  </a:cubicBezTo>
                  <a:cubicBezTo>
                    <a:pt x="620713" y="1030703"/>
                    <a:pt x="860425" y="1075153"/>
                    <a:pt x="962025" y="991016"/>
                  </a:cubicBezTo>
                  <a:cubicBezTo>
                    <a:pt x="1063625" y="906879"/>
                    <a:pt x="1003300" y="676691"/>
                    <a:pt x="1143000" y="629066"/>
                  </a:cubicBezTo>
                  <a:cubicBezTo>
                    <a:pt x="1282700" y="581441"/>
                    <a:pt x="1666875" y="767178"/>
                    <a:pt x="1800225" y="705266"/>
                  </a:cubicBezTo>
                  <a:cubicBezTo>
                    <a:pt x="1933575" y="643354"/>
                    <a:pt x="1817688" y="313153"/>
                    <a:pt x="1943100" y="257591"/>
                  </a:cubicBezTo>
                  <a:cubicBezTo>
                    <a:pt x="2068512" y="202029"/>
                    <a:pt x="2413000" y="403641"/>
                    <a:pt x="2552700" y="371891"/>
                  </a:cubicBezTo>
                  <a:cubicBezTo>
                    <a:pt x="2692400" y="340141"/>
                    <a:pt x="2649538" y="103603"/>
                    <a:pt x="2781300" y="67091"/>
                  </a:cubicBezTo>
                  <a:cubicBezTo>
                    <a:pt x="2913062" y="30579"/>
                    <a:pt x="3162300" y="163928"/>
                    <a:pt x="3343275" y="152816"/>
                  </a:cubicBezTo>
                  <a:cubicBezTo>
                    <a:pt x="3524250" y="141704"/>
                    <a:pt x="3697288" y="8353"/>
                    <a:pt x="3867150" y="416"/>
                  </a:cubicBezTo>
                  <a:cubicBezTo>
                    <a:pt x="4037012" y="-7521"/>
                    <a:pt x="4159250" y="100428"/>
                    <a:pt x="4362450" y="105191"/>
                  </a:cubicBezTo>
                  <a:cubicBezTo>
                    <a:pt x="4565650" y="109953"/>
                    <a:pt x="4916488" y="35341"/>
                    <a:pt x="5086350" y="28991"/>
                  </a:cubicBezTo>
                  <a:cubicBezTo>
                    <a:pt x="5256212" y="22641"/>
                    <a:pt x="5322888" y="59153"/>
                    <a:pt x="5381625" y="67091"/>
                  </a:cubicBezTo>
                  <a:cubicBezTo>
                    <a:pt x="5440363" y="75028"/>
                    <a:pt x="5439569" y="75822"/>
                    <a:pt x="5438775" y="76616"/>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3349690" y="2757778"/>
              <a:ext cx="1158810" cy="0"/>
            </a:xfrm>
            <a:prstGeom prst="line">
              <a:avLst/>
            </a:prstGeom>
            <a:ln w="15875">
              <a:solidFill>
                <a:srgbClr val="FF0000"/>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49690" y="2871449"/>
              <a:ext cx="1738215" cy="0"/>
            </a:xfrm>
            <a:prstGeom prst="line">
              <a:avLst/>
            </a:prstGeom>
            <a:ln w="15875">
              <a:solidFill>
                <a:srgbClr val="FF0000"/>
              </a:solidFill>
              <a:prstDash val="dash"/>
              <a:headEnd type="arrow"/>
            </a:ln>
          </p:spPr>
          <p:style>
            <a:lnRef idx="1">
              <a:schemeClr val="accent1"/>
            </a:lnRef>
            <a:fillRef idx="0">
              <a:schemeClr val="accent1"/>
            </a:fillRef>
            <a:effectRef idx="0">
              <a:schemeClr val="accent1"/>
            </a:effectRef>
            <a:fontRef idx="minor">
              <a:schemeClr val="tx1"/>
            </a:fontRef>
          </p:style>
        </p:cxnSp>
        <p:sp>
          <p:nvSpPr>
            <p:cNvPr id="21" name="流程图: 接点 20"/>
            <p:cNvSpPr/>
            <p:nvPr/>
          </p:nvSpPr>
          <p:spPr>
            <a:xfrm>
              <a:off x="5060905" y="2853164"/>
              <a:ext cx="36000" cy="36000"/>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p:cNvSpPr/>
            <p:nvPr/>
          </p:nvSpPr>
          <p:spPr>
            <a:xfrm>
              <a:off x="4491295" y="2741503"/>
              <a:ext cx="36000" cy="36000"/>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6873240" y="2889164"/>
              <a:ext cx="10668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73240" y="3150662"/>
              <a:ext cx="1066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047735" y="2686498"/>
              <a:ext cx="684078" cy="407170"/>
            </a:xfrm>
            <a:prstGeom prst="rect">
              <a:avLst/>
            </a:prstGeom>
            <a:noFill/>
          </p:spPr>
          <p:txBody>
            <a:bodyPr wrap="squar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LRU</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8047735" y="2965996"/>
              <a:ext cx="684078" cy="407170"/>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FIFO</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7589268" y="3986993"/>
              <a:ext cx="1472865" cy="397081"/>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主存容量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27"/>
            <p:cNvSpPr txBox="1"/>
            <p:nvPr/>
          </p:nvSpPr>
          <p:spPr>
            <a:xfrm>
              <a:off x="2852641" y="1029612"/>
              <a:ext cx="1095373" cy="397081"/>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命中率</a:t>
              </a:r>
              <a:endParaRPr lang="zh-CN" altLang="en-US" sz="2800" dirty="0">
                <a:latin typeface="宋体" panose="02010600030101010101" pitchFamily="2" charset="-122"/>
                <a:ea typeface="宋体" panose="02010600030101010101" pitchFamily="2" charset="-122"/>
              </a:endParaRPr>
            </a:p>
          </p:txBody>
        </p:sp>
      </p:grpSp>
      <p:sp>
        <p:nvSpPr>
          <p:cNvPr id="2" name="文本框 1"/>
          <p:cNvSpPr txBox="1"/>
          <p:nvPr/>
        </p:nvSpPr>
        <p:spPr>
          <a:xfrm>
            <a:off x="4985734" y="3034153"/>
            <a:ext cx="280896" cy="369332"/>
          </a:xfrm>
          <a:prstGeom prst="rect">
            <a:avLst/>
          </a:prstGeom>
          <a:noFill/>
        </p:spPr>
        <p:txBody>
          <a:bodyPr wrap="square" rtlCol="0">
            <a:spAutoFit/>
          </a:bodyPr>
          <a:lstStyle/>
          <a:p>
            <a:r>
              <a:rPr lang="en-US" altLang="zh-CN" dirty="0">
                <a:solidFill>
                  <a:srgbClr val="000000"/>
                </a:solidFill>
              </a:rPr>
              <a:t>1</a:t>
            </a:r>
            <a:endParaRPr lang="zh-CN" altLang="en-US" dirty="0">
              <a:solidFill>
                <a:srgbClr val="000000"/>
              </a:solidFill>
            </a:endParaRPr>
          </a:p>
        </p:txBody>
      </p:sp>
      <p:sp>
        <p:nvSpPr>
          <p:cNvPr id="3" name="文本框 2"/>
          <p:cNvSpPr txBox="1"/>
          <p:nvPr/>
        </p:nvSpPr>
        <p:spPr>
          <a:xfrm>
            <a:off x="4931950" y="5257096"/>
            <a:ext cx="420653" cy="369332"/>
          </a:xfrm>
          <a:prstGeom prst="rect">
            <a:avLst/>
          </a:prstGeom>
          <a:noFill/>
        </p:spPr>
        <p:txBody>
          <a:bodyPr wrap="square" rtlCol="0">
            <a:spAutoFit/>
          </a:bodyPr>
          <a:lstStyle/>
          <a:p>
            <a:r>
              <a:rPr lang="en-US" altLang="zh-CN" dirty="0">
                <a:solidFill>
                  <a:srgbClr val="000000"/>
                </a:solidFill>
              </a:rPr>
              <a:t>0</a:t>
            </a:r>
            <a:endParaRPr lang="zh-CN" altLang="en-US" dirty="0">
              <a:solidFill>
                <a:srgbClr val="000000"/>
              </a:solidFill>
            </a:endParaRPr>
          </a:p>
        </p:txBody>
      </p:sp>
    </p:spTree>
    <p:custDataLst>
      <p:tags r:id="rId6"/>
    </p:custDataLst>
  </p:cSld>
  <p:clrMapOvr>
    <a:masterClrMapping/>
  </p:clrMapOvr>
  <p:transition spd="med">
    <p:push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413175"/>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232535" y="2342832"/>
            <a:ext cx="4190365" cy="250571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Arial" panose="020B0604020202020204" pitchFamily="34" charset="0"/>
                <a:ea typeface="微软雅黑" panose="020B0503020204020204" pitchFamily="34" charset="-122"/>
              </a:rPr>
              <a:t>提出使系统性能可以更优的动态算法</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Arial" panose="020B0604020202020204" pitchFamily="34" charset="0"/>
                <a:ea typeface="微软雅黑" panose="020B0503020204020204" pitchFamily="34" charset="-122"/>
              </a:rPr>
              <a:t>由操作系统来</a:t>
            </a:r>
            <a:r>
              <a:rPr lang="zh-CN" altLang="en-US" sz="2000" spc="150" dirty="0">
                <a:solidFill>
                  <a:srgbClr val="FF0000"/>
                </a:solidFill>
                <a:latin typeface="Arial" panose="020B0604020202020204" pitchFamily="34" charset="0"/>
                <a:ea typeface="微软雅黑" panose="020B0503020204020204" pitchFamily="34" charset="-122"/>
              </a:rPr>
              <a:t>动态调节</a:t>
            </a:r>
            <a:r>
              <a:rPr lang="zh-CN" altLang="en-US" sz="2000" spc="150" dirty="0">
                <a:solidFill>
                  <a:schemeClr val="dk1">
                    <a:lumMod val="75000"/>
                  </a:schemeClr>
                </a:solidFill>
                <a:latin typeface="Arial" panose="020B0604020202020204" pitchFamily="34" charset="0"/>
                <a:ea typeface="微软雅黑" panose="020B0503020204020204" pitchFamily="34" charset="-122"/>
              </a:rPr>
              <a:t>分配给每道程序的实页数</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12" name="直接连接符 11"/>
          <p:cNvCxnSpPr/>
          <p:nvPr>
            <p:custDataLst>
              <p:tags r:id="rId3"/>
            </p:custDataLst>
          </p:nvPr>
        </p:nvCxnSpPr>
        <p:spPr>
          <a:xfrm>
            <a:off x="5992495" y="1673517"/>
            <a:ext cx="0" cy="3959877"/>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4"/>
            </p:custDataLst>
          </p:nvPr>
        </p:nvSpPr>
        <p:spPr>
          <a:xfrm>
            <a:off x="6313614" y="2171151"/>
            <a:ext cx="4190366" cy="2964607"/>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50000"/>
              </a:lnSpc>
              <a:spcBef>
                <a:spcPts val="0"/>
              </a:spcBef>
              <a:spcAft>
                <a:spcPts val="1000"/>
              </a:spcAft>
              <a:buClr>
                <a:srgbClr val="000000">
                  <a:lumMod val="75000"/>
                  <a:lumOff val="25000"/>
                </a:srgbClr>
              </a:buClr>
              <a:buSzPct val="90000"/>
            </a:pPr>
            <a:r>
              <a:rPr lang="zh-CN" altLang="en-US" sz="2000" spc="150" dirty="0">
                <a:solidFill>
                  <a:srgbClr val="294A5A">
                    <a:lumMod val="75000"/>
                  </a:srgbClr>
                </a:solidFill>
                <a:latin typeface="Arial" panose="020B0604020202020204" pitchFamily="34" charset="0"/>
                <a:ea typeface="微软雅黑" panose="020B0503020204020204" pitchFamily="34" charset="-122"/>
              </a:rPr>
              <a:t>只要是堆栈型替换算法，就可以采用堆栈处理技术对地址流模拟处理一次，即可同时获得对此地址流在不同主存实页时的命中率，从而大大节省了存贮体系设的工作量。</a:t>
            </a:r>
            <a:endParaRPr lang="zh-CN" altLang="en-US" sz="2000" spc="150" dirty="0">
              <a:solidFill>
                <a:srgbClr val="FF0000"/>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页面替换算法</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堆栈型替换算法的定义</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transition spd="med">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08392" y="236453"/>
            <a:ext cx="7416200" cy="576016"/>
          </a:xfrm>
        </p:spPr>
        <p:txBody>
          <a:bodyPr>
            <a:normAutofit/>
          </a:bodyPr>
          <a:lstStyle/>
          <a:p>
            <a:pPr eaLnBrk="1" hangingPunct="1"/>
            <a:r>
              <a:rPr lang="en-US" altLang="zh-CN" sz="3400" b="1" dirty="0">
                <a:latin typeface="微软雅黑" panose="020B0503020204020204" pitchFamily="34" charset="-122"/>
                <a:ea typeface="微软雅黑" panose="020B0503020204020204" pitchFamily="34" charset="-122"/>
              </a:rPr>
              <a:t>4.1.1 </a:t>
            </a:r>
            <a:r>
              <a:rPr lang="zh-CN" altLang="en-US" sz="3400" b="1" dirty="0">
                <a:latin typeface="微软雅黑" panose="020B0503020204020204" pitchFamily="34" charset="-122"/>
                <a:ea typeface="微软雅黑" panose="020B0503020204020204" pitchFamily="34" charset="-122"/>
              </a:rPr>
              <a:t>存储体系基本概念</a:t>
            </a:r>
            <a:endParaRPr lang="zh-CN" altLang="en-US" sz="3400" b="1" dirty="0">
              <a:latin typeface="微软雅黑" panose="020B0503020204020204" pitchFamily="34" charset="-122"/>
              <a:ea typeface="微软雅黑" panose="020B0503020204020204" pitchFamily="34" charset="-122"/>
            </a:endParaRPr>
          </a:p>
        </p:txBody>
      </p:sp>
      <p:sp>
        <p:nvSpPr>
          <p:cNvPr id="25603" name="Rectangle 3"/>
          <p:cNvSpPr>
            <a:spLocks noGrp="1" noChangeArrowheads="1"/>
          </p:cNvSpPr>
          <p:nvPr>
            <p:ph type="body" idx="1"/>
          </p:nvPr>
        </p:nvSpPr>
        <p:spPr>
          <a:xfrm>
            <a:off x="1079724" y="966026"/>
            <a:ext cx="8726130" cy="2826076"/>
          </a:xfrm>
        </p:spPr>
        <p:txBody>
          <a:bodyPr>
            <a:normAutofit/>
          </a:bodyPr>
          <a:lstStyle/>
          <a:p>
            <a:pPr>
              <a:spcAft>
                <a:spcPts val="565"/>
              </a:spcAft>
              <a:buSzPct val="100000"/>
              <a:buFont typeface="Wingdings" panose="05000000000000000000" pitchFamily="2" charset="2"/>
              <a:buChar char="v"/>
            </a:pPr>
            <a:endParaRPr lang="en-US" altLang="zh-CN" sz="2000" dirty="0">
              <a:latin typeface="微软雅黑" panose="020B0503020204020204" pitchFamily="34" charset="-122"/>
              <a:ea typeface="微软雅黑" panose="020B0503020204020204" pitchFamily="34" charset="-122"/>
            </a:endParaRPr>
          </a:p>
          <a:p>
            <a:pPr>
              <a:spcAft>
                <a:spcPts val="565"/>
              </a:spcAft>
              <a:buClr>
                <a:schemeClr val="tx1"/>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基本的二级存储体系是</a:t>
            </a:r>
            <a:r>
              <a:rPr lang="zh-CN" altLang="en-US" sz="2400" b="1" u="sng" dirty="0">
                <a:latin typeface="微软雅黑" panose="020B0503020204020204" pitchFamily="34" charset="-122"/>
                <a:ea typeface="微软雅黑" panose="020B0503020204020204" pitchFamily="34" charset="-122"/>
              </a:rPr>
              <a:t>虚拟存储器和</a:t>
            </a:r>
            <a:r>
              <a:rPr lang="en-US" altLang="zh-CN" sz="2400" b="1" u="sng" dirty="0">
                <a:latin typeface="微软雅黑" panose="020B0503020204020204" pitchFamily="34" charset="-122"/>
                <a:ea typeface="微软雅黑" panose="020B0503020204020204" pitchFamily="34" charset="-122"/>
                <a:cs typeface="Times New Roman" panose="02020603050405020304" pitchFamily="18" charset="0"/>
              </a:rPr>
              <a:t>Cache</a:t>
            </a:r>
            <a:r>
              <a:rPr lang="zh-CN" altLang="en-US" sz="2400" b="1" u="sng" dirty="0">
                <a:latin typeface="微软雅黑" panose="020B0503020204020204" pitchFamily="34" charset="-122"/>
                <a:ea typeface="微软雅黑" panose="020B0503020204020204" pitchFamily="34" charset="-122"/>
              </a:rPr>
              <a:t>存储器</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spcBef>
                <a:spcPts val="1700"/>
              </a:spcBef>
              <a:spcAft>
                <a:spcPts val="565"/>
              </a:spcAft>
              <a:buClr>
                <a:schemeClr val="tx1"/>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）虚拟存储器（容量）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lnSpc>
                <a:spcPct val="150000"/>
              </a:lnSpc>
              <a:spcAft>
                <a:spcPts val="565"/>
              </a:spcAft>
              <a:buClr>
                <a:schemeClr val="tx1"/>
              </a:buClr>
              <a:buSzPct val="70000"/>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是因为</a:t>
            </a:r>
            <a:r>
              <a:rPr lang="zh-CN" altLang="en-US" sz="2000" b="1" dirty="0">
                <a:solidFill>
                  <a:srgbClr val="0000CC"/>
                </a:solidFill>
                <a:latin typeface="微软雅黑" panose="020B0503020204020204" pitchFamily="34" charset="-122"/>
                <a:ea typeface="微软雅黑" panose="020B0503020204020204" pitchFamily="34" charset="-122"/>
              </a:rPr>
              <a:t>主存容量</a:t>
            </a:r>
            <a:r>
              <a:rPr lang="zh-CN" altLang="en-US" sz="2000" dirty="0">
                <a:solidFill>
                  <a:srgbClr val="000000"/>
                </a:solidFill>
                <a:latin typeface="微软雅黑" panose="020B0503020204020204" pitchFamily="34" charset="-122"/>
                <a:ea typeface="微软雅黑" panose="020B0503020204020204" pitchFamily="34" charset="-122"/>
              </a:rPr>
              <a:t>满足不了要求而提出来的。在主存和辅存之间增设辅助的软、硬件设备，让它们构成一个整体，也称为主存</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辅存存储层次。</a:t>
            </a:r>
            <a:endParaRPr lang="en-US" altLang="zh-CN" sz="2000" dirty="0">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Times New Roman" panose="02020603050405020304" pitchFamily="18" charset="0"/>
              <a:ea typeface="宋体" panose="02010600030101010101" pitchFamily="2" charset="-122"/>
            </a:endParaRPr>
          </a:p>
        </p:txBody>
      </p:sp>
      <p:grpSp>
        <p:nvGrpSpPr>
          <p:cNvPr id="25604" name="Group 3"/>
          <p:cNvGrpSpPr/>
          <p:nvPr/>
        </p:nvGrpSpPr>
        <p:grpSpPr bwMode="auto">
          <a:xfrm>
            <a:off x="2858706" y="4058215"/>
            <a:ext cx="6228530" cy="1968053"/>
            <a:chOff x="692" y="1728"/>
            <a:chExt cx="4348" cy="1632"/>
          </a:xfrm>
        </p:grpSpPr>
        <p:sp>
          <p:nvSpPr>
            <p:cNvPr id="25605" name="Rectangle 4"/>
            <p:cNvSpPr>
              <a:spLocks noChangeArrowheads="1"/>
            </p:cNvSpPr>
            <p:nvPr/>
          </p:nvSpPr>
          <p:spPr bwMode="auto">
            <a:xfrm>
              <a:off x="2304"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FontTx/>
                <a:buNone/>
              </a:pPr>
              <a:r>
                <a:rPr kumimoji="1" lang="zh-CN" altLang="en-US" sz="2000" b="0" dirty="0">
                  <a:solidFill>
                    <a:schemeClr val="bg1"/>
                  </a:solidFill>
                  <a:latin typeface="微软雅黑" panose="020B0503020204020204" pitchFamily="34" charset="-122"/>
                  <a:ea typeface="微软雅黑" panose="020B0503020204020204" pitchFamily="34" charset="-122"/>
                </a:rPr>
                <a:t>主存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5606" name="Rectangle 5"/>
            <p:cNvSpPr>
              <a:spLocks noChangeArrowheads="1"/>
            </p:cNvSpPr>
            <p:nvPr/>
          </p:nvSpPr>
          <p:spPr bwMode="auto">
            <a:xfrm>
              <a:off x="4176" y="2880"/>
              <a:ext cx="864"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eaLnBrk="1" fontAlgn="ctr" hangingPunct="1">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辅存</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5607" name="Line 6"/>
            <p:cNvSpPr>
              <a:spLocks noChangeShapeType="1"/>
            </p:cNvSpPr>
            <p:nvPr/>
          </p:nvSpPr>
          <p:spPr bwMode="auto">
            <a:xfrm>
              <a:off x="3168" y="3024"/>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 name="Line 7"/>
            <p:cNvSpPr>
              <a:spLocks noChangeShapeType="1"/>
            </p:cNvSpPr>
            <p:nvPr/>
          </p:nvSpPr>
          <p:spPr bwMode="auto">
            <a:xfrm flipH="1">
              <a:off x="3168" y="3216"/>
              <a:ext cx="1008" cy="0"/>
            </a:xfrm>
            <a:prstGeom prst="line">
              <a:avLst/>
            </a:prstGeom>
            <a:noFill/>
            <a:ln w="381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 name="Rectangle 8"/>
            <p:cNvSpPr>
              <a:spLocks noChangeArrowheads="1"/>
            </p:cNvSpPr>
            <p:nvPr/>
          </p:nvSpPr>
          <p:spPr bwMode="auto">
            <a:xfrm>
              <a:off x="2976" y="1728"/>
              <a:ext cx="1392" cy="48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fontAlgn="ctr">
                <a:spcBef>
                  <a:spcPct val="0"/>
                </a:spcBef>
                <a:buClrTx/>
                <a:buNone/>
              </a:pPr>
              <a:r>
                <a:rPr kumimoji="1" lang="zh-CN" altLang="en-US" sz="2000" b="0" dirty="0">
                  <a:solidFill>
                    <a:schemeClr val="bg1"/>
                  </a:solidFill>
                  <a:latin typeface="微软雅黑" panose="020B0503020204020204" pitchFamily="34" charset="-122"/>
                  <a:ea typeface="微软雅黑" panose="020B0503020204020204" pitchFamily="34" charset="-122"/>
                </a:rPr>
                <a:t>辅助软硬设备</a:t>
              </a:r>
              <a:endParaRPr kumimoji="1" lang="zh-CN" altLang="en-US" sz="2000" b="0" dirty="0">
                <a:solidFill>
                  <a:schemeClr val="bg1"/>
                </a:solidFill>
                <a:latin typeface="微软雅黑" panose="020B0503020204020204" pitchFamily="34" charset="-122"/>
                <a:ea typeface="微软雅黑" panose="020B0503020204020204" pitchFamily="34" charset="-122"/>
              </a:endParaRPr>
            </a:p>
          </p:txBody>
        </p:sp>
        <p:sp>
          <p:nvSpPr>
            <p:cNvPr id="25610" name="Line 9"/>
            <p:cNvSpPr>
              <a:spLocks noChangeShapeType="1"/>
            </p:cNvSpPr>
            <p:nvPr/>
          </p:nvSpPr>
          <p:spPr bwMode="auto">
            <a:xfrm flipH="1">
              <a:off x="2688" y="2208"/>
              <a:ext cx="528"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 name="Line 10"/>
            <p:cNvSpPr>
              <a:spLocks noChangeShapeType="1"/>
            </p:cNvSpPr>
            <p:nvPr/>
          </p:nvSpPr>
          <p:spPr bwMode="auto">
            <a:xfrm>
              <a:off x="3936" y="2208"/>
              <a:ext cx="672" cy="672"/>
            </a:xfrm>
            <a:prstGeom prst="line">
              <a:avLst/>
            </a:prstGeom>
            <a:noFill/>
            <a:ln w="38100">
              <a:solidFill>
                <a:schemeClr val="tx1"/>
              </a:solidFill>
              <a:prstDash val="lg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2" name="Text Box 11"/>
            <p:cNvSpPr txBox="1">
              <a:spLocks noChangeArrowheads="1"/>
            </p:cNvSpPr>
            <p:nvPr/>
          </p:nvSpPr>
          <p:spPr bwMode="auto">
            <a:xfrm>
              <a:off x="692" y="1762"/>
              <a:ext cx="1382" cy="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从整体上看，</a:t>
              </a:r>
              <a:endParaRPr kumimoji="1" lang="zh-CN" altLang="en-US" sz="2000" b="0" dirty="0">
                <a:latin typeface="微软雅黑" panose="020B0503020204020204" pitchFamily="34" charset="-122"/>
                <a:ea typeface="微软雅黑" panose="020B0503020204020204" pitchFamily="34" charset="-122"/>
              </a:endParaRPr>
            </a:p>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速度是主存的，</a:t>
              </a:r>
              <a:endParaRPr kumimoji="1" lang="zh-CN" altLang="en-US" sz="2000" b="0" dirty="0">
                <a:latin typeface="微软雅黑" panose="020B0503020204020204" pitchFamily="34" charset="-122"/>
                <a:ea typeface="微软雅黑" panose="020B0503020204020204" pitchFamily="34" charset="-122"/>
              </a:endParaRPr>
            </a:p>
            <a:p>
              <a:pPr algn="r" eaLnBrk="1" fontAlgn="ctr" hangingPunct="1">
                <a:spcBef>
                  <a:spcPct val="0"/>
                </a:spcBef>
                <a:buClrTx/>
                <a:buFontTx/>
                <a:buNone/>
              </a:pPr>
              <a:r>
                <a:rPr kumimoji="1" lang="zh-CN" altLang="en-US" sz="2000" b="0" dirty="0">
                  <a:latin typeface="微软雅黑" panose="020B0503020204020204" pitchFamily="34" charset="-122"/>
                  <a:ea typeface="微软雅黑" panose="020B0503020204020204" pitchFamily="34" charset="-122"/>
                </a:rPr>
                <a:t>容量是辅存的。</a:t>
              </a:r>
              <a:endParaRPr kumimoji="1" lang="zh-CN" altLang="en-US" sz="2000" b="0" dirty="0">
                <a:latin typeface="微软雅黑" panose="020B0503020204020204" pitchFamily="34" charset="-122"/>
                <a:ea typeface="微软雅黑" panose="020B0503020204020204" pitchFamily="34" charset="-122"/>
              </a:endParaRPr>
            </a:p>
          </p:txBody>
        </p:sp>
        <p:sp>
          <p:nvSpPr>
            <p:cNvPr id="25613" name="Line 12"/>
            <p:cNvSpPr>
              <a:spLocks noChangeShapeType="1"/>
            </p:cNvSpPr>
            <p:nvPr/>
          </p:nvSpPr>
          <p:spPr bwMode="auto">
            <a:xfrm>
              <a:off x="864" y="2784"/>
              <a:ext cx="1104" cy="0"/>
            </a:xfrm>
            <a:prstGeom prst="line">
              <a:avLst/>
            </a:prstGeom>
            <a:noFill/>
            <a:ln w="762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med">
    <p:push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487602" y="1116171"/>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837326" y="640373"/>
            <a:ext cx="10044644"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Arial" panose="020B0604020202020204" pitchFamily="34" charset="0"/>
                <a:ea typeface="微软雅黑" panose="020B0503020204020204" pitchFamily="34" charset="-122"/>
              </a:rPr>
              <a:t>通过模拟，可以知道不同</a:t>
            </a:r>
            <a:r>
              <a:rPr lang="en-US" altLang="zh-CN" sz="2000" spc="150" dirty="0">
                <a:solidFill>
                  <a:schemeClr val="dk1">
                    <a:lumMod val="75000"/>
                  </a:schemeClr>
                </a:solidFill>
                <a:latin typeface="Arial" panose="020B0604020202020204" pitchFamily="34" charset="0"/>
                <a:ea typeface="微软雅黑" panose="020B0503020204020204" pitchFamily="34" charset="-122"/>
              </a:rPr>
              <a:t>n</a:t>
            </a:r>
            <a:r>
              <a:rPr lang="zh-CN" altLang="en-US" sz="2000" spc="150" dirty="0">
                <a:solidFill>
                  <a:schemeClr val="dk1">
                    <a:lumMod val="75000"/>
                  </a:schemeClr>
                </a:solidFill>
                <a:latin typeface="Arial" panose="020B0604020202020204" pitchFamily="34" charset="0"/>
                <a:ea typeface="微软雅黑" panose="020B0503020204020204" pitchFamily="34" charset="-122"/>
              </a:rPr>
              <a:t>值时的命中率，为该道程序确定所分配的主存页数提供了依据。</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lang="zh-CN" altLang="en-US" sz="2000" spc="150" dirty="0">
                <a:solidFill>
                  <a:schemeClr val="dk1">
                    <a:lumMod val="75000"/>
                  </a:schemeClr>
                </a:solidFill>
                <a:latin typeface="Arial" panose="020B0604020202020204" pitchFamily="34" charset="0"/>
                <a:ea typeface="微软雅黑" panose="020B0503020204020204" pitchFamily="34" charset="-122"/>
              </a:rPr>
              <a:t>主存在</a:t>
            </a:r>
            <a:r>
              <a:rPr lang="en-US" altLang="zh-CN" sz="2000" spc="150" dirty="0">
                <a:solidFill>
                  <a:schemeClr val="dk1">
                    <a:lumMod val="75000"/>
                  </a:schemeClr>
                </a:solidFill>
                <a:latin typeface="Arial" panose="020B0604020202020204" pitchFamily="34" charset="0"/>
                <a:ea typeface="微软雅黑" panose="020B0503020204020204" pitchFamily="34" charset="-122"/>
              </a:rPr>
              <a:t>t</a:t>
            </a:r>
            <a:r>
              <a:rPr lang="zh-CN" altLang="en-US" sz="2000" spc="150" dirty="0">
                <a:solidFill>
                  <a:schemeClr val="dk1">
                    <a:lumMod val="75000"/>
                  </a:schemeClr>
                </a:solidFill>
                <a:latin typeface="Arial" panose="020B0604020202020204" pitchFamily="34" charset="0"/>
                <a:ea typeface="微软雅黑" panose="020B0503020204020204" pitchFamily="34" charset="-122"/>
              </a:rPr>
              <a:t>时间点的状况用堆栈</a:t>
            </a:r>
            <a:r>
              <a:rPr lang="en-US" altLang="zh-CN" sz="2000" spc="150" dirty="0">
                <a:solidFill>
                  <a:schemeClr val="dk1">
                    <a:lumMod val="75000"/>
                  </a:schemeClr>
                </a:solidFill>
                <a:latin typeface="Arial" panose="020B0604020202020204" pitchFamily="34" charset="0"/>
                <a:ea typeface="微软雅黑" panose="020B0503020204020204" pitchFamily="34" charset="-122"/>
              </a:rPr>
              <a:t>St</a:t>
            </a:r>
            <a:r>
              <a:rPr lang="zh-CN" altLang="en-US" sz="2000" spc="150" dirty="0">
                <a:solidFill>
                  <a:schemeClr val="dk1">
                    <a:lumMod val="75000"/>
                  </a:schemeClr>
                </a:solidFill>
                <a:latin typeface="Arial" panose="020B0604020202020204" pitchFamily="34" charset="0"/>
                <a:ea typeface="微软雅黑" panose="020B0503020204020204" pitchFamily="34" charset="-122"/>
              </a:rPr>
              <a:t>表示，是</a:t>
            </a:r>
            <a:r>
              <a:rPr lang="en-US" altLang="zh-CN" sz="2000" spc="150" dirty="0">
                <a:solidFill>
                  <a:schemeClr val="dk1">
                    <a:lumMod val="75000"/>
                  </a:schemeClr>
                </a:solidFill>
                <a:latin typeface="Arial" panose="020B0604020202020204" pitchFamily="34" charset="0"/>
                <a:ea typeface="微软雅黑" panose="020B0503020204020204" pitchFamily="34" charset="-122"/>
              </a:rPr>
              <a:t>Lt</a:t>
            </a:r>
            <a:r>
              <a:rPr lang="zh-CN" altLang="en-US" sz="2000" spc="150" dirty="0">
                <a:solidFill>
                  <a:schemeClr val="dk1">
                    <a:lumMod val="75000"/>
                  </a:schemeClr>
                </a:solidFill>
                <a:latin typeface="Arial" panose="020B0604020202020204" pitchFamily="34" charset="0"/>
                <a:ea typeface="微软雅黑" panose="020B0503020204020204" pitchFamily="34" charset="-122"/>
              </a:rPr>
              <a:t>个不同页面号在堆栈中的一组有序集。</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1" name="矩形 10"/>
          <p:cNvSpPr/>
          <p:nvPr>
            <p:custDataLst>
              <p:tags r:id="rId3"/>
            </p:custDataLst>
          </p:nvPr>
        </p:nvSpPr>
        <p:spPr>
          <a:xfrm>
            <a:off x="3311972" y="3096071"/>
            <a:ext cx="7128792" cy="2964607"/>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50000"/>
              </a:lnSpc>
              <a:spcBef>
                <a:spcPts val="0"/>
              </a:spcBef>
              <a:spcAft>
                <a:spcPts val="1000"/>
              </a:spcAft>
              <a:buClr>
                <a:srgbClr val="000000">
                  <a:lumMod val="75000"/>
                  <a:lumOff val="25000"/>
                </a:srgbClr>
              </a:buClr>
              <a:buSzPct val="90000"/>
            </a:pPr>
            <a:r>
              <a:rPr lang="zh-CN" altLang="en-US" sz="2000" b="1" spc="150" dirty="0">
                <a:solidFill>
                  <a:srgbClr val="294A5A">
                    <a:lumMod val="75000"/>
                  </a:srgbClr>
                </a:solidFill>
                <a:latin typeface="Arial" panose="020B0604020202020204" pitchFamily="34" charset="0"/>
                <a:ea typeface="微软雅黑" panose="020B0503020204020204" pitchFamily="34" charset="-122"/>
              </a:rPr>
              <a:t>例如：</a:t>
            </a:r>
            <a:r>
              <a:rPr lang="en-US" altLang="zh-CN" sz="2000" b="1"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St(1):</a:t>
            </a:r>
            <a:r>
              <a:rPr lang="zh-CN" altLang="en-US"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时间点的</a:t>
            </a:r>
            <a:r>
              <a:rPr lang="en-US" altLang="zh-CN"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St</a:t>
            </a:r>
            <a:r>
              <a:rPr lang="zh-CN" altLang="en-US"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的栈顶项；</a:t>
            </a:r>
            <a:endParaRPr lang="en-US" altLang="zh-CN" sz="2000" b="1" spc="15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Bef>
                <a:spcPts val="0"/>
              </a:spcBef>
              <a:spcAft>
                <a:spcPts val="1000"/>
              </a:spcAft>
              <a:buClr>
                <a:srgbClr val="000000">
                  <a:lumMod val="75000"/>
                  <a:lumOff val="25000"/>
                </a:srgbClr>
              </a:buClr>
              <a:buSzPct val="90000"/>
            </a:pPr>
            <a:r>
              <a:rPr lang="en-US" altLang="zh-CN" sz="2000" b="1"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St(2):</a:t>
            </a:r>
            <a:r>
              <a:rPr lang="zh-CN" altLang="en-US"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时间点的</a:t>
            </a:r>
            <a:r>
              <a:rPr lang="en-US" altLang="zh-CN"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St</a:t>
            </a:r>
            <a:r>
              <a:rPr lang="zh-CN" altLang="en-US"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的次栈顶项；</a:t>
            </a:r>
            <a:endParaRPr lang="en-US" altLang="zh-CN" sz="2000" b="1" spc="15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Bef>
                <a:spcPts val="0"/>
              </a:spcBef>
              <a:spcAft>
                <a:spcPts val="1000"/>
              </a:spcAft>
              <a:buClr>
                <a:srgbClr val="000000">
                  <a:lumMod val="75000"/>
                  <a:lumOff val="25000"/>
                </a:srgbClr>
              </a:buClr>
              <a:buSzPct val="90000"/>
            </a:pPr>
            <a:r>
              <a:rPr lang="zh-CN" altLang="en-US" sz="2000" b="1"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         以此类推</a:t>
            </a:r>
            <a:r>
              <a:rPr lang="en-US" altLang="zh-CN" sz="2000" b="1"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spc="15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50000"/>
              </a:lnSpc>
              <a:spcBef>
                <a:spcPts val="0"/>
              </a:spcBef>
              <a:spcAft>
                <a:spcPts val="1000"/>
              </a:spcAft>
              <a:buClr>
                <a:srgbClr val="000000">
                  <a:lumMod val="75000"/>
                  <a:lumOff val="25000"/>
                </a:srgbClr>
              </a:buClr>
              <a:buSzPct val="90000"/>
            </a:pPr>
            <a:endParaRPr lang="zh-CN" altLang="en-US" sz="2000" b="1" spc="150" dirty="0">
              <a:solidFill>
                <a:srgbClr val="FF0000"/>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页面替换算法</a:t>
            </a:r>
            <a:r>
              <a:rPr lang="en-US" altLang="zh-CN" sz="3400" dirty="0">
                <a:solidFill>
                  <a:schemeClr val="dk1">
                    <a:lumMod val="75000"/>
                  </a:schemeClr>
                </a:solidFill>
                <a:latin typeface="Times New Roman" panose="02020603050405020304" pitchFamily="18" charset="0"/>
                <a:cs typeface="Times New Roman" panose="02020603050405020304" pitchFamily="18" charset="0"/>
              </a:rPr>
              <a:t>——</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堆栈模拟</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transition spd="med">
    <p:push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29538" y="1106102"/>
            <a:ext cx="10195560" cy="4787633"/>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8" name="矩形 7"/>
          <p:cNvSpPr/>
          <p:nvPr>
            <p:custDataLst>
              <p:tags r:id="rId2"/>
            </p:custDataLst>
          </p:nvPr>
        </p:nvSpPr>
        <p:spPr>
          <a:xfrm>
            <a:off x="1043608" y="1058102"/>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1" name="矩形 10"/>
          <p:cNvSpPr/>
          <p:nvPr>
            <p:custDataLst>
              <p:tags r:id="rId3"/>
            </p:custDataLst>
          </p:nvPr>
        </p:nvSpPr>
        <p:spPr>
          <a:xfrm>
            <a:off x="1010795" y="1480958"/>
            <a:ext cx="9433046" cy="1664995"/>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50000"/>
              </a:lnSpc>
              <a:spcBef>
                <a:spcPts val="0"/>
              </a:spcBef>
              <a:spcAft>
                <a:spcPts val="1000"/>
              </a:spcAft>
              <a:buClr>
                <a:srgbClr val="000000">
                  <a:lumMod val="75000"/>
                  <a:lumOff val="25000"/>
                </a:srgbClr>
              </a:buClr>
              <a:buSzPct val="90000"/>
            </a:pP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过某程序包含</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个虚页，其页地址流为</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。当使用 </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LRU </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替换算法时，为获得最高的 </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H </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，至少应分配给该程序几个实页？其可能最高 </a:t>
            </a:r>
            <a:r>
              <a:rPr lang="en-US" altLang="zh-CN"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H </a:t>
            </a:r>
            <a:r>
              <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rPr>
              <a:t>是多少？</a:t>
            </a:r>
            <a:endParaRPr lang="zh-CN" altLang="en-US" spc="150" dirty="0">
              <a:solidFill>
                <a:srgbClr val="294A5A">
                  <a:lumMod val="75000"/>
                </a:srgbClr>
              </a:solidFill>
              <a:latin typeface="Times New Roman" panose="02020603050405020304" pitchFamily="18" charset="0"/>
              <a:ea typeface="微软雅黑" panose="020B0503020204020204" pitchFamily="34" charset="-122"/>
              <a:cs typeface="Times New Roman" panose="02020603050405020304" pitchFamily="18" charset="0"/>
            </a:endParaRPr>
          </a:p>
          <a:p>
            <a:pPr lvl="0" fontAlgn="auto">
              <a:lnSpc>
                <a:spcPct val="150000"/>
              </a:lnSpc>
              <a:spcBef>
                <a:spcPts val="0"/>
              </a:spcBef>
              <a:spcAft>
                <a:spcPts val="1000"/>
              </a:spcAft>
              <a:buClr>
                <a:srgbClr val="000000">
                  <a:lumMod val="75000"/>
                  <a:lumOff val="25000"/>
                </a:srgbClr>
              </a:buClr>
              <a:buSzPct val="90000"/>
            </a:pPr>
            <a:endParaRPr lang="zh-CN" altLang="en-US" spc="150" dirty="0">
              <a:solidFill>
                <a:srgbClr val="4472C4"/>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pic>
        <p:nvPicPr>
          <p:cNvPr id="9" name="Picture 4"/>
          <p:cNvPicPr>
            <a:picLocks noChangeAspect="1" noChangeArrowheads="1"/>
          </p:cNvPicPr>
          <p:nvPr/>
        </p:nvPicPr>
        <p:blipFill>
          <a:blip r:embed="rId8">
            <a:extLst>
              <a:ext uri="{28A0092B-C50C-407E-A947-70E740481C1C}">
                <a14:useLocalDpi xmlns:a14="http://schemas.microsoft.com/office/drawing/2010/main" val="0"/>
              </a:ext>
            </a:extLst>
          </a:blip>
          <a:srcRect t="7008"/>
          <a:stretch>
            <a:fillRect/>
          </a:stretch>
        </p:blipFill>
        <p:spPr bwMode="auto">
          <a:xfrm>
            <a:off x="3744020" y="2390662"/>
            <a:ext cx="6071849" cy="33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
          <p:cNvSpPr>
            <a:spLocks noChangeArrowheads="1"/>
          </p:cNvSpPr>
          <p:nvPr/>
        </p:nvSpPr>
        <p:spPr bwMode="auto">
          <a:xfrm>
            <a:off x="5328195" y="2802199"/>
            <a:ext cx="4449325" cy="1409035"/>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13" name="矩形 6"/>
          <p:cNvSpPr>
            <a:spLocks noChangeArrowheads="1"/>
          </p:cNvSpPr>
          <p:nvPr/>
        </p:nvSpPr>
        <p:spPr bwMode="auto">
          <a:xfrm>
            <a:off x="5760130" y="4419792"/>
            <a:ext cx="4017391" cy="1269954"/>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Tree>
    <p:custDataLst>
      <p:tags r:id="rId9"/>
    </p:custDataLst>
  </p:cSld>
  <p:clrMapOvr>
    <a:masterClrMapping/>
  </p:clrMapOvr>
  <p:transition spd="med">
    <p:push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1043608" y="1058102"/>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640" y="1145640"/>
            <a:ext cx="7342749" cy="447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
          <p:cNvSpPr>
            <a:spLocks noChangeArrowheads="1"/>
          </p:cNvSpPr>
          <p:nvPr/>
        </p:nvSpPr>
        <p:spPr bwMode="auto">
          <a:xfrm>
            <a:off x="4835908" y="4274911"/>
            <a:ext cx="4308712" cy="116776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16" name="矩形 7"/>
          <p:cNvSpPr>
            <a:spLocks noChangeArrowheads="1"/>
          </p:cNvSpPr>
          <p:nvPr/>
        </p:nvSpPr>
        <p:spPr bwMode="auto">
          <a:xfrm>
            <a:off x="3744020" y="1943943"/>
            <a:ext cx="5328592" cy="180020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Tree>
    <p:custDataLst>
      <p:tags r:id="rId7"/>
    </p:custDataLst>
  </p:cSld>
  <p:clrMapOvr>
    <a:masterClrMapping/>
  </p:clrMapOvr>
  <p:transition spd="med">
    <p:push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1043608" y="1058102"/>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3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888" y="1300316"/>
            <a:ext cx="7774709" cy="4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1"/>
          <p:cNvSpPr>
            <a:spLocks noChangeArrowheads="1"/>
          </p:cNvSpPr>
          <p:nvPr/>
        </p:nvSpPr>
        <p:spPr bwMode="auto">
          <a:xfrm>
            <a:off x="2609408" y="2891860"/>
            <a:ext cx="6804184" cy="113703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3" name="矩形 7"/>
          <p:cNvSpPr>
            <a:spLocks noChangeArrowheads="1"/>
          </p:cNvSpPr>
          <p:nvPr/>
        </p:nvSpPr>
        <p:spPr bwMode="auto">
          <a:xfrm>
            <a:off x="2688911" y="4945414"/>
            <a:ext cx="6804184" cy="105752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4" name="矩形 33"/>
          <p:cNvSpPr>
            <a:spLocks noChangeArrowheads="1"/>
          </p:cNvSpPr>
          <p:nvPr/>
        </p:nvSpPr>
        <p:spPr bwMode="auto">
          <a:xfrm>
            <a:off x="4373456" y="2156840"/>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5" name="矩形 34"/>
          <p:cNvSpPr>
            <a:spLocks noChangeArrowheads="1"/>
          </p:cNvSpPr>
          <p:nvPr/>
        </p:nvSpPr>
        <p:spPr bwMode="auto">
          <a:xfrm>
            <a:off x="4817468" y="2131339"/>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6" name="矩形 35"/>
          <p:cNvSpPr>
            <a:spLocks noChangeArrowheads="1"/>
          </p:cNvSpPr>
          <p:nvPr/>
        </p:nvSpPr>
        <p:spPr bwMode="auto">
          <a:xfrm>
            <a:off x="5247981" y="2131339"/>
            <a:ext cx="403510"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7" name="矩形 36"/>
          <p:cNvSpPr>
            <a:spLocks noChangeArrowheads="1"/>
          </p:cNvSpPr>
          <p:nvPr/>
        </p:nvSpPr>
        <p:spPr bwMode="auto">
          <a:xfrm>
            <a:off x="5795495" y="2156840"/>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8" name="矩形 37"/>
          <p:cNvSpPr>
            <a:spLocks noChangeArrowheads="1"/>
          </p:cNvSpPr>
          <p:nvPr/>
        </p:nvSpPr>
        <p:spPr bwMode="auto">
          <a:xfrm>
            <a:off x="6251507" y="2156840"/>
            <a:ext cx="4020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9" name="矩形 38"/>
          <p:cNvSpPr>
            <a:spLocks noChangeArrowheads="1"/>
          </p:cNvSpPr>
          <p:nvPr/>
        </p:nvSpPr>
        <p:spPr bwMode="auto">
          <a:xfrm>
            <a:off x="6700020" y="2156840"/>
            <a:ext cx="403510"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0" name="矩形 39"/>
          <p:cNvSpPr>
            <a:spLocks noChangeArrowheads="1"/>
          </p:cNvSpPr>
          <p:nvPr/>
        </p:nvSpPr>
        <p:spPr bwMode="auto">
          <a:xfrm>
            <a:off x="7150032" y="2156840"/>
            <a:ext cx="403510"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1" name="矩形 40"/>
          <p:cNvSpPr>
            <a:spLocks noChangeArrowheads="1"/>
          </p:cNvSpPr>
          <p:nvPr/>
        </p:nvSpPr>
        <p:spPr bwMode="auto">
          <a:xfrm>
            <a:off x="7630045" y="2144840"/>
            <a:ext cx="403510" cy="73351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2" name="矩形 41"/>
          <p:cNvSpPr>
            <a:spLocks noChangeArrowheads="1"/>
          </p:cNvSpPr>
          <p:nvPr/>
        </p:nvSpPr>
        <p:spPr bwMode="auto">
          <a:xfrm>
            <a:off x="8123557" y="2162840"/>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3" name="矩形 42"/>
          <p:cNvSpPr>
            <a:spLocks noChangeArrowheads="1"/>
          </p:cNvSpPr>
          <p:nvPr/>
        </p:nvSpPr>
        <p:spPr bwMode="auto">
          <a:xfrm>
            <a:off x="8582570" y="2162840"/>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4" name="矩形 43"/>
          <p:cNvSpPr>
            <a:spLocks noChangeArrowheads="1"/>
          </p:cNvSpPr>
          <p:nvPr/>
        </p:nvSpPr>
        <p:spPr bwMode="auto">
          <a:xfrm>
            <a:off x="9062583" y="2131339"/>
            <a:ext cx="403511" cy="7350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5" name="矩形 44"/>
          <p:cNvSpPr>
            <a:spLocks noChangeArrowheads="1"/>
          </p:cNvSpPr>
          <p:nvPr/>
        </p:nvSpPr>
        <p:spPr bwMode="auto">
          <a:xfrm>
            <a:off x="7720048" y="4610906"/>
            <a:ext cx="403510" cy="3675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cxnSp>
        <p:nvCxnSpPr>
          <p:cNvPr id="46" name="直接连接符 24"/>
          <p:cNvCxnSpPr>
            <a:cxnSpLocks noChangeShapeType="1"/>
          </p:cNvCxnSpPr>
          <p:nvPr/>
        </p:nvCxnSpPr>
        <p:spPr bwMode="auto">
          <a:xfrm flipH="1">
            <a:off x="3638436" y="1708327"/>
            <a:ext cx="0" cy="4305116"/>
          </a:xfrm>
          <a:prstGeom prst="line">
            <a:avLst/>
          </a:prstGeom>
          <a:noFill/>
          <a:ln w="381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1043608" y="1058102"/>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640" y="1216532"/>
            <a:ext cx="7774709" cy="4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1"/>
          <p:cNvSpPr>
            <a:spLocks noChangeArrowheads="1"/>
          </p:cNvSpPr>
          <p:nvPr/>
        </p:nvSpPr>
        <p:spPr bwMode="auto">
          <a:xfrm>
            <a:off x="2664160" y="3240087"/>
            <a:ext cx="6804184" cy="70501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25" name="矩形 7"/>
          <p:cNvSpPr>
            <a:spLocks noChangeArrowheads="1"/>
          </p:cNvSpPr>
          <p:nvPr/>
        </p:nvSpPr>
        <p:spPr bwMode="auto">
          <a:xfrm>
            <a:off x="2743663" y="5185639"/>
            <a:ext cx="6804184" cy="73352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26" name="矩形 25"/>
          <p:cNvSpPr>
            <a:spLocks noChangeArrowheads="1"/>
          </p:cNvSpPr>
          <p:nvPr/>
        </p:nvSpPr>
        <p:spPr bwMode="auto">
          <a:xfrm>
            <a:off x="4428208" y="2073056"/>
            <a:ext cx="403511"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27" name="矩形 26"/>
          <p:cNvSpPr>
            <a:spLocks noChangeArrowheads="1"/>
          </p:cNvSpPr>
          <p:nvPr/>
        </p:nvSpPr>
        <p:spPr bwMode="auto">
          <a:xfrm>
            <a:off x="4872220" y="2047554"/>
            <a:ext cx="403511" cy="111753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28" name="矩形 27"/>
          <p:cNvSpPr>
            <a:spLocks noChangeArrowheads="1"/>
          </p:cNvSpPr>
          <p:nvPr/>
        </p:nvSpPr>
        <p:spPr bwMode="auto">
          <a:xfrm>
            <a:off x="5302733" y="2047554"/>
            <a:ext cx="403510" cy="111753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29" name="矩形 28"/>
          <p:cNvSpPr>
            <a:spLocks noChangeArrowheads="1"/>
          </p:cNvSpPr>
          <p:nvPr/>
        </p:nvSpPr>
        <p:spPr bwMode="auto">
          <a:xfrm>
            <a:off x="5850247" y="2073056"/>
            <a:ext cx="403511"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0" name="矩形 29"/>
          <p:cNvSpPr>
            <a:spLocks noChangeArrowheads="1"/>
          </p:cNvSpPr>
          <p:nvPr/>
        </p:nvSpPr>
        <p:spPr bwMode="auto">
          <a:xfrm>
            <a:off x="6306259" y="2073056"/>
            <a:ext cx="402011"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7" name="矩形 46"/>
          <p:cNvSpPr>
            <a:spLocks noChangeArrowheads="1"/>
          </p:cNvSpPr>
          <p:nvPr/>
        </p:nvSpPr>
        <p:spPr bwMode="auto">
          <a:xfrm>
            <a:off x="6754772" y="2073056"/>
            <a:ext cx="403510"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8" name="矩形 47"/>
          <p:cNvSpPr>
            <a:spLocks noChangeArrowheads="1"/>
          </p:cNvSpPr>
          <p:nvPr/>
        </p:nvSpPr>
        <p:spPr bwMode="auto">
          <a:xfrm>
            <a:off x="7204784" y="2073056"/>
            <a:ext cx="403510"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9" name="矩形 48"/>
          <p:cNvSpPr>
            <a:spLocks noChangeArrowheads="1"/>
          </p:cNvSpPr>
          <p:nvPr/>
        </p:nvSpPr>
        <p:spPr bwMode="auto">
          <a:xfrm>
            <a:off x="7684797" y="2061055"/>
            <a:ext cx="403510" cy="11160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0" name="矩形 49"/>
          <p:cNvSpPr>
            <a:spLocks noChangeArrowheads="1"/>
          </p:cNvSpPr>
          <p:nvPr/>
        </p:nvSpPr>
        <p:spPr bwMode="auto">
          <a:xfrm>
            <a:off x="8178309" y="2079056"/>
            <a:ext cx="403511"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1" name="矩形 50"/>
          <p:cNvSpPr>
            <a:spLocks noChangeArrowheads="1"/>
          </p:cNvSpPr>
          <p:nvPr/>
        </p:nvSpPr>
        <p:spPr bwMode="auto">
          <a:xfrm>
            <a:off x="8637322" y="2079056"/>
            <a:ext cx="403511" cy="111753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2" name="矩形 51"/>
          <p:cNvSpPr>
            <a:spLocks noChangeArrowheads="1"/>
          </p:cNvSpPr>
          <p:nvPr/>
        </p:nvSpPr>
        <p:spPr bwMode="auto">
          <a:xfrm>
            <a:off x="9117335" y="2047554"/>
            <a:ext cx="403511" cy="111753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3" name="矩形 52"/>
          <p:cNvSpPr>
            <a:spLocks noChangeArrowheads="1"/>
          </p:cNvSpPr>
          <p:nvPr/>
        </p:nvSpPr>
        <p:spPr bwMode="auto">
          <a:xfrm>
            <a:off x="7774800" y="4797130"/>
            <a:ext cx="403510" cy="3675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4" name="矩形 53"/>
          <p:cNvSpPr>
            <a:spLocks noChangeArrowheads="1"/>
          </p:cNvSpPr>
          <p:nvPr/>
        </p:nvSpPr>
        <p:spPr bwMode="auto">
          <a:xfrm>
            <a:off x="5790245" y="4723626"/>
            <a:ext cx="402011" cy="36601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cxnSp>
        <p:nvCxnSpPr>
          <p:cNvPr id="55" name="直接连接符 25"/>
          <p:cNvCxnSpPr>
            <a:cxnSpLocks noChangeShapeType="1"/>
          </p:cNvCxnSpPr>
          <p:nvPr/>
        </p:nvCxnSpPr>
        <p:spPr bwMode="auto">
          <a:xfrm flipH="1">
            <a:off x="3693188" y="1624543"/>
            <a:ext cx="0" cy="4305116"/>
          </a:xfrm>
          <a:prstGeom prst="line">
            <a:avLst/>
          </a:prstGeom>
          <a:noFill/>
          <a:ln w="381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5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745130" y="1597474"/>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3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802" y="1282757"/>
            <a:ext cx="7774709" cy="4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1"/>
          <p:cNvSpPr>
            <a:spLocks noChangeArrowheads="1"/>
          </p:cNvSpPr>
          <p:nvPr/>
        </p:nvSpPr>
        <p:spPr bwMode="auto">
          <a:xfrm>
            <a:off x="2555322" y="3699323"/>
            <a:ext cx="6804184" cy="312008"/>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3" name="矩形 7"/>
          <p:cNvSpPr>
            <a:spLocks noChangeArrowheads="1"/>
          </p:cNvSpPr>
          <p:nvPr/>
        </p:nvSpPr>
        <p:spPr bwMode="auto">
          <a:xfrm>
            <a:off x="2634825" y="5553372"/>
            <a:ext cx="6804184" cy="432012"/>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4" name="矩形 33"/>
          <p:cNvSpPr>
            <a:spLocks noChangeArrowheads="1"/>
          </p:cNvSpPr>
          <p:nvPr/>
        </p:nvSpPr>
        <p:spPr bwMode="auto">
          <a:xfrm>
            <a:off x="4319370" y="2139281"/>
            <a:ext cx="403511"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5" name="矩形 34"/>
          <p:cNvSpPr>
            <a:spLocks noChangeArrowheads="1"/>
          </p:cNvSpPr>
          <p:nvPr/>
        </p:nvSpPr>
        <p:spPr bwMode="auto">
          <a:xfrm>
            <a:off x="4763382" y="2113780"/>
            <a:ext cx="403511" cy="151054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6" name="矩形 35"/>
          <p:cNvSpPr>
            <a:spLocks noChangeArrowheads="1"/>
          </p:cNvSpPr>
          <p:nvPr/>
        </p:nvSpPr>
        <p:spPr bwMode="auto">
          <a:xfrm>
            <a:off x="5193895" y="2113780"/>
            <a:ext cx="403510" cy="151054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7" name="矩形 36"/>
          <p:cNvSpPr>
            <a:spLocks noChangeArrowheads="1"/>
          </p:cNvSpPr>
          <p:nvPr/>
        </p:nvSpPr>
        <p:spPr bwMode="auto">
          <a:xfrm>
            <a:off x="5741409" y="2139281"/>
            <a:ext cx="403511"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8" name="矩形 37"/>
          <p:cNvSpPr>
            <a:spLocks noChangeArrowheads="1"/>
          </p:cNvSpPr>
          <p:nvPr/>
        </p:nvSpPr>
        <p:spPr bwMode="auto">
          <a:xfrm>
            <a:off x="6197421" y="2139281"/>
            <a:ext cx="402011"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39" name="矩形 38"/>
          <p:cNvSpPr>
            <a:spLocks noChangeArrowheads="1"/>
          </p:cNvSpPr>
          <p:nvPr/>
        </p:nvSpPr>
        <p:spPr bwMode="auto">
          <a:xfrm>
            <a:off x="6645934" y="2139281"/>
            <a:ext cx="403510"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0" name="矩形 39"/>
          <p:cNvSpPr>
            <a:spLocks noChangeArrowheads="1"/>
          </p:cNvSpPr>
          <p:nvPr/>
        </p:nvSpPr>
        <p:spPr bwMode="auto">
          <a:xfrm>
            <a:off x="7095946" y="2139281"/>
            <a:ext cx="403510"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1" name="矩形 40"/>
          <p:cNvSpPr>
            <a:spLocks noChangeArrowheads="1"/>
          </p:cNvSpPr>
          <p:nvPr/>
        </p:nvSpPr>
        <p:spPr bwMode="auto">
          <a:xfrm>
            <a:off x="7575959" y="2127280"/>
            <a:ext cx="403510"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2" name="矩形 41"/>
          <p:cNvSpPr>
            <a:spLocks noChangeArrowheads="1"/>
          </p:cNvSpPr>
          <p:nvPr/>
        </p:nvSpPr>
        <p:spPr bwMode="auto">
          <a:xfrm>
            <a:off x="8069471" y="2145281"/>
            <a:ext cx="403511"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3" name="矩形 42"/>
          <p:cNvSpPr>
            <a:spLocks noChangeArrowheads="1"/>
          </p:cNvSpPr>
          <p:nvPr/>
        </p:nvSpPr>
        <p:spPr bwMode="auto">
          <a:xfrm>
            <a:off x="8528484" y="2145281"/>
            <a:ext cx="403511" cy="151054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4" name="矩形 43"/>
          <p:cNvSpPr>
            <a:spLocks noChangeArrowheads="1"/>
          </p:cNvSpPr>
          <p:nvPr/>
        </p:nvSpPr>
        <p:spPr bwMode="auto">
          <a:xfrm>
            <a:off x="9008497" y="2113780"/>
            <a:ext cx="403511" cy="1510541"/>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5" name="矩形 44"/>
          <p:cNvSpPr>
            <a:spLocks noChangeArrowheads="1"/>
          </p:cNvSpPr>
          <p:nvPr/>
        </p:nvSpPr>
        <p:spPr bwMode="auto">
          <a:xfrm>
            <a:off x="7665962" y="5179862"/>
            <a:ext cx="403510" cy="36751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6" name="矩形 45"/>
          <p:cNvSpPr>
            <a:spLocks noChangeArrowheads="1"/>
          </p:cNvSpPr>
          <p:nvPr/>
        </p:nvSpPr>
        <p:spPr bwMode="auto">
          <a:xfrm>
            <a:off x="5709908" y="5191863"/>
            <a:ext cx="402011" cy="36751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6" name="矩形 55"/>
          <p:cNvSpPr>
            <a:spLocks noChangeArrowheads="1"/>
          </p:cNvSpPr>
          <p:nvPr/>
        </p:nvSpPr>
        <p:spPr bwMode="auto">
          <a:xfrm>
            <a:off x="6599432" y="5179862"/>
            <a:ext cx="403511" cy="36751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7" name="矩形 56"/>
          <p:cNvSpPr>
            <a:spLocks noChangeArrowheads="1"/>
          </p:cNvSpPr>
          <p:nvPr/>
        </p:nvSpPr>
        <p:spPr bwMode="auto">
          <a:xfrm>
            <a:off x="7214448" y="5211364"/>
            <a:ext cx="403511" cy="3675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8" name="矩形 57"/>
          <p:cNvSpPr>
            <a:spLocks noChangeArrowheads="1"/>
          </p:cNvSpPr>
          <p:nvPr/>
        </p:nvSpPr>
        <p:spPr bwMode="auto">
          <a:xfrm>
            <a:off x="8150474" y="5229365"/>
            <a:ext cx="403511" cy="3675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9" name="矩形 58"/>
          <p:cNvSpPr>
            <a:spLocks noChangeArrowheads="1"/>
          </p:cNvSpPr>
          <p:nvPr/>
        </p:nvSpPr>
        <p:spPr bwMode="auto">
          <a:xfrm>
            <a:off x="8634988" y="5197863"/>
            <a:ext cx="403510" cy="36751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0" name="矩形 59"/>
          <p:cNvSpPr>
            <a:spLocks noChangeArrowheads="1"/>
          </p:cNvSpPr>
          <p:nvPr/>
        </p:nvSpPr>
        <p:spPr bwMode="auto">
          <a:xfrm>
            <a:off x="9045999" y="5229365"/>
            <a:ext cx="403510" cy="3675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cxnSp>
        <p:nvCxnSpPr>
          <p:cNvPr id="61" name="直接连接符 30"/>
          <p:cNvCxnSpPr>
            <a:cxnSpLocks noChangeShapeType="1"/>
          </p:cNvCxnSpPr>
          <p:nvPr/>
        </p:nvCxnSpPr>
        <p:spPr bwMode="auto">
          <a:xfrm flipH="1">
            <a:off x="3584350" y="1690768"/>
            <a:ext cx="0" cy="4305116"/>
          </a:xfrm>
          <a:prstGeom prst="line">
            <a:avLst/>
          </a:prstGeom>
          <a:noFill/>
          <a:ln w="381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5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4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5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56" grpId="0" animBg="1"/>
      <p:bldP spid="57" grpId="0" animBg="1"/>
      <p:bldP spid="58" grpId="0" animBg="1"/>
      <p:bldP spid="59" grpId="0" animBg="1"/>
      <p:bldP spid="6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745130" y="1597474"/>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3780" y="1198533"/>
            <a:ext cx="7774709" cy="4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连接符 3"/>
          <p:cNvCxnSpPr>
            <a:cxnSpLocks noChangeShapeType="1"/>
          </p:cNvCxnSpPr>
          <p:nvPr/>
        </p:nvCxnSpPr>
        <p:spPr bwMode="auto">
          <a:xfrm flipH="1">
            <a:off x="3397328" y="2458567"/>
            <a:ext cx="0" cy="3340591"/>
          </a:xfrm>
          <a:prstGeom prst="line">
            <a:avLst/>
          </a:prstGeom>
          <a:noFill/>
          <a:ln w="38100" algn="ctr">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46"/>
          <p:cNvSpPr>
            <a:spLocks noChangeArrowheads="1"/>
          </p:cNvSpPr>
          <p:nvPr/>
        </p:nvSpPr>
        <p:spPr bwMode="auto">
          <a:xfrm>
            <a:off x="4138348" y="2055056"/>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8" name="矩形 47"/>
          <p:cNvSpPr>
            <a:spLocks noChangeArrowheads="1"/>
          </p:cNvSpPr>
          <p:nvPr/>
        </p:nvSpPr>
        <p:spPr bwMode="auto">
          <a:xfrm>
            <a:off x="4582360" y="2029555"/>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49" name="矩形 48"/>
          <p:cNvSpPr>
            <a:spLocks noChangeArrowheads="1"/>
          </p:cNvSpPr>
          <p:nvPr/>
        </p:nvSpPr>
        <p:spPr bwMode="auto">
          <a:xfrm>
            <a:off x="5012873" y="2029555"/>
            <a:ext cx="403510"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0" name="矩形 49"/>
          <p:cNvSpPr>
            <a:spLocks noChangeArrowheads="1"/>
          </p:cNvSpPr>
          <p:nvPr/>
        </p:nvSpPr>
        <p:spPr bwMode="auto">
          <a:xfrm>
            <a:off x="5560387" y="2055056"/>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1" name="矩形 50"/>
          <p:cNvSpPr>
            <a:spLocks noChangeArrowheads="1"/>
          </p:cNvSpPr>
          <p:nvPr/>
        </p:nvSpPr>
        <p:spPr bwMode="auto">
          <a:xfrm>
            <a:off x="6016399" y="2055056"/>
            <a:ext cx="4020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2" name="矩形 51"/>
          <p:cNvSpPr>
            <a:spLocks noChangeArrowheads="1"/>
          </p:cNvSpPr>
          <p:nvPr/>
        </p:nvSpPr>
        <p:spPr bwMode="auto">
          <a:xfrm>
            <a:off x="6464912" y="2055056"/>
            <a:ext cx="403510"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3" name="矩形 52"/>
          <p:cNvSpPr>
            <a:spLocks noChangeArrowheads="1"/>
          </p:cNvSpPr>
          <p:nvPr/>
        </p:nvSpPr>
        <p:spPr bwMode="auto">
          <a:xfrm>
            <a:off x="6914924" y="2055056"/>
            <a:ext cx="403510"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4" name="矩形 53"/>
          <p:cNvSpPr>
            <a:spLocks noChangeArrowheads="1"/>
          </p:cNvSpPr>
          <p:nvPr/>
        </p:nvSpPr>
        <p:spPr bwMode="auto">
          <a:xfrm>
            <a:off x="7394937" y="2043056"/>
            <a:ext cx="403510" cy="184654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55" name="矩形 54"/>
          <p:cNvSpPr>
            <a:spLocks noChangeArrowheads="1"/>
          </p:cNvSpPr>
          <p:nvPr/>
        </p:nvSpPr>
        <p:spPr bwMode="auto">
          <a:xfrm>
            <a:off x="7888449" y="2061057"/>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2" name="矩形 61"/>
          <p:cNvSpPr>
            <a:spLocks noChangeArrowheads="1"/>
          </p:cNvSpPr>
          <p:nvPr/>
        </p:nvSpPr>
        <p:spPr bwMode="auto">
          <a:xfrm>
            <a:off x="8347462" y="2061057"/>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3" name="矩形 62"/>
          <p:cNvSpPr>
            <a:spLocks noChangeArrowheads="1"/>
          </p:cNvSpPr>
          <p:nvPr/>
        </p:nvSpPr>
        <p:spPr bwMode="auto">
          <a:xfrm>
            <a:off x="8827475" y="2029555"/>
            <a:ext cx="403511" cy="1848050"/>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4" name="矩形 63"/>
          <p:cNvSpPr>
            <a:spLocks noChangeArrowheads="1"/>
          </p:cNvSpPr>
          <p:nvPr/>
        </p:nvSpPr>
        <p:spPr bwMode="auto">
          <a:xfrm>
            <a:off x="7484940" y="5457148"/>
            <a:ext cx="403510"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5" name="矩形 64"/>
          <p:cNvSpPr>
            <a:spLocks noChangeArrowheads="1"/>
          </p:cNvSpPr>
          <p:nvPr/>
        </p:nvSpPr>
        <p:spPr bwMode="auto">
          <a:xfrm>
            <a:off x="5528886" y="5469149"/>
            <a:ext cx="402011"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6" name="矩形 65"/>
          <p:cNvSpPr>
            <a:spLocks noChangeArrowheads="1"/>
          </p:cNvSpPr>
          <p:nvPr/>
        </p:nvSpPr>
        <p:spPr bwMode="auto">
          <a:xfrm>
            <a:off x="6418410" y="5457148"/>
            <a:ext cx="403511"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7" name="矩形 66"/>
          <p:cNvSpPr>
            <a:spLocks noChangeArrowheads="1"/>
          </p:cNvSpPr>
          <p:nvPr/>
        </p:nvSpPr>
        <p:spPr bwMode="auto">
          <a:xfrm>
            <a:off x="7033426" y="5488649"/>
            <a:ext cx="403511"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8" name="矩形 67"/>
          <p:cNvSpPr>
            <a:spLocks noChangeArrowheads="1"/>
          </p:cNvSpPr>
          <p:nvPr/>
        </p:nvSpPr>
        <p:spPr bwMode="auto">
          <a:xfrm>
            <a:off x="7969452" y="5506649"/>
            <a:ext cx="403511"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69" name="矩形 68"/>
          <p:cNvSpPr>
            <a:spLocks noChangeArrowheads="1"/>
          </p:cNvSpPr>
          <p:nvPr/>
        </p:nvSpPr>
        <p:spPr bwMode="auto">
          <a:xfrm>
            <a:off x="8453966" y="5475149"/>
            <a:ext cx="403510"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
        <p:nvSpPr>
          <p:cNvPr id="70" name="矩形 69"/>
          <p:cNvSpPr>
            <a:spLocks noChangeArrowheads="1"/>
          </p:cNvSpPr>
          <p:nvPr/>
        </p:nvSpPr>
        <p:spPr bwMode="auto">
          <a:xfrm>
            <a:off x="8864977" y="5506649"/>
            <a:ext cx="403510" cy="330009"/>
          </a:xfrm>
          <a:prstGeom prst="rect">
            <a:avLst/>
          </a:prstGeom>
          <a:solidFill>
            <a:sysClr val="window" lastClr="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2645"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charset="-122"/>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6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6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62" grpId="0" animBg="1"/>
      <p:bldP spid="63" grpId="0" animBg="1"/>
      <p:bldP spid="64" grpId="0" animBg="1"/>
      <p:bldP spid="65" grpId="0" animBg="1"/>
      <p:bldP spid="66" grpId="0" animBg="1"/>
      <p:bldP spid="67" grpId="0" animBg="1"/>
      <p:bldP spid="68" grpId="0" animBg="1"/>
      <p:bldP spid="69" grpId="0" animBg="1"/>
      <p:bldP spid="7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745130" y="1597474"/>
            <a:ext cx="9433045" cy="30510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zh-CN" altLang="en-US" sz="2400" b="1"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Times New Roman" panose="02020603050405020304" pitchFamily="18" charset="0"/>
                <a:cs typeface="Times New Roman" panose="02020603050405020304" pitchFamily="18" charset="0"/>
              </a:rPr>
              <a:t>4.2.2 </a:t>
            </a:r>
            <a:r>
              <a:rPr lang="zh-CN" altLang="en-US" sz="3400" dirty="0">
                <a:solidFill>
                  <a:schemeClr val="dk1">
                    <a:lumMod val="75000"/>
                  </a:schemeClr>
                </a:solidFill>
                <a:latin typeface="Times New Roman" panose="02020603050405020304" pitchFamily="18" charset="0"/>
                <a:cs typeface="Times New Roman" panose="02020603050405020304" pitchFamily="18" charset="0"/>
              </a:rPr>
              <a:t>例题</a:t>
            </a:r>
            <a:endParaRPr lang="en-US" altLang="zh-CN"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963" y="1277391"/>
            <a:ext cx="7774709" cy="4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7"/>
    </p:custDataLst>
  </p:cSld>
  <p:clrMapOvr>
    <a:masterClrMapping/>
  </p:clrMapOvr>
  <p:transition spd="med">
    <p:push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1"/>
            </p:custDataLst>
          </p:nvPr>
        </p:nvSpPr>
        <p:spPr>
          <a:xfrm>
            <a:off x="432104" y="144005"/>
            <a:ext cx="10656373" cy="57602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50000"/>
                  </a:schemeClr>
                </a:solidFill>
                <a:latin typeface="Arial" panose="020B0604020202020204" pitchFamily="34" charset="0"/>
              </a:rPr>
              <a:t>3 虚拟存储器工作的全过程 </a:t>
            </a:r>
            <a:endParaRPr lang="en-US" altLang="zh-CN" sz="3400" dirty="0">
              <a:solidFill>
                <a:schemeClr val="dk1">
                  <a:lumMod val="50000"/>
                </a:schemeClr>
              </a:solidFill>
              <a:latin typeface="Arial" panose="020B0604020202020204" pitchFamily="34" charset="0"/>
            </a:endParaRPr>
          </a:p>
        </p:txBody>
      </p:sp>
      <p:sp>
        <p:nvSpPr>
          <p:cNvPr id="11" name="Title 6"/>
          <p:cNvSpPr txBox="1"/>
          <p:nvPr>
            <p:custDataLst>
              <p:tags r:id="rId2"/>
            </p:custDataLst>
          </p:nvPr>
        </p:nvSpPr>
        <p:spPr>
          <a:xfrm>
            <a:off x="870030" y="3161203"/>
            <a:ext cx="3649414" cy="1167812"/>
          </a:xfrm>
          <a:prstGeom prst="rect">
            <a:avLst/>
          </a:prstGeom>
          <a:noFill/>
          <a:ln w="3175">
            <a:noFill/>
            <a:prstDash val="dash"/>
          </a:ln>
        </p:spPr>
        <p:txBody>
          <a:bodyPr wrap="square" lIns="60002" tIns="24001" rIns="60002" bIns="24001"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20000"/>
              </a:lnSpc>
              <a:spcBef>
                <a:spcPts val="0"/>
              </a:spcBef>
              <a:spcAft>
                <a:spcPts val="755"/>
              </a:spcAft>
              <a:buSzPct val="100000"/>
            </a:pPr>
            <a:endParaRPr lang="zh-CN" altLang="en-US" sz="1700" spc="94"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3541" name="Picture 5"/>
          <p:cNvPicPr>
            <a:picLocks noChangeAspect="1"/>
          </p:cNvPicPr>
          <p:nvPr>
            <p:custDataLst>
              <p:tags r:id="rId3"/>
            </p:custDataLst>
          </p:nvPr>
        </p:nvPicPr>
        <p:blipFill>
          <a:blip r:embed="rId4"/>
          <a:stretch>
            <a:fillRect/>
          </a:stretch>
        </p:blipFill>
        <p:spPr>
          <a:xfrm>
            <a:off x="2276181" y="1020027"/>
            <a:ext cx="6758583" cy="5410946"/>
          </a:xfrm>
          <a:prstGeom prst="rect">
            <a:avLst/>
          </a:prstGeom>
          <a:noFill/>
          <a:ln w="9525">
            <a:noFill/>
          </a:ln>
        </p:spPr>
      </p:pic>
      <p:sp>
        <p:nvSpPr>
          <p:cNvPr id="193542" name="文本框 1"/>
          <p:cNvSpPr txBox="1"/>
          <p:nvPr>
            <p:custDataLst>
              <p:tags r:id="rId5"/>
            </p:custDataLst>
          </p:nvPr>
        </p:nvSpPr>
        <p:spPr>
          <a:xfrm>
            <a:off x="3544385" y="2771475"/>
            <a:ext cx="291008" cy="308408"/>
          </a:xfrm>
          <a:prstGeom prst="rect">
            <a:avLst/>
          </a:prstGeom>
          <a:noFill/>
          <a:ln w="9525">
            <a:noFill/>
          </a:ln>
        </p:spPr>
        <p:txBody>
          <a:bodyPr>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600" kern="1200">
                <a:solidFill>
                  <a:schemeClr val="accent6">
                    <a:lumMod val="10000"/>
                  </a:schemeClr>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accent6">
                    <a:lumMod val="10000"/>
                  </a:schemeClr>
                </a:solidFill>
                <a:latin typeface="宋体" panose="02010600030101010101" pitchFamily="2" charset="-122"/>
                <a:ea typeface="宋体" panose="02010600030101010101" pitchFamily="2"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200" kern="1200">
                <a:solidFill>
                  <a:schemeClr val="accent6">
                    <a:lumMod val="10000"/>
                  </a:schemeClr>
                </a:solidFill>
                <a:latin typeface="宋体" panose="02010600030101010101" pitchFamily="2" charset="-122"/>
                <a:ea typeface="宋体" panose="02010600030101010101" pitchFamily="2"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accent6">
                    <a:lumMod val="10000"/>
                  </a:schemeClr>
                </a:solidFill>
                <a:latin typeface="宋体" panose="02010600030101010101" pitchFamily="2" charset="-122"/>
                <a:ea typeface="宋体" panose="02010600030101010101" pitchFamily="2" charset="-122"/>
                <a:cs typeface="+mn-cs"/>
              </a:defRPr>
            </a:lvl5pPr>
          </a:lstStyle>
          <a:p>
            <a:pPr marL="0" indent="0">
              <a:spcBef>
                <a:spcPct val="0"/>
              </a:spcBef>
              <a:buClrTx/>
              <a:buNone/>
            </a:pPr>
            <a:r>
              <a:rPr lang="zh-CN" altLang="en-US" sz="1510" b="0" dirty="0">
                <a:latin typeface="Times New Roman" panose="02020603050405020304" pitchFamily="18" charset="0"/>
                <a:ea typeface="黑体" panose="02010609060101010101" charset="-122"/>
              </a:rPr>
              <a:t>①</a:t>
            </a:r>
            <a:endParaRPr lang="zh-CN" altLang="en-US" sz="1510" b="0" dirty="0">
              <a:latin typeface="Times New Roman" panose="02020603050405020304" pitchFamily="18" charset="0"/>
              <a:ea typeface="黑体" panose="02010609060101010101" charset="-122"/>
            </a:endParaRPr>
          </a:p>
        </p:txBody>
      </p:sp>
      <p:pic>
        <p:nvPicPr>
          <p:cNvPr id="42" name="图片 41" descr="微信截图_20240112211134"/>
          <p:cNvPicPr>
            <a:picLocks noChangeAspect="1"/>
          </p:cNvPicPr>
          <p:nvPr>
            <p:custDataLst>
              <p:tags r:id="rId6"/>
            </p:custDataLst>
          </p:nvPr>
        </p:nvPicPr>
        <p:blipFill>
          <a:blip r:embed="rId7"/>
          <a:stretch>
            <a:fillRect/>
          </a:stretch>
        </p:blipFill>
        <p:spPr>
          <a:xfrm>
            <a:off x="9329741" y="190205"/>
            <a:ext cx="1791048" cy="459012"/>
          </a:xfrm>
          <a:prstGeom prst="rect">
            <a:avLst/>
          </a:prstGeom>
        </p:spPr>
      </p:pic>
    </p:spTree>
    <p:custDataLst>
      <p:tags r:id="rId8"/>
    </p:custDataLst>
  </p:cSld>
  <p:clrMapOvr>
    <a:masterClrMapping/>
  </p:clrMapOvr>
  <p:transition spd="med">
    <p:push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dirty="0">
                <a:solidFill>
                  <a:schemeClr val="dk1">
                    <a:lumMod val="75000"/>
                  </a:schemeClr>
                </a:solidFill>
                <a:latin typeface="Arial" panose="020B0604020202020204" pitchFamily="34" charset="0"/>
              </a:rPr>
              <a:t>4.2  </a:t>
            </a:r>
            <a:r>
              <a:rPr lang="zh-CN" altLang="en-US" sz="3400" dirty="0">
                <a:solidFill>
                  <a:schemeClr val="dk1">
                    <a:lumMod val="75000"/>
                  </a:schemeClr>
                </a:solidFill>
                <a:latin typeface="Arial" panose="020B0604020202020204" pitchFamily="34" charset="0"/>
              </a:rPr>
              <a:t>虚拟存储器</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53740" y="1166560"/>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文本框 42"/>
          <p:cNvSpPr txBox="1"/>
          <p:nvPr/>
        </p:nvSpPr>
        <p:spPr>
          <a:xfrm>
            <a:off x="960722" y="1166561"/>
            <a:ext cx="5765800" cy="1393779"/>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4.2.1 </a:t>
            </a:r>
            <a:r>
              <a:rPr lang="zh-CN" altLang="en-US" b="1" dirty="0">
                <a:solidFill>
                  <a:schemeClr val="bg1"/>
                </a:solidFill>
                <a:latin typeface="微软雅黑" panose="020B0503020204020204" pitchFamily="34" charset="-122"/>
                <a:ea typeface="微软雅黑" panose="020B0503020204020204" pitchFamily="34" charset="-122"/>
                <a:sym typeface="+mn-ea"/>
              </a:rPr>
              <a:t>虚拟存储管理方式</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段式管理</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段页式管理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6"/>
            </p:custDataLst>
          </p:nvPr>
        </p:nvSpPr>
        <p:spPr>
          <a:xfrm flipH="1">
            <a:off x="467206" y="2616102"/>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文本框 7"/>
          <p:cNvSpPr txBox="1"/>
          <p:nvPr/>
        </p:nvSpPr>
        <p:spPr>
          <a:xfrm>
            <a:off x="974188" y="2616103"/>
            <a:ext cx="5765800" cy="1393779"/>
          </a:xfrm>
          <a:prstGeom prst="rect">
            <a:avLst/>
          </a:prstGeom>
          <a:noFill/>
        </p:spPr>
        <p:txBody>
          <a:bodyPr wrap="square" rtlCol="0" anchor="t">
            <a:spAutoFit/>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sym typeface="+mn-ea"/>
              </a:rPr>
              <a:t>4.2.2 </a:t>
            </a:r>
            <a:r>
              <a:rPr lang="zh-CN" altLang="en-US" b="1" dirty="0">
                <a:solidFill>
                  <a:schemeClr val="bg1"/>
                </a:solidFill>
                <a:latin typeface="微软雅黑" panose="020B0503020204020204" pitchFamily="34" charset="-122"/>
                <a:ea typeface="微软雅黑" panose="020B0503020204020204" pitchFamily="34" charset="-122"/>
                <a:sym typeface="+mn-ea"/>
              </a:rPr>
              <a:t>页式虚拟存储器的构成</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地址的映像和变换</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页面替换算法</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虚拟存储器工作全过程</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9" name="矩形 8"/>
          <p:cNvSpPr/>
          <p:nvPr>
            <p:custDataLst>
              <p:tags r:id="rId7"/>
            </p:custDataLst>
          </p:nvPr>
        </p:nvSpPr>
        <p:spPr>
          <a:xfrm flipH="1">
            <a:off x="467206" y="4078555"/>
            <a:ext cx="10562590" cy="1393779"/>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p:cNvSpPr txBox="1"/>
          <p:nvPr/>
        </p:nvSpPr>
        <p:spPr>
          <a:xfrm>
            <a:off x="974188" y="4078556"/>
            <a:ext cx="5765800" cy="1393779"/>
          </a:xfrm>
          <a:prstGeom prst="rect">
            <a:avLst/>
          </a:prstGeom>
          <a:noFill/>
        </p:spPr>
        <p:txBody>
          <a:bodyPr wrap="square" rtlCol="0" anchor="t">
            <a:spAutoFit/>
          </a:bodyPr>
          <a:lstStyle/>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sym typeface="+mn-ea"/>
              </a:rPr>
              <a:t>4.2.3 </a:t>
            </a:r>
            <a:r>
              <a:rPr lang="zh-CN" altLang="en-US" b="1" dirty="0">
                <a:solidFill>
                  <a:srgbClr val="FF0000"/>
                </a:solidFill>
                <a:latin typeface="微软雅黑" panose="020B0503020204020204" pitchFamily="34" charset="-122"/>
                <a:ea typeface="微软雅黑" panose="020B0503020204020204" pitchFamily="34" charset="-122"/>
                <a:sym typeface="+mn-ea"/>
              </a:rPr>
              <a:t>页式虚拟存储器实现中的问题</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页面失效的处理</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提高虚拟存储器等效访问速度的措施</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17550" lvl="1" indent="-285750">
              <a:lnSpc>
                <a:spcPct val="120000"/>
              </a:lnSpc>
              <a:buFont typeface="Wingdings" panose="05000000000000000000" pitchFamily="2" charset="2"/>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映像主存命中率和</a:t>
            </a:r>
            <a:r>
              <a:rPr lang="en-US" altLang="zh-CN" b="1" dirty="0">
                <a:solidFill>
                  <a:srgbClr val="FFFFFF"/>
                </a:solidFill>
                <a:latin typeface="微软雅黑" panose="020B0503020204020204" pitchFamily="34" charset="-122"/>
                <a:ea typeface="微软雅黑" panose="020B0503020204020204" pitchFamily="34" charset="-122"/>
                <a:sym typeface="+mn-ea"/>
              </a:rPr>
              <a:t>CPU</a:t>
            </a:r>
            <a:r>
              <a:rPr lang="zh-CN" altLang="en-US" b="1" dirty="0">
                <a:solidFill>
                  <a:srgbClr val="FFFFFF"/>
                </a:solidFill>
                <a:latin typeface="微软雅黑" panose="020B0503020204020204" pitchFamily="34" charset="-122"/>
                <a:ea typeface="微软雅黑" panose="020B0503020204020204" pitchFamily="34" charset="-122"/>
                <a:sym typeface="+mn-ea"/>
              </a:rPr>
              <a:t>效率的某些因素</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8"/>
    </p:custDataLst>
  </p:cSld>
  <p:clrMapOvr>
    <a:masterClrMapping/>
  </p:clrMapOvr>
  <p:transition spd="med">
    <p:push dir="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xml><?xml version="1.0" encoding="utf-8"?>
<p:tagLst xmlns:p="http://schemas.openxmlformats.org/presentationml/2006/main">
  <p:tag name="KSO_WM_UNIT_TEXT_PART_ID_V2" val="c-3-1"/>
  <p:tag name="KSO_WM_UNIT_COLOR_SCHEME_SHAPE_ID" val="4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1_4*l_h_a*1_3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0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0870_2*i*1"/>
  <p:tag name="KSO_WM_TEMPLATE_CATEGORY" val="diagram"/>
  <p:tag name="KSO_WM_TEMPLATE_INDEX" val="20210870"/>
  <p:tag name="KSO_WM_UNIT_LAYERLEVEL" val="1"/>
  <p:tag name="KSO_WM_TAG_VERSION" val="1.0"/>
  <p:tag name="KSO_WM_BEAUTIFY_FLAG" val="#wm#"/>
  <p:tag name="KSO_WM_UNIT_USESOURCEFORMAT_APPLY" val="0"/>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10870_2*l_i*1_1"/>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10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10870_2*l_i*1_2"/>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6"/>
  <p:tag name="KSO_WM_UNIT_FILL_TYPE" val="1"/>
  <p:tag name="KSO_WM_UNIT_USESOURCEFORMAT_APPLY" val="0"/>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10870_2*l_i*1_3"/>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10870_2*l_i*1_4"/>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210870_2*l_i*1_5"/>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210870_2*l_i*1_6"/>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210870_2*l_i*1_7"/>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1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15.xml><?xml version="1.0" encoding="utf-8"?>
<p:tagLst xmlns:p="http://schemas.openxmlformats.org/presentationml/2006/main">
  <p:tag name="KSO_WM_UNIT_ICON_FILEID" val="3100597"/>
  <p:tag name="KSO_WM_UNIT_ICON_STYLE" val="1"/>
  <p:tag name="KSO_WM_UNIT_VALUE" val="76*7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0821_2*l_h_x*1_1_1"/>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16.xml><?xml version="1.0" encoding="utf-8"?>
<p:tagLst xmlns:p="http://schemas.openxmlformats.org/presentationml/2006/main">
  <p:tag name="KSO_WM_UNIT_ICON_FILEID" val="3100597"/>
  <p:tag name="KSO_WM_UNIT_ICON_STYLE" val="1"/>
  <p:tag name="KSO_WM_UNIT_VALUE" val="76*7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0821_2*l_h_x*1_1_1"/>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1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2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13977_2*m_i*1_2"/>
  <p:tag name="KSO_WM_TEMPLATE_CATEGORY" val="diagram"/>
  <p:tag name="KSO_WM_TEMPLATE_INDEX" val="20213977"/>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10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3977_2*m_h_i*1_2_1"/>
  <p:tag name="KSO_WM_TEMPLATE_CATEGORY" val="diagram"/>
  <p:tag name="KSO_WM_TEMPLATE_INDEX" val="20213977"/>
  <p:tag name="KSO_WM_UNIT_LAYERLEVEL" val="1_1_1"/>
  <p:tag name="KSO_WM_TAG_VERSION" val="1.0"/>
  <p:tag name="KSO_WM_BEAUTIFY_FLAG" val="#wm#"/>
  <p:tag name="KSO_WM_UNIT_TEXT_FILL_FORE_SCHEMECOLOR_INDEX_BRIGHTNESS" val="0.5"/>
  <p:tag name="KSO_WM_UNIT_TEXT_FILL_FORE_SCHEMECOLOR_INDEX" val="13"/>
  <p:tag name="KSO_WM_UNIT_TEXT_FILL_TYPE" val="1"/>
  <p:tag name="KSO_WM_UNIT_USESOURCEFORMAT_APPLY" val="0"/>
</p:tagLst>
</file>

<file path=ppt/tags/tag10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3977_2*m_h_i*1_2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0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3977_2*m_h_i*1_2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3977_2*m_h_i*1_2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3977_2*m_h_i*1_3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0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3977_2*m_h_i*1_3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3.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0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13977_2*m_h_i*1_3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13977_2*m_h_z*1_3_1"/>
  <p:tag name="KSO_WM_TEMPLATE_CATEGORY" val="diagram"/>
  <p:tag name="KSO_WM_TEMPLATE_INDEX" val="2021397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3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3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4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4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5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6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0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6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66.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06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6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6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7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7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7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53_2*l_h_i*1_1_1"/>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53_2*l_h_i*1_1_3"/>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53_2*l_h_i*1_1_4"/>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453_2*l_h_i*1_1_2"/>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2"/>
  <p:tag name="KSO_WM_UNIT_TEXT_FILL_FORE_SCHEMECOLOR_INDEX_BRIGHTNESS" val="-0.5"/>
  <p:tag name="KSO_WM_UNIT_TEXT_FILL_FORE_SCHEMECOLOR_INDEX" val="5"/>
  <p:tag name="KSO_WM_UNIT_TEXT_FILL_TYPE" val="1"/>
  <p:tag name="KSO_WM_UNIT_USESOURCEFORMAT_APPLY" val="0"/>
</p:tagLst>
</file>

<file path=ppt/tags/tag10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0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13977_2*m_i*1_2"/>
  <p:tag name="KSO_WM_TEMPLATE_CATEGORY" val="diagram"/>
  <p:tag name="KSO_WM_TEMPLATE_INDEX" val="20213977"/>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10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3977_2*m_h_i*1_2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0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3977_2*m_h_i*1_2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3977_2*m_h_i*1_2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3977_2*m_h_i*1_3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0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3977_2*m_h_i*1_3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13977_2*m_h_i*1_3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13977_2*m_h_z*1_3_1"/>
  <p:tag name="KSO_WM_TEMPLATE_CATEGORY" val="diagram"/>
  <p:tag name="KSO_WM_TEMPLATE_INDEX" val="2021397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COLOR_SCHEME_SHAPE_ID" val="3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6511_4*l_h_i*1_3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0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20_7*l_h_i*1_1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20_7*l_h_i*1_1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1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18.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1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2.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2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2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2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2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2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1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1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3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31.xml><?xml version="1.0" encoding="utf-8"?>
<p:tagLst xmlns:p="http://schemas.openxmlformats.org/presentationml/2006/main">
  <p:tag name="KSO_WM_BEAUTIFY_FLAG" val=""/>
</p:tagLst>
</file>

<file path=ppt/tags/tag1132.xml><?xml version="1.0" encoding="utf-8"?>
<p:tagLst xmlns:p="http://schemas.openxmlformats.org/presentationml/2006/main">
  <p:tag name="KSO_WM_BEAUTIFY_FLAG" val=""/>
</p:tagLst>
</file>

<file path=ppt/tags/tag1133.xml><?xml version="1.0" encoding="utf-8"?>
<p:tagLst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1134.xml><?xml version="1.0" encoding="utf-8"?>
<p:tagLst xmlns:p="http://schemas.openxmlformats.org/presentationml/2006/main">
  <p:tag name="KSO_WM_BEAUTIFY_FLAG" val=""/>
</p:tagLst>
</file>

<file path=ppt/tags/tag1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37.xml><?xml version="1.0" encoding="utf-8"?>
<p:tagLst xmlns:p="http://schemas.openxmlformats.org/presentationml/2006/main">
  <p:tag name="KSO_WM_BEAUTIFY_FLAG" val=""/>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3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11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1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56.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Lst>
</file>

<file path=ppt/tags/tag1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6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6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1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75.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7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7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7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7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8.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34_2*l_h_f*1_1_1"/>
  <p:tag name="KSO_WM_TEMPLATE_CATEGORY" val="diagram"/>
  <p:tag name="KSO_WM_TEMPLATE_INDEX" val="20219434"/>
  <p:tag name="KSO_WM_UNIT_LAYERLEVEL" val="1_1_1"/>
  <p:tag name="KSO_WM_TAG_VERSION" val="1.0"/>
  <p:tag name="KSO_WM_BEAUTIFY_FLAG" val="#wm#"/>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18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84.xml><?xml version="1.0" encoding="utf-8"?>
<p:tagLst xmlns:p="http://schemas.openxmlformats.org/presentationml/2006/main">
  <p:tag name="KSO_WM_BEAUTIFY_FLAG" val=""/>
</p:tagLst>
</file>

<file path=ppt/tags/tag118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8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88.xml><?xml version="1.0" encoding="utf-8"?>
<p:tagLst xmlns:p="http://schemas.openxmlformats.org/presentationml/2006/main">
  <p:tag name="KSO_WM_BEAUTIFY_FLAG" val=""/>
</p:tagLst>
</file>

<file path=ppt/tags/tag118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6"/>
  <p:tag name="KSO_WM_UNIT_ID" val="diagram20219434_2*l_h_i*1_1_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2.xml><?xml version="1.0" encoding="utf-8"?>
<p:tagLst xmlns:p="http://schemas.openxmlformats.org/presentationml/2006/main">
  <p:tag name="KSO_WM_BEAUTIFY_FLAG" val=""/>
</p:tagLst>
</file>

<file path=ppt/tags/tag119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COLOR_SCHEME_SHAPE_ID" val="4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2"/>
  <p:tag name="KSO_WM_UNIT_ID" val="diagram20196511_4*l_h_i*1_2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19434_2*l_h_i*1_1_1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0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0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04.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20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3"/>
  <p:tag name="KSO_WM_UNIT_ID" val="diagram20219434_2*l_h_i*1_1_1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2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13.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214.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17.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218.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19434_2*l_h_i*1_1_1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22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21.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222.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1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53_1*l_h_i*1_2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1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27.xml><?xml version="1.0" encoding="utf-8"?>
<p:tagLst xmlns:p="http://schemas.openxmlformats.org/presentationml/2006/main">
  <p:tag name="KSO_WM_BEAUTIFY_FLAG" val=""/>
</p:tagLst>
</file>

<file path=ppt/tags/tag12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4:29:20&quot;,&quot;maxSize&quot;:{&quot;size1&quot;:20},&quot;minSize&quot;:{&quot;size1&quot;:11.2},&quot;normalSize&quot;:{&quot;size1&quot;:11.2},&quot;subLayout&quot;:[{&quot;id&quot;:&quot;2024-01-16T14:29:20&quot;,&quot;margin&quot;:{&quot;bottom&quot;:0.025999998673796654,&quot;left&quot;:1.2699999809265137,&quot;right&quot;:1.2699999809265137,&quot;top&quot;:0.4230000376701355},&quot;type&quot;:0},{&quot;id&quot;:&quot;2024-01-16T14:29: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5"/>
  <p:tag name="KSO_WM_UNIT_ID" val="diagram20219434_2*l_h_i*1_1_1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32.xml><?xml version="1.0" encoding="utf-8"?>
<p:tagLst xmlns:p="http://schemas.openxmlformats.org/presentationml/2006/main">
  <p:tag name="KSO_WM_BEAUTIFY_FLAG" val=""/>
</p:tagLst>
</file>

<file path=ppt/tags/tag12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4:29:20&quot;,&quot;maxSize&quot;:{&quot;size1&quot;:20},&quot;minSize&quot;:{&quot;size1&quot;:11.2},&quot;normalSize&quot;:{&quot;size1&quot;:11.2},&quot;subLayout&quot;:[{&quot;id&quot;:&quot;2024-01-16T14:29:20&quot;,&quot;margin&quot;:{&quot;bottom&quot;:0.025999998673796654,&quot;left&quot;:1.2699999809265137,&quot;right&quot;:1.2699999809265137,&quot;top&quot;:0.4230000376701355},&quot;type&quot;:0},{&quot;id&quot;:&quot;2024-01-16T14:29: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34.xml><?xml version="1.0" encoding="utf-8"?>
<p:tagLst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YzA2MDI0YjU1OThjNTIxM2ZkMGQ2ZDZhNzg0NDkxNmYifQ=="/>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6"/>
  <p:tag name="KSO_WM_UNIT_ID" val="diagram20219434_2*l_h_i*1_1_1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4"/>
  <p:tag name="KSO_WM_UNIT_ID" val="diagram20219434_2*l_h_i*1_1_1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8"/>
  <p:tag name="KSO_WM_UNIT_ID" val="diagram20219434_2*l_h_i*1_1_1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7"/>
  <p:tag name="KSO_WM_UNIT_ID" val="diagram20219434_2*l_h_i*1_1_1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9"/>
  <p:tag name="KSO_WM_UNIT_ID" val="diagram20219434_2*l_h_i*1_1_1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34_2*l_h_i*1_1_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KSO_WM_UNIT_COLOR_SCHEME_SHAPE_ID" val="4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196511_4*l_h_i*1_2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34_2*l_h_i*1_1_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34_2*l_h_i*1_1_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434_2*l_h_i*1_1_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34_2*l_h_i*1_1_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19434_2*l_h_i*1_1_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19434_2*l_h_i*1_1_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19434_2*l_h_i*1_1_10"/>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19434_2*l_h_i*1_1_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34_2*l_h_f*1_2_1"/>
  <p:tag name="KSO_WM_TEMPLATE_CATEGORY" val="diagram"/>
  <p:tag name="KSO_WM_TEMPLATE_INDEX" val="20219434"/>
  <p:tag name="KSO_WM_UNIT_LAYERLEVEL" val="1_1_1"/>
  <p:tag name="KSO_WM_TAG_VERSION" val="1.0"/>
  <p:tag name="KSO_WM_BEAUTIFY_FLAG" val="#wm#"/>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6"/>
  <p:tag name="KSO_WM_UNIT_ID" val="diagram20219434_2*l_h_i*1_2_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4.xml><?xml version="1.0" encoding="utf-8"?>
<p:tagLst xmlns:p="http://schemas.openxmlformats.org/presentationml/2006/main">
  <p:tag name="KSO_WM_UNIT_TEXT_PART_ID_V2" val="d-3-1"/>
  <p:tag name="KSO_WM_UNIT_COLOR_SCHEME_SHAPE_ID" val="50"/>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1_4*l_h_f*1_2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2"/>
  <p:tag name="KSO_WM_UNIT_ID" val="diagram20219434_2*l_h_i*1_2_1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3"/>
  <p:tag name="KSO_WM_UNIT_ID" val="diagram20219434_2*l_h_i*1_2_1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1"/>
  <p:tag name="KSO_WM_UNIT_ID" val="diagram20219434_2*l_h_i*1_2_1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5"/>
  <p:tag name="KSO_WM_UNIT_ID" val="diagram20219434_2*l_h_i*1_2_1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6"/>
  <p:tag name="KSO_WM_UNIT_ID" val="diagram20219434_2*l_h_i*1_2_1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4"/>
  <p:tag name="KSO_WM_UNIT_ID" val="diagram20219434_2*l_h_i*1_2_1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8"/>
  <p:tag name="KSO_WM_UNIT_ID" val="diagram20219434_2*l_h_i*1_2_1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7"/>
  <p:tag name="KSO_WM_UNIT_ID" val="diagram20219434_2*l_h_i*1_2_1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9"/>
  <p:tag name="KSO_WM_UNIT_ID" val="diagram20219434_2*l_h_i*1_2_1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434_2*l_h_i*1_2_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UNIT_TEXT_PART_ID_V2" val="c-3-1"/>
  <p:tag name="KSO_WM_UNIT_COLOR_SCHEME_SHAPE_ID" val="5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1_4*l_h_a*1_2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34_2*l_h_i*1_2_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434_2*l_h_i*1_2_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19434_2*l_h_i*1_2_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434_2*l_h_i*1_2_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19434_2*l_h_i*1_2_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8"/>
  <p:tag name="KSO_WM_UNIT_ID" val="diagram20219434_2*l_h_i*1_2_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0"/>
  <p:tag name="KSO_WM_UNIT_ID" val="diagram20219434_2*l_h_i*1_2_10"/>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9"/>
  <p:tag name="KSO_WM_UNIT_ID" val="diagram20219434_2*l_h_i*1_2_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434_2*l_h_f*1_3_1"/>
  <p:tag name="KSO_WM_TEMPLATE_CATEGORY" val="diagram"/>
  <p:tag name="KSO_WM_TEMPLATE_INDEX" val="20219434"/>
  <p:tag name="KSO_WM_UNIT_LAYERLEVEL" val="1_1_1"/>
  <p:tag name="KSO_WM_TAG_VERSION" val="1.0"/>
  <p:tag name="KSO_WM_BEAUTIFY_FLAG" val="#wm#"/>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6"/>
  <p:tag name="KSO_WM_UNIT_ID" val="diagram20219434_2*l_h_i*1_3_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6.xml><?xml version="1.0" encoding="utf-8"?>
<p:tagLst xmlns:p="http://schemas.openxmlformats.org/presentationml/2006/main">
  <p:tag name="KSO_WM_UNIT_COLOR_SCHEME_SHAPE_ID" val="4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511_4*l_h_i*1_2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2"/>
  <p:tag name="KSO_WM_UNIT_ID" val="diagram20219434_2*l_h_i*1_3_1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3"/>
  <p:tag name="KSO_WM_UNIT_ID" val="diagram20219434_2*l_h_i*1_3_1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1"/>
  <p:tag name="KSO_WM_UNIT_ID" val="diagram20219434_2*l_h_i*1_3_1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5"/>
  <p:tag name="KSO_WM_UNIT_ID" val="diagram20219434_2*l_h_i*1_3_1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6"/>
  <p:tag name="KSO_WM_UNIT_ID" val="diagram20219434_2*l_h_i*1_3_1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4"/>
  <p:tag name="KSO_WM_UNIT_ID" val="diagram20219434_2*l_h_i*1_3_1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8"/>
  <p:tag name="KSO_WM_UNIT_ID" val="diagram20219434_2*l_h_i*1_3_1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7"/>
  <p:tag name="KSO_WM_UNIT_ID" val="diagram20219434_2*l_h_i*1_3_1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9"/>
  <p:tag name="KSO_WM_UNIT_ID" val="diagram20219434_2*l_h_i*1_3_1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434_2*l_h_i*1_3_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2"/>
  <p:tag name="KSO_WM_UNIT_ID" val="diagram20196511_4*l_h_i*1_1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434_2*l_h_i*1_3_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434_2*l_h_i*1_3_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19434_2*l_h_i*1_3_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434_2*l_h_i*1_3_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19434_2*l_h_i*1_3_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8"/>
  <p:tag name="KSO_WM_UNIT_ID" val="diagram20219434_2*l_h_i*1_3_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0"/>
  <p:tag name="KSO_WM_UNIT_ID" val="diagram20219434_2*l_h_i*1_3_10"/>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9"/>
  <p:tag name="KSO_WM_UNIT_ID" val="diagram20219434_2*l_h_i*1_3_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434_2*l_h_f*1_4_1"/>
  <p:tag name="KSO_WM_TEMPLATE_CATEGORY" val="diagram"/>
  <p:tag name="KSO_WM_TEMPLATE_INDEX" val="20219434"/>
  <p:tag name="KSO_WM_UNIT_LAYERLEVEL" val="1_1_1"/>
  <p:tag name="KSO_WM_TAG_VERSION" val="1.0"/>
  <p:tag name="KSO_WM_BEAUTIFY_FLAG" val="#wm#"/>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6"/>
  <p:tag name="KSO_WM_UNIT_ID" val="diagram20219434_2*l_h_i*1_4_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8.xml><?xml version="1.0" encoding="utf-8"?>
<p:tagLst xmlns:p="http://schemas.openxmlformats.org/presentationml/2006/main">
  <p:tag name="KSO_WM_UNIT_COLOR_SCHEME_SHAPE_ID" val="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3"/>
  <p:tag name="KSO_WM_UNIT_ID" val="diagram20196511_4*l_h_i*1_1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2"/>
  <p:tag name="KSO_WM_UNIT_ID" val="diagram20219434_2*l_h_i*1_4_1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3"/>
  <p:tag name="KSO_WM_UNIT_ID" val="diagram20219434_2*l_h_i*1_4_1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1"/>
  <p:tag name="KSO_WM_UNIT_ID" val="diagram20219434_2*l_h_i*1_4_1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5"/>
  <p:tag name="KSO_WM_UNIT_ID" val="diagram20219434_2*l_h_i*1_4_1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6"/>
  <p:tag name="KSO_WM_UNIT_ID" val="diagram20219434_2*l_h_i*1_4_1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4"/>
  <p:tag name="KSO_WM_UNIT_ID" val="diagram20219434_2*l_h_i*1_4_1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8"/>
  <p:tag name="KSO_WM_UNIT_ID" val="diagram20219434_2*l_h_i*1_4_1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7"/>
  <p:tag name="KSO_WM_UNIT_ID" val="diagram20219434_2*l_h_i*1_4_1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9"/>
  <p:tag name="KSO_WM_UNIT_ID" val="diagram20219434_2*l_h_i*1_4_1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9434_2*l_h_i*1_4_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UNIT_TEXT_PART_ID_V2" val="d-3-1"/>
  <p:tag name="KSO_WM_UNIT_COLOR_SCHEME_SHAPE_ID" val="59"/>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1_4*l_h_f*1_1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434_2*l_h_i*1_4_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9434_2*l_h_i*1_4_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19434_2*l_h_i*1_4_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9434_2*l_h_i*1_4_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7"/>
  <p:tag name="KSO_WM_UNIT_ID" val="diagram20219434_2*l_h_i*1_4_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8"/>
  <p:tag name="KSO_WM_UNIT_ID" val="diagram20219434_2*l_h_i*1_4_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0"/>
  <p:tag name="KSO_WM_UNIT_ID" val="diagram20219434_2*l_h_i*1_4_10"/>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9"/>
  <p:tag name="KSO_WM_UNIT_ID" val="diagram20219434_2*l_h_i*1_4_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COLOR_SCHEME_SHAPE_ID" val="65"/>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4_2"/>
  <p:tag name="KSO_WM_UNIT_ID" val="diagram20196511_4*l_h_i*1_4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0.xml><?xml version="1.0" encoding="utf-8"?>
<p:tagLst xmlns:p="http://schemas.openxmlformats.org/presentationml/2006/main">
  <p:tag name="KSO_WM_UNIT_TEXT_PART_ID_V2" val="c-3-1"/>
  <p:tag name="KSO_WM_UNIT_COLOR_SCHEME_SHAPE_ID" val="60"/>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1_4*l_h_a*1_1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20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3&quot;,&quot;maxSize&quot;:{&quot;size1&quot;:20},&quot;minSize&quot;:{&quot;size1&quot;:11.2},&quot;normalSize&quot;:{&quot;size1&quot;:11.2},&quot;subLayout&quot;:[{&quot;id&quot;:&quot;2024-01-18T11:53:03&quot;,&quot;margin&quot;:{&quot;bottom&quot;:0.025999998673796654,&quot;left&quot;:1.2699999809265137,&quot;right&quot;:1.2699999809265137,&quot;top&quot;:0.4230000376701355},&quot;type&quot;:0},{&quot;id&quot;:&quot;2024-01-18T11:53: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10794_2*n_h_i*1_2_1"/>
  <p:tag name="KSO_WM_TEMPLATE_CATEGORY" val="diagram"/>
  <p:tag name="KSO_WM_TEMPLATE_INDEX" val="20210794"/>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3"/>
  <p:tag name="KSO_WM_UNIT_ID" val="diagram20210794_2*n_h_h_i*1_1_2_3"/>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3"/>
  <p:tag name="KSO_WM_UNIT_ID" val="diagram20210794_2*n_h_h_i*1_1_3_3"/>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10794_2*n_h_h_i*1_1_1_3"/>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05.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3_1"/>
  <p:tag name="KSO_WM_UNIT_ID" val="diagram20210794_2*n_h_h_f*1_1_3_1"/>
  <p:tag name="KSO_WM_TEMPLATE_CATEGORY" val="diagram"/>
  <p:tag name="KSO_WM_TEMPLATE_INDEX" val="20210794"/>
  <p:tag name="KSO_WM_UNIT_LAYERLEVEL" val="1_1_1_1"/>
  <p:tag name="KSO_WM_TAG_VERSION" val="1.0"/>
  <p:tag name="KSO_WM_BEAUTIFY_FLAG" val="#wm#"/>
  <p:tag name="KSO_WM_UNIT_PRESET_TEXT" val="单击此处添加文本具体内容，简明扼要的阐述您的观点。"/>
  <p:tag name="KSO_WM_UNIT_TEXT_FILL_FORE_SCHEMECOLOR_INDEX_BRIGHTNESS" val="0.35"/>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10794_2*n_h_h_f*1_1_1_1"/>
  <p:tag name="KSO_WM_TEMPLATE_CATEGORY" val="diagram"/>
  <p:tag name="KSO_WM_TEMPLATE_INDEX" val="20210794"/>
  <p:tag name="KSO_WM_UNIT_LAYERLEVEL" val="1_1_1_1"/>
  <p:tag name="KSO_WM_TAG_VERSION" val="1.0"/>
  <p:tag name="KSO_WM_BEAUTIFY_FLAG" val="#wm#"/>
  <p:tag name="KSO_WM_UNIT_PRESET_TEXT" val="单击此处添加文本具体内容，简明扼要的阐述您的观点。"/>
  <p:tag name="KSO_WM_UNIT_TEXT_FILL_FORE_SCHEMECOLOR_INDEX_BRIGHTNESS" val="0.35"/>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10794_2*n_h_h_f*1_1_2_1"/>
  <p:tag name="KSO_WM_TEMPLATE_CATEGORY" val="diagram"/>
  <p:tag name="KSO_WM_TEMPLATE_INDEX" val="20210794"/>
  <p:tag name="KSO_WM_UNIT_LAYERLEVEL" val="1_1_1_1"/>
  <p:tag name="KSO_WM_TAG_VERSION" val="1.0"/>
  <p:tag name="KSO_WM_BEAUTIFY_FLAG" val="#wm#"/>
  <p:tag name="KSO_WM_UNIT_PRESET_TEXT" val="单击此处添加文本具体内容，简明扼要的阐述您的观点。"/>
  <p:tag name="KSO_WM_UNIT_TEXT_FILL_FORE_SCHEMECOLOR_INDEX_BRIGHTNESS" val="0.35"/>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10794_2*n_h_h_i*1_1_1_2"/>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3_4"/>
  <p:tag name="KSO_WM_UNIT_ID" val="diagram20210794_2*n_h_h_i*1_1_3_4"/>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1.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511_4*l_h_i*1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10794_2*n_h_h_i*1_1_2_2"/>
  <p:tag name="KSO_WM_TEMPLATE_CATEGORY" val="diagram"/>
  <p:tag name="KSO_WM_TEMPLATE_INDEX" val="20210794"/>
  <p:tag name="KSO_WM_UNIT_LAYERLEVEL" val="1_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11.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10794_2*n_h_a*1_2_1"/>
  <p:tag name="KSO_WM_TEMPLATE_CATEGORY" val="diagram"/>
  <p:tag name="KSO_WM_TEMPLATE_INDEX" val="20210794"/>
  <p:tag name="KSO_WM_UNIT_LAYERLEVEL" val="1_1_1"/>
  <p:tag name="KSO_WM_TAG_VERSION" val="1.0"/>
  <p:tag name="KSO_WM_BEAUTIFY_FLAG" val="#wm#"/>
  <p:tag name="KSO_WM_UNIT_PRESET_TEXT" val="添加标题"/>
  <p:tag name="KSO_WM_UNIT_TEXT_FILL_FORE_SCHEMECOLOR_INDEX_BRIGHTNESS" val="0.25"/>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4&quot;,&quot;maxSize&quot;:{&quot;size1&quot;:20},&quot;minSize&quot;:{&quot;size1&quot;:11.2},&quot;normalSize&quot;:{&quot;size1&quot;:11.2},&quot;subLayout&quot;:[{&quot;id&quot;:&quot;2024-01-18T11:53:04&quot;,&quot;margin&quot;:{&quot;bottom&quot;:0.025999998673796654,&quot;left&quot;:1.2699999809265137,&quot;right&quot;:1.2699999809265137,&quot;top&quot;:0.4230000376701355},&quot;type&quot;:0},{&quot;id&quot;:&quot;2024-01-18T11:53: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1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4638_1*l_i*1_2"/>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21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COLOR_SCHEME_SHAPE_ID" val="65"/>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5_2"/>
  <p:tag name="KSO_WM_UNIT_ID" val="diagram20196511_4*l_h_i*1_5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4&quot;,&quot;maxSize&quot;:{&quot;size1&quot;:20},&quot;minSize&quot;:{&quot;size1&quot;:11.2},&quot;normalSize&quot;:{&quot;size1&quot;:11.2},&quot;subLayout&quot;:[{&quot;id&quot;:&quot;2024-01-18T11:53:04&quot;,&quot;margin&quot;:{&quot;bottom&quot;:0.025999998673796654,&quot;left&quot;:1.2699999809265137,&quot;right&quot;:1.2699999809265137,&quot;top&quot;:0.4230000376701355},&quot;type&quot;:0},{&quot;id&quot;:&quot;2024-01-18T11:53: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COLOR_SCHEME_SHAPE_ID" val="6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3"/>
  <p:tag name="KSO_WM_UNIT_ID" val="diagram20196511_4*l_h_i*1_5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PART_ID_V2" val="d-3-1"/>
  <p:tag name="KSO_WM_UNIT_COLOR_SCHEME_SHAPE_ID" val="4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6511_4*l_h_f*1_5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TEXT_PART_ID_V2" val="c-3-1"/>
  <p:tag name="KSO_WM_UNIT_COLOR_SCHEME_SHAPE_ID" val="49"/>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96511_4*l_h_a*1_5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wm#"/>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8T11:53:05&quot;,&quot;margin&quot;:{&quot;bottom&quot;:0.847000002861023,&quot;left&quot;:1.2699999809265137,&quot;right&quot;:1.2699999809265137,&quot;top&quot;:1.6929999589920044},&quot;type&quot;:0}"/>
  <p:tag name="KSO_WM_SLIDE_RATIO" val="1.777778"/>
  <p:tag name="KSO_WM_SLIDE_BACKGROUND" val="[&quot;general&quot;]"/>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213959_1*l_h_i*1_2_1"/>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15"/>
  <p:tag name="KSO_WM_UNIT_FILL_TYPE" val="1"/>
  <p:tag name="KSO_WM_UNIT_USESOURCEFORMAT_APPLY" val="0"/>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959_1*l_h_i*1_2_3"/>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USESOURCEFORMAT_APPLY" val="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959_1*l_h_i*1_2_2"/>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258.xml><?xml version="1.0" encoding="utf-8"?>
<p:tagLst xmlns:p="http://schemas.openxmlformats.org/presentationml/2006/main">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959_1*l_h_f*1_2_1"/>
  <p:tag name="KSO_WM_TEMPLATE_CATEGORY" val="diagram"/>
  <p:tag name="KSO_WM_TEMPLATE_INDEX" val="20213959"/>
  <p:tag name="KSO_WM_UNIT_LAYERLEVEL" val="1_1_1"/>
  <p:tag name="KSO_WM_TAG_VERSION" val="1.0"/>
  <p:tag name="KSO_WM_BEAUTIFY_FLAG" val="#wm#"/>
  <p:tag name="KSO_WM_UNIT_PRESET_TEXT" val="此处可添加培训项目的阶段目s标，对于阶段目标的详细分析，可分段进行讲解。为了演示发布的良好效果，请言简意赅的阐述观点。此处可添加培训项目的阶段目标，对于阶段目标的详细分析，可分段进行讲解。"/>
  <p:tag name="KSO_WM_UNIT_SUBTYPE" val="a"/>
  <p:tag name="KSO_WM_UNIT_TEXT_FILL_FORE_SCHEMECOLOR_INDEX_BRIGHTNESS" val="0.5"/>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3959_1*l_h_a*1_2_1"/>
  <p:tag name="KSO_WM_TEMPLATE_CATEGORY" val="diagram"/>
  <p:tag name="KSO_WM_TEMPLATE_INDEX" val="20213959"/>
  <p:tag name="KSO_WM_UNIT_LAYERLEVEL" val="1_1_1"/>
  <p:tag name="KSO_WM_TAG_VERSION" val="1.0"/>
  <p:tag name="KSO_WM_BEAUTIFY_FLAG" val="#wm#"/>
  <p:tag name="KSO_WM_UNIT_PRESET_TEXT" val="阶段目标"/>
  <p:tag name="KSO_WM_UNIT_ISNUMDGMTITLE" val="0"/>
  <p:tag name="KSO_WM_UNIT_TEXT_FILL_FORE_SCHEMECOLOR_INDEX_BRIGHTNESS" val="0.35"/>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UNIT_COLOR_SCHEME_SHAPE_ID" val="4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196511_4*l_h_i*1_5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213959_1*l_h_i*1_1_1"/>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15"/>
  <p:tag name="KSO_WM_UNIT_FILL_TYPE" val="1"/>
  <p:tag name="KSO_WM_UNIT_USESOURCEFORMAT_APPLY"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959_1*l_h_i*1_1_3"/>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USESOURCEFORMAT_APPLY" val="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959_1*l_h_i*1_1_2"/>
  <p:tag name="KSO_WM_TEMPLATE_CATEGORY" val="diagram"/>
  <p:tag name="KSO_WM_TEMPLATE_INDEX" val="2021395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263.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3959_1*l_h_a*1_1_1"/>
  <p:tag name="KSO_WM_TEMPLATE_CATEGORY" val="diagram"/>
  <p:tag name="KSO_WM_TEMPLATE_INDEX" val="20213959"/>
  <p:tag name="KSO_WM_UNIT_LAYERLEVEL" val="1_1_1"/>
  <p:tag name="KSO_WM_TAG_VERSION" val="1.0"/>
  <p:tag name="KSO_WM_BEAUTIFY_FLAG" val="#wm#"/>
  <p:tag name="KSO_WM_UNIT_PRESET_TEXT" val="总目标"/>
  <p:tag name="KSO_WM_UNIT_ISNUMDGMTITLE" val="0"/>
  <p:tag name="KSO_WM_UNIT_TEXT_FILL_FORE_SCHEMECOLOR_INDEX_BRIGHTNESS" val="0.35"/>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959_1*l_h_f*1_1_1"/>
  <p:tag name="KSO_WM_TEMPLATE_CATEGORY" val="diagram"/>
  <p:tag name="KSO_WM_TEMPLATE_INDEX" val="20213959"/>
  <p:tag name="KSO_WM_UNIT_LAYERLEVEL" val="1_1_1"/>
  <p:tag name="KSO_WM_TAG_VERSION" val="1.0"/>
  <p:tag name="KSO_WM_BEAUTIFY_FLAG" val="#wm#"/>
  <p:tag name="KSO_WM_UNIT_PRESET_TEXT" val="此处可添加培训项目的阶段目标，对于阶段目标的详细分析，可分段进行讲解。为了演示发布的良好效果，请言简意赅的阐述观点。此处可添加培训项目的阶段目标，对于阶段目标的详细分析，可分段进行讲解。"/>
  <p:tag name="KSO_WM_UNIT_SUBTYPE" val="a"/>
  <p:tag name="KSO_WM_UNIT_TEXT_FILL_FORE_SCHEMECOLOR_INDEX_BRIGHTNESS" val="0.5"/>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4&quot;,&quot;maxSize&quot;:{&quot;size1&quot;:20},&quot;minSize&quot;:{&quot;size1&quot;:11.2},&quot;normalSize&quot;:{&quot;size1&quot;:11.2},&quot;subLayout&quot;:[{&quot;id&quot;:&quot;2024-01-18T11:53:04&quot;,&quot;margin&quot;:{&quot;bottom&quot;:0.025999998673796654,&quot;left&quot;:1.2699999809265137,&quot;right&quot;:1.2699999809265137,&quot;top&quot;:0.4230000376701355},&quot;type&quot;:0},{&quot;id&quot;:&quot;2024-01-18T11:53: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COLOR_SCHEME_SHAPE_ID" val="6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3"/>
  <p:tag name="KSO_WM_UNIT_ID" val="diagram20196511_4*l_h_i*1_4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8T11:53:06&quot;,&quot;margin&quot;:{&quot;bottom&quot;:0.847000002861023,&quot;left&quot;:1.2699999809265137,&quot;right&quot;:1.2699999809265137,&quot;top&quot;:1.6929999589920044},&quot;type&quot;:0}"/>
  <p:tag name="KSO_WM_SLIDE_RATIO" val="1.777778"/>
  <p:tag name="KSO_WM_SLIDE_BACKGROUND" val="[&quot;general&quot;]"/>
</p:tagLst>
</file>

<file path=ppt/tags/tag31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213959_1*l_h_i*1_2_1"/>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15"/>
  <p:tag name="KSO_WM_UNIT_FILL_TYPE" val="1"/>
  <p:tag name="KSO_WM_UNIT_USESOURCEFORMAT_APPLY" val="0"/>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959_1*l_h_i*1_2_3"/>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USESOURCEFORMAT_APPLY" val="0"/>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959_1*l_h_i*1_2_2"/>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317.xml><?xml version="1.0" encoding="utf-8"?>
<p:tagLst xmlns:p="http://schemas.openxmlformats.org/presentationml/2006/main">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959_1*l_h_f*1_2_1"/>
  <p:tag name="KSO_WM_TEMPLATE_CATEGORY" val="diagram"/>
  <p:tag name="KSO_WM_TEMPLATE_INDEX" val="20213959"/>
  <p:tag name="KSO_WM_UNIT_LAYERLEVEL" val="1_1_1"/>
  <p:tag name="KSO_WM_TAG_VERSION" val="1.0"/>
  <p:tag name="KSO_WM_BEAUTIFY_FLAG" val=""/>
  <p:tag name="KSO_WM_UNIT_PRESET_TEXT" val="此处可添加培训项目的阶段目s标，对于阶段目标的详细分析，可分段进行讲解。为了演示发布的良好效果，请言简意赅的阐述观点。此处可添加培训项目的阶段目标，对于阶段目标的详细分析，可分段进行讲解。"/>
  <p:tag name="KSO_WM_UNIT_SUBTYPE" val="a"/>
  <p:tag name="KSO_WM_UNIT_TEXT_FILL_FORE_SCHEMECOLOR_INDEX_BRIGHTNESS" val="0.5"/>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3959_1*l_h_a*1_2_1"/>
  <p:tag name="KSO_WM_TEMPLATE_CATEGORY" val="diagram"/>
  <p:tag name="KSO_WM_TEMPLATE_INDEX" val="20213959"/>
  <p:tag name="KSO_WM_UNIT_LAYERLEVEL" val="1_1_1"/>
  <p:tag name="KSO_WM_TAG_VERSION" val="1.0"/>
  <p:tag name="KSO_WM_BEAUTIFY_FLAG" val=""/>
  <p:tag name="KSO_WM_UNIT_PRESET_TEXT" val="阶段目标"/>
  <p:tag name="KSO_WM_UNIT_ISNUMDGMTITLE" val="0"/>
  <p:tag name="KSO_WM_UNIT_TEXT_FILL_FORE_SCHEMECOLOR_INDEX_BRIGHTNESS" val="0.35"/>
  <p:tag name="KSO_WM_UNIT_TEXT_FILL_FORE_SCHEMECOLOR_INDEX" val="13"/>
  <p:tag name="KSO_WM_UNIT_TEXT_FILL_TYPE" val="1"/>
  <p:tag name="KSO_WM_UNIT_USESOURCEFORMAT_APPLY" val="0"/>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213959_1*l_h_i*1_1_1"/>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15"/>
  <p:tag name="KSO_WM_UNIT_FILL_TYPE" val="1"/>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959_1*l_h_i*1_1_3"/>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USESOURCEFORMAT_APPLY" val="0"/>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959_1*l_h_i*1_1_2"/>
  <p:tag name="KSO_WM_TEMPLATE_CATEGORY" val="diagram"/>
  <p:tag name="KSO_WM_TEMPLATE_INDEX" val="20213959"/>
  <p:tag name="KSO_WM_UNIT_LAYERLEVEL" val="1_1_1"/>
  <p:tag name="KSO_WM_TAG_VERSION" val="1.0"/>
  <p:tag name="KSO_WM_BEAUTIFY_FLAG" v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322.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3959_1*l_h_a*1_1_1"/>
  <p:tag name="KSO_WM_TEMPLATE_CATEGORY" val="diagram"/>
  <p:tag name="KSO_WM_TEMPLATE_INDEX" val="20213959"/>
  <p:tag name="KSO_WM_UNIT_LAYERLEVEL" val="1_1_1"/>
  <p:tag name="KSO_WM_TAG_VERSION" val="1.0"/>
  <p:tag name="KSO_WM_BEAUTIFY_FLAG" val=""/>
  <p:tag name="KSO_WM_UNIT_PRESET_TEXT" val="总目标"/>
  <p:tag name="KSO_WM_UNIT_ISNUMDGMTITLE" val="0"/>
  <p:tag name="KSO_WM_UNIT_TEXT_FILL_FORE_SCHEMECOLOR_INDEX_BRIGHTNESS" val="0.35"/>
  <p:tag name="KSO_WM_UNIT_TEXT_FILL_FORE_SCHEMECOLOR_INDEX" val="13"/>
  <p:tag name="KSO_WM_UNIT_TEXT_FILL_TYPE" val="1"/>
  <p:tag name="KSO_WM_UNIT_USESOURCEFORMAT_APPLY" val="0"/>
</p:tagLst>
</file>

<file path=ppt/tags/tag323.xml><?xml version="1.0" encoding="utf-8"?>
<p:tagLst xmlns:p="http://schemas.openxmlformats.org/presentationml/2006/main">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959_1*l_h_f*1_1_1"/>
  <p:tag name="KSO_WM_TEMPLATE_CATEGORY" val="diagram"/>
  <p:tag name="KSO_WM_TEMPLATE_INDEX" val="20213959"/>
  <p:tag name="KSO_WM_UNIT_LAYERLEVEL" val="1_1_1"/>
  <p:tag name="KSO_WM_TAG_VERSION" val="1.0"/>
  <p:tag name="KSO_WM_BEAUTIFY_FLAG" val=""/>
  <p:tag name="KSO_WM_UNIT_PRESET_TEXT" val="此处可添加培训项目的阶段目标，对于阶段目标的详细分析，可分段进行讲解。为了演示发布的良好效果，请言简意赅的阐述观点。此处可添加培训项目的阶段目标，对于阶段目标的详细分析，可分段进行讲解。"/>
  <p:tag name="KSO_WM_UNIT_SUBTYPE" val="a"/>
  <p:tag name="KSO_WM_UNIT_TEXT_FILL_FORE_SCHEMECOLOR_INDEX_BRIGHTNESS" val="0.5"/>
  <p:tag name="KSO_WM_UNIT_TEXT_FILL_FORE_SCHEMECOLOR_INDEX" val="13"/>
  <p:tag name="KSO_WM_UNIT_TEXT_FILL_TYPE" val="1"/>
  <p:tag name="KSO_WM_UNIT_USESOURCEFORMAT_APPLY" val="0"/>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7&quot;,&quot;maxSize&quot;:{&quot;size1&quot;:20},&quot;minSize&quot;:{&quot;size1&quot;:11.2},&quot;normalSize&quot;:{&quot;size1&quot;:11.2},&quot;subLayout&quot;:[{&quot;id&quot;:&quot;2024-01-18T11:53:07&quot;,&quot;margin&quot;:{&quot;bottom&quot;:0.025999998673796654,&quot;left&quot;:1.2699999809265137,&quot;right&quot;:1.2699999809265137,&quot;top&quot;:0.4230000376701355},&quot;type&quot;:0},{&quot;id&quot;:&quot;2024-01-18T11:53: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84_3*l_h_f*1_1_1"/>
  <p:tag name="KSO_WM_TEMPLATE_CATEGORY" val="diagram"/>
  <p:tag name="KSO_WM_TEMPLATE_INDEX" val="20205584"/>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84_3*l_h_i*1_1_1"/>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5584_3*l_h_i*1_1_2"/>
  <p:tag name="KSO_WM_TEMPLATE_CATEGORY" val="diagram"/>
  <p:tag name="KSO_WM_TEMPLATE_INDEX" val="20205584"/>
  <p:tag name="KSO_WM_UNIT_LAYERLEVEL" val="1_1_1"/>
  <p:tag name="KSO_WM_TAG_VERSION" val="1.0"/>
  <p:tag name="KSO_WM_BEAUTIFY_FLAG" val="#wm#"/>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84_3*l_h_i*1_1_3"/>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5584_3*l_h_i*1_1_4"/>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3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5584_3*l_h_i*1_1_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5584_3*l_h_i*1_1_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5584_3*l_h_i*1_1_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5584_3*l_h_i*1_1_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5584_3*l_h_i*1_1_1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05584_3*l_h_i*1_1_1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5584_3*l_h_i*1_1_1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3"/>
  <p:tag name="KSO_WM_UNIT_ID" val="diagram20205584_3*l_h_i*1_1_1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4"/>
  <p:tag name="KSO_WM_UNIT_ID" val="diagram20205584_3*l_h_i*1_1_1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34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5"/>
  <p:tag name="KSO_WM_UNIT_ID" val="diagram20205584_3*l_h_i*1_1_1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6"/>
  <p:tag name="KSO_WM_UNIT_ID" val="diagram20205584_3*l_h_i*1_1_1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7"/>
  <p:tag name="KSO_WM_UNIT_ID" val="diagram20205584_3*l_h_i*1_1_1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8"/>
  <p:tag name="KSO_WM_UNIT_ID" val="diagram20205584_3*l_h_i*1_1_1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19"/>
  <p:tag name="KSO_WM_UNIT_ID" val="diagram20205584_3*l_h_i*1_1_1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20"/>
  <p:tag name="KSO_WM_UNIT_ID" val="diagram20205584_3*l_h_i*1_1_2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21"/>
  <p:tag name="KSO_WM_UNIT_ID" val="diagram20205584_3*l_h_i*1_1_2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1_22"/>
  <p:tag name="KSO_WM_UNIT_ID" val="diagram20205584_3*l_h_i*1_1_2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584_3*l_h_f*1_3_1"/>
  <p:tag name="KSO_WM_TEMPLATE_CATEGORY" val="diagram"/>
  <p:tag name="KSO_WM_TEMPLATE_INDEX" val="20205584"/>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5584_3*l_h_i*1_3_1"/>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5584_3*l_h_i*1_3_2"/>
  <p:tag name="KSO_WM_TEMPLATE_CATEGORY" val="diagram"/>
  <p:tag name="KSO_WM_TEMPLATE_INDEX" val="20205584"/>
  <p:tag name="KSO_WM_UNIT_LAYERLEVEL" val="1_1_1"/>
  <p:tag name="KSO_WM_TAG_VERSION" val="1.0"/>
  <p:tag name="KSO_WM_BEAUTIFY_FLAG" val="#wm#"/>
  <p:tag name="KSO_WM_UNIT_LINE_FORE_SCHEMECOLOR_INDEX_BRIGHTNESS" val="0.4"/>
  <p:tag name="KSO_WM_UNIT_LINE_FORE_SCHEMECOLOR_INDEX" val="7"/>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5584_3*l_h_i*1_3_3"/>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05584_3*l_h_i*1_3_4"/>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05584_3*l_h_i*1_3_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05584_3*l_h_i*1_3_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8"/>
  <p:tag name="KSO_WM_UNIT_ID" val="diagram20205584_3*l_h_i*1_3_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9"/>
  <p:tag name="KSO_WM_UNIT_ID" val="diagram20205584_3*l_h_i*1_3_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0"/>
  <p:tag name="KSO_WM_UNIT_ID" val="diagram20205584_3*l_h_i*1_3_1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1"/>
  <p:tag name="KSO_WM_UNIT_ID" val="diagram20205584_3*l_h_i*1_3_1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2"/>
  <p:tag name="KSO_WM_UNIT_ID" val="diagram20205584_3*l_h_i*1_3_1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6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3"/>
  <p:tag name="KSO_WM_UNIT_ID" val="diagram20205584_3*l_h_i*1_3_1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4"/>
  <p:tag name="KSO_WM_UNIT_ID" val="diagram20205584_3*l_h_i*1_3_1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5"/>
  <p:tag name="KSO_WM_UNIT_ID" val="diagram20205584_3*l_h_i*1_3_1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6"/>
  <p:tag name="KSO_WM_UNIT_ID" val="diagram20205584_3*l_h_i*1_3_1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7"/>
  <p:tag name="KSO_WM_UNIT_ID" val="diagram20205584_3*l_h_i*1_3_1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8"/>
  <p:tag name="KSO_WM_UNIT_ID" val="diagram20205584_3*l_h_i*1_3_1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19"/>
  <p:tag name="KSO_WM_UNIT_ID" val="diagram20205584_3*l_h_i*1_3_1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0"/>
  <p:tag name="KSO_WM_UNIT_ID" val="diagram20205584_3*l_h_i*1_3_2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1"/>
  <p:tag name="KSO_WM_UNIT_ID" val="diagram20205584_3*l_h_i*1_3_2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6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2"/>
  <p:tag name="KSO_WM_UNIT_ID" val="diagram20205584_3*l_h_i*1_3_2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7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3"/>
  <p:tag name="KSO_WM_UNIT_ID" val="diagram20205584_3*l_h_i*1_3_2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4"/>
  <p:tag name="KSO_WM_UNIT_ID" val="diagram20205584_3*l_h_i*1_3_2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5"/>
  <p:tag name="KSO_WM_UNIT_ID" val="diagram20205584_3*l_h_i*1_3_2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6"/>
  <p:tag name="KSO_WM_UNIT_ID" val="diagram20205584_3*l_h_i*1_3_2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7"/>
  <p:tag name="KSO_WM_UNIT_ID" val="diagram20205584_3*l_h_i*1_3_2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8"/>
  <p:tag name="KSO_WM_UNIT_ID" val="diagram20205584_3*l_h_i*1_3_2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29"/>
  <p:tag name="KSO_WM_UNIT_ID" val="diagram20205584_3*l_h_i*1_3_2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0"/>
  <p:tag name="KSO_WM_UNIT_ID" val="diagram20205584_3*l_h_i*1_3_3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1"/>
  <p:tag name="KSO_WM_UNIT_ID" val="diagram20205584_3*l_h_i*1_3_3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7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2"/>
  <p:tag name="KSO_WM_UNIT_ID" val="diagram20205584_3*l_h_i*1_3_3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8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3"/>
  <p:tag name="KSO_WM_UNIT_ID" val="diagram20205584_3*l_h_i*1_3_3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4"/>
  <p:tag name="KSO_WM_UNIT_ID" val="diagram20205584_3*l_h_i*1_3_3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5"/>
  <p:tag name="KSO_WM_UNIT_ID" val="diagram20205584_3*l_h_i*1_3_3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6"/>
  <p:tag name="KSO_WM_UNIT_ID" val="diagram20205584_3*l_h_i*1_3_3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7"/>
  <p:tag name="KSO_WM_UNIT_ID" val="diagram20205584_3*l_h_i*1_3_3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8"/>
  <p:tag name="KSO_WM_UNIT_ID" val="diagram20205584_3*l_h_i*1_3_3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39"/>
  <p:tag name="KSO_WM_UNIT_ID" val="diagram20205584_3*l_h_i*1_3_3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0"/>
  <p:tag name="KSO_WM_UNIT_ID" val="diagram20205584_3*l_h_i*1_3_4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1"/>
  <p:tag name="KSO_WM_UNIT_ID" val="diagram20205584_3*l_h_i*1_3_4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8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2"/>
  <p:tag name="KSO_WM_UNIT_ID" val="diagram20205584_3*l_h_i*1_3_4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9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3"/>
  <p:tag name="KSO_WM_UNIT_ID" val="diagram20205584_3*l_h_i*1_3_4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4"/>
  <p:tag name="KSO_WM_UNIT_ID" val="diagram20205584_3*l_h_i*1_3_4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5"/>
  <p:tag name="KSO_WM_UNIT_ID" val="diagram20205584_3*l_h_i*1_3_4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6"/>
  <p:tag name="KSO_WM_UNIT_ID" val="diagram20205584_3*l_h_i*1_3_4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7"/>
  <p:tag name="KSO_WM_UNIT_ID" val="diagram20205584_3*l_h_i*1_3_4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8"/>
  <p:tag name="KSO_WM_UNIT_ID" val="diagram20205584_3*l_h_i*1_3_4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49"/>
  <p:tag name="KSO_WM_UNIT_ID" val="diagram20205584_3*l_h_i*1_3_4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0"/>
  <p:tag name="KSO_WM_UNIT_ID" val="diagram20205584_3*l_h_i*1_3_5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1"/>
  <p:tag name="KSO_WM_UNIT_ID" val="diagram20205584_3*l_h_i*1_3_5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9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2"/>
  <p:tag name="KSO_WM_UNIT_ID" val="diagram20205584_3*l_h_i*1_3_5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xml><?xml version="1.0" encoding="utf-8"?>
<p:tagLst xmlns:p="http://schemas.openxmlformats.org/presentationml/2006/main">
  <p:tag name="KSO_WM_UNIT_TEXT_PART_ID_V2" val="d-3-1"/>
  <p:tag name="KSO_WM_UNIT_COLOR_SCHEME_SHAPE_ID" val="4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1_4*l_h_f*1_4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0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3"/>
  <p:tag name="KSO_WM_UNIT_ID" val="diagram20205584_3*l_h_i*1_3_5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4"/>
  <p:tag name="KSO_WM_UNIT_ID" val="diagram20205584_3*l_h_i*1_3_5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5"/>
  <p:tag name="KSO_WM_UNIT_ID" val="diagram20205584_3*l_h_i*1_3_5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6"/>
  <p:tag name="KSO_WM_UNIT_ID" val="diagram20205584_3*l_h_i*1_3_5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7"/>
  <p:tag name="KSO_WM_UNIT_ID" val="diagram20205584_3*l_h_i*1_3_5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8"/>
  <p:tag name="KSO_WM_UNIT_ID" val="diagram20205584_3*l_h_i*1_3_5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59"/>
  <p:tag name="KSO_WM_UNIT_ID" val="diagram20205584_3*l_h_i*1_3_5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60"/>
  <p:tag name="KSO_WM_UNIT_ID" val="diagram20205584_3*l_h_i*1_3_6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61"/>
  <p:tag name="KSO_WM_UNIT_ID" val="diagram20205584_3*l_h_i*1_3_6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3_62"/>
  <p:tag name="KSO_WM_UNIT_ID" val="diagram20205584_3*l_h_i*1_3_6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5"/>
  <p:tag name="KSO_WM_UNIT_ID" val="diagram20189195_1*q_h_i*1_2_5"/>
  <p:tag name="KSO_WM_UNIT_LAYERLEVEL" val="1_1_1"/>
  <p:tag name="KSO_WM_BEAUTIFY_FLAG" val="#wm#"/>
  <p:tag name="KSO_WM_DIAGRAM_GROUP_CODE" val="q1-1"/>
  <p:tag name="KSO_WM_UNIT_LINE_FORE_SCHEMECOLOR_INDEX_BRIGHTNESS" val="0"/>
  <p:tag name="KSO_WM_UNIT_LINE_FORE_SCHEMECOLOR_INDEX" val="6"/>
  <p:tag name="KSO_WM_UNIT_LINE_FILL_TYPE" val="2"/>
  <p:tag name="KSO_WM_UNIT_USESOURCEFORMAT_APPLY" val="0"/>
</p:tagLst>
</file>

<file path=ppt/tags/tag41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84_3*l_h_f*1_2_1"/>
  <p:tag name="KSO_WM_TEMPLATE_CATEGORY" val="diagram"/>
  <p:tag name="KSO_WM_TEMPLATE_INDEX" val="20205584"/>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84_3*l_h_i*1_2_1"/>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5584_3*l_h_i*1_2_2"/>
  <p:tag name="KSO_WM_TEMPLATE_CATEGORY" val="diagram"/>
  <p:tag name="KSO_WM_TEMPLATE_INDEX" val="20205584"/>
  <p:tag name="KSO_WM_UNIT_LAYERLEVEL" val="1_1_1"/>
  <p:tag name="KSO_WM_TAG_VERSION" val="1.0"/>
  <p:tag name="KSO_WM_BEAUTIFY_FLAG" val="#wm#"/>
  <p:tag name="KSO_WM_UNIT_LINE_FORE_SCHEMECOLOR_INDEX_BRIGHTNESS" val="0.4"/>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84_3*l_h_i*1_2_3"/>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5584_3*l_h_i*1_2_4"/>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05584_3*l_h_i*1_2_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1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05584_3*l_h_i*1_2_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1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8"/>
  <p:tag name="KSO_WM_UNIT_ID" val="diagram20205584_3*l_h_i*1_2_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1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9"/>
  <p:tag name="KSO_WM_UNIT_ID" val="diagram20205584_3*l_h_i*1_2_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1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10"/>
  <p:tag name="KSO_WM_UNIT_ID" val="diagram20205584_3*l_h_i*1_2_10"/>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2"/>
  <p:tag name="KSO_WM_UNIT_ID" val="diagram20189195_1*q_h_i*1_1_2"/>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20.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11"/>
  <p:tag name="KSO_WM_UNIT_ID" val="diagram20205584_3*l_h_i*1_2_11"/>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2_12"/>
  <p:tag name="KSO_WM_UNIT_ID" val="diagram20205584_3*l_h_i*1_2_1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2.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05584_3*l_h_i*1_4_2"/>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3.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05584_3*l_h_i*1_4_3"/>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05584_3*l_h_i*1_4_4"/>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05584_3*l_h_i*1_4_5"/>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05584_3*l_h_i*1_4_6"/>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7.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7"/>
  <p:tag name="KSO_WM_UNIT_ID" val="diagram20205584_3*l_h_i*1_4_7"/>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8"/>
  <p:tag name="KSO_WM_UNIT_ID" val="diagram20205584_3*l_h_i*1_4_8"/>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29.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l1-1"/>
  <p:tag name="KSO_WM_UNIT_TYPE" val="l_h_i"/>
  <p:tag name="KSO_WM_UNIT_INDEX" val="1_4_9"/>
  <p:tag name="KSO_WM_UNIT_ID" val="diagram20205584_3*l_h_i*1_4_9"/>
  <p:tag name="KSO_WM_TEMPLATE_CATEGORY" val="diagram"/>
  <p:tag name="KSO_WM_TEMPLATE_INDEX" val="20205584"/>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3"/>
  <p:tag name="KSO_WM_UNIT_ID" val="diagram20189195_1*q_h_i*1_1_3"/>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0"/>
  <p:tag name="KSO_WM_UNIT_ID" val="diagram20205584_3*l_h_i*1_4_10"/>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1"/>
  <p:tag name="KSO_WM_UNIT_ID" val="diagram20205584_3*l_h_i*1_4_11"/>
  <p:tag name="KSO_WM_TEMPLATE_CATEGORY" val="diagram"/>
  <p:tag name="KSO_WM_TEMPLATE_INDEX" val="20205584"/>
  <p:tag name="KSO_WM_UNIT_LAYERLEVEL" val="1_1_1"/>
  <p:tag name="KSO_WM_TAG_VERSION" val="1.0"/>
  <p:tag name="KSO_WM_BEAUTIFY_FLAG" val="#wm#"/>
  <p:tag name="KSO_WM_UNIT_LINE_FORE_SCHEMECOLOR_INDEX_BRIGHTNESS" val="0.4"/>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2"/>
  <p:tag name="KSO_WM_UNIT_ID" val="diagram20205584_3*l_h_i*1_4_12"/>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3"/>
  <p:tag name="KSO_WM_UNIT_ID" val="diagram20205584_3*l_h_i*1_4_13"/>
  <p:tag name="KSO_WM_TEMPLATE_CATEGORY" val="diagram"/>
  <p:tag name="KSO_WM_TEMPLATE_INDEX" val="20205584"/>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5584_3*l_h_f*1_4_1"/>
  <p:tag name="KSO_WM_TEMPLATE_CATEGORY" val="diagram"/>
  <p:tag name="KSO_WM_TEMPLATE_INDEX" val="20205584"/>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43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7&quot;,&quot;maxSize&quot;:{&quot;size1&quot;:20},&quot;minSize&quot;:{&quot;size1&quot;:11.2},&quot;normalSize&quot;:{&quot;size1&quot;:11.2},&quot;subLayout&quot;:[{&quot;id&quot;:&quot;2024-01-18T11:53:07&quot;,&quot;margin&quot;:{&quot;bottom&quot;:0.025999998673796654,&quot;left&quot;:1.2699999809265137,&quot;right&quot;:1.2699999809265137,&quot;top&quot;:0.4230000376701355},&quot;type&quot;:0},{&quot;id&quot;:&quot;2024-01-18T11:53: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8.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5"/>
  <p:tag name="KSO_WM_UNIT_ID" val="diagram20189195_1*q_h_i*1_2_5"/>
  <p:tag name="KSO_WM_UNIT_LAYERLEVEL" val="1_1_1"/>
  <p:tag name="KSO_WM_BEAUTIFY_FLAG" val="#wm#"/>
  <p:tag name="KSO_WM_DIAGRAM_GROUP_CODE" val="q1-1"/>
  <p:tag name="KSO_WM_UNIT_LINE_FORE_SCHEMECOLOR_INDEX_BRIGHTNESS" val="0"/>
  <p:tag name="KSO_WM_UNIT_LINE_FORE_SCHEMECOLOR_INDEX" val="6"/>
  <p:tag name="KSO_WM_UNIT_LINE_FILL_TYPE" val="2"/>
  <p:tag name="KSO_WM_UNIT_USESOURCEFORMAT_APPLY" val="0"/>
</p:tagLst>
</file>

<file path=ppt/tags/tag439.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2"/>
  <p:tag name="KSO_WM_UNIT_ID" val="diagram20189195_1*q_h_i*1_1_2"/>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4.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3"/>
  <p:tag name="KSO_WM_UNIT_ID" val="diagram20189195_1*q_h_i*1_2_3"/>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40.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3"/>
  <p:tag name="KSO_WM_UNIT_ID" val="diagram20189195_1*q_h_i*1_1_3"/>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41.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3"/>
  <p:tag name="KSO_WM_UNIT_ID" val="diagram20189195_1*q_h_i*1_2_3"/>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42.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4"/>
  <p:tag name="KSO_WM_UNIT_ID" val="diagram20189195_1*q_h_i*1_2_4"/>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43.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1"/>
  <p:tag name="KSO_WM_UNIT_ID" val="diagram20189195_1*q_h_i*1_1_1"/>
  <p:tag name="KSO_WM_UNIT_LAYERLEVEL" val="1_1_1"/>
  <p:tag name="KSO_WM_BEAUTIFY_FLAG" val="#wm#"/>
  <p:tag name="KSO_WM_DIAGRAM_GROUP_CODE" val="q1-1"/>
  <p:tag name="KSO_WM_UNIT_LINE_FORE_SCHEMECOLOR_INDEX_BRIGHTNESS" val="0"/>
  <p:tag name="KSO_WM_UNIT_LINE_FORE_SCHEMECOLOR_INDEX" val="5"/>
  <p:tag name="KSO_WM_UNIT_LINE_FILL_TYPE" val="2"/>
  <p:tag name="KSO_WM_UNIT_USESOURCEFORMAT_APPLY" val="0"/>
</p:tagLst>
</file>

<file path=ppt/tags/tag444.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4"/>
  <p:tag name="KSO_WM_UNIT_ID" val="diagram20189195_1*q_h_i*1_1_4"/>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45.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1"/>
  <p:tag name="KSO_WM_UNIT_ID" val="diagram20189195_1*q_h_i*1_2_1"/>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46.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2_1"/>
  <p:tag name="KSO_WM_UNIT_ID" val="diagram20189195_1*q_h_f*1_2_1"/>
  <p:tag name="KSO_WM_UNIT_LAYERLEVEL" val="1_1_1"/>
  <p:tag name="KSO_WM_UNIT_VALUE" val="207"/>
  <p:tag name="KSO_WM_UNIT_HIGHLIGHT" val="0"/>
  <p:tag name="KSO_WM_UNIT_COMPATIBLE" val="0"/>
  <p:tag name="KSO_WM_UNIT_CLEAR" val="0"/>
  <p:tag name="KSO_WM_BEAUTIFY_FLAG" val="#wm#"/>
  <p:tag name="KSO_WM_DIAGRAM_GROUP_CODE" val="q1-1"/>
  <p:tag name="KSO_WM_UNIT_PRESET_TEXT" val="以下为执行能力方面不足之处具体论述，后补充案例&#10;&#10;对所做工作的执行能力存在欠缺，特别是在工作中遇到繁琐、复杂的事情，抱有能拖就拖的心态，今天不行，就等明天再说，对问题采取逃避的方法，不是自己力求寻找对策，而是等待办法自己出现。"/>
  <p:tag name="KSO_WM_UNIT_TEXT_FILL_FORE_SCHEMECOLOR_INDEX_BRIGHTNESS" val="0.15"/>
  <p:tag name="KSO_WM_UNIT_TEXT_FILL_FORE_SCHEMECOLOR_INDEX" val="13"/>
  <p:tag name="KSO_WM_UNIT_TEXT_FILL_TYPE" val="1"/>
  <p:tag name="KSO_WM_UNIT_USESOURCEFORMAT_APPLY" val="0"/>
</p:tagLst>
</file>

<file path=ppt/tags/tag447.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2_1"/>
  <p:tag name="KSO_WM_UNIT_ID" val="diagram20189195_1*q_h_a*1_2_1"/>
  <p:tag name="KSO_WM_UNIT_LAYERLEVEL" val="1_1_1"/>
  <p:tag name="KSO_WM_UNIT_VALUE" val="12"/>
  <p:tag name="KSO_WM_UNIT_HIGHLIGHT" val="0"/>
  <p:tag name="KSO_WM_UNIT_COMPATIBLE" val="0"/>
  <p:tag name="KSO_WM_UNIT_CLEAR" val="0"/>
  <p:tag name="KSO_WM_BEAUTIFY_FLAG" val="#wm#"/>
  <p:tag name="KSO_WM_DIAGRAM_GROUP_CODE" val="q1-1"/>
  <p:tag name="KSO_WM_UNIT_PRESET_TEXT" val="执行能力方面"/>
  <p:tag name="KSO_WM_UNIT_TEXT_FILL_FORE_SCHEMECOLOR_INDEX_BRIGHTNESS" val="0.15"/>
  <p:tag name="KSO_WM_UNIT_TEXT_FILL_FORE_SCHEMECOLOR_INDEX" val="13"/>
  <p:tag name="KSO_WM_UNIT_TEXT_FILL_TYPE" val="1"/>
  <p:tag name="KSO_WM_UNIT_USESOURCEFORMAT_APPLY" val="0"/>
</p:tagLst>
</file>

<file path=ppt/tags/tag448.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1_1"/>
  <p:tag name="KSO_WM_UNIT_ID" val="diagram20189195_1*q_h_a*1_1_1"/>
  <p:tag name="KSO_WM_UNIT_LAYERLEVEL" val="1_1_1"/>
  <p:tag name="KSO_WM_UNIT_VALUE" val="13"/>
  <p:tag name="KSO_WM_UNIT_HIGHLIGHT" val="0"/>
  <p:tag name="KSO_WM_UNIT_COMPATIBLE" val="0"/>
  <p:tag name="KSO_WM_UNIT_CLEAR" val="0"/>
  <p:tag name="KSO_WM_BEAUTIFY_FLAG" val="#wm#"/>
  <p:tag name="KSO_WM_DIAGRAM_GROUP_CODE" val="q1-1"/>
  <p:tag name="KSO_WM_UNIT_PRESET_TEXT" val="业务学习方面"/>
  <p:tag name="KSO_WM_UNIT_TEXT_FILL_FORE_SCHEMECOLOR_INDEX_BRIGHTNESS" val="0.15"/>
  <p:tag name="KSO_WM_UNIT_TEXT_FILL_FORE_SCHEMECOLOR_INDEX" val="13"/>
  <p:tag name="KSO_WM_UNIT_TEXT_FILL_TYPE" val="1"/>
  <p:tag name="KSO_WM_UNIT_USESOURCEFORMAT_APPLY" val="0"/>
</p:tagLst>
</file>

<file path=ppt/tags/tag449.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1_1"/>
  <p:tag name="KSO_WM_UNIT_ID" val="diagram20189195_1*q_h_f*1_1_1"/>
  <p:tag name="KSO_WM_UNIT_LAYERLEVEL" val="1_1_1"/>
  <p:tag name="KSO_WM_UNIT_VALUE" val="207"/>
  <p:tag name="KSO_WM_UNIT_HIGHLIGHT" val="0"/>
  <p:tag name="KSO_WM_UNIT_COMPATIBLE" val="0"/>
  <p:tag name="KSO_WM_UNIT_CLEAR" val="0"/>
  <p:tag name="KSO_WM_BEAUTIFY_FLAG" val="#wm#"/>
  <p:tag name="KSO_WM_DIAGRAM_GROUP_CODE" val="q1-1"/>
  <p:tag name="KSO_WM_UNIT_PRESET_TEXT" val="以下为业务学习方面不足之处具体论述，后补充案例&#10;&#10;学习劲头不够足。自己习惯用什么学什么，今天学点这、明天学点那，结果什么都懂点，什么也不精，学到的知识不系统、不透彻。对学习的重要性和自觉性落实不到行动上。对学一行、精一行的恒心和毅力不够。"/>
  <p:tag name="KSO_WM_UNIT_TEXT_FILL_FORE_SCHEMECOLOR_INDEX_BRIGHTNESS" val="0.15"/>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4"/>
  <p:tag name="KSO_WM_UNIT_ID" val="diagram20189195_1*q_h_i*1_2_4"/>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50.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2"/>
  <p:tag name="KSO_WM_UNIT_ID" val="diagram20189195_1*q_h_i*1_2_2"/>
  <p:tag name="KSO_WM_UNIT_LAYERLEVEL" val="1_1_1"/>
  <p:tag name="KSO_WM_BEAUTIFY_FLAG" val="#wm#"/>
  <p:tag name="KSO_WM_DIAGRAM_GROUP_CODE" val="q1-1"/>
  <p:tag name="KSO_WM_UNIT_FILL_FORE_SCHEMECOLOR_INDEX_BRIGHTNESS" val="0"/>
  <p:tag name="KSO_WM_UNIT_FILL_FORE_SCHEMECOLOR_INDEX" val="14"/>
  <p:tag name="KSO_WM_UNIT_FILL_TYPE" val="1"/>
  <p:tag name="KSO_WM_UNIT_USESOURCEFORMAT_APPLY" val="0"/>
</p:tagLst>
</file>

<file path=ppt/tags/tag451.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5"/>
  <p:tag name="KSO_WM_UNIT_ID" val="diagram20189195_1*q_h_i*1_1_5"/>
  <p:tag name="KSO_WM_UNIT_LAYERLEVEL" val="1_1_1"/>
  <p:tag name="KSO_WM_BEAUTIFY_FLAG" val="#wm#"/>
  <p:tag name="KSO_WM_DIAGRAM_GROUP_CODE" val="q1-1"/>
  <p:tag name="KSO_WM_UNIT_FILL_FORE_SCHEMECOLOR_INDEX_BRIGHTNESS" val="0"/>
  <p:tag name="KSO_WM_UNIT_FILL_FORE_SCHEMECOLOR_INDEX" val="14"/>
  <p:tag name="KSO_WM_UNIT_FILL_TYPE" val="1"/>
  <p:tag name="KSO_WM_UNIT_USESOURCEFORMAT_APPLY" val="0"/>
</p:tagLst>
</file>

<file path=ppt/tags/tag45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8&quot;,&quot;maxSize&quot;:{&quot;size1&quot;:20},&quot;minSize&quot;:{&quot;size1&quot;:11.2},&quot;normalSize&quot;:{&quot;size1&quot;:11.2},&quot;subLayout&quot;:[{&quot;id&quot;:&quot;2024-01-18T11:53:08&quot;,&quot;margin&quot;:{&quot;bottom&quot;:0.025999998673796654,&quot;left&quot;:1.2699999809265137,&quot;right&quot;:1.2699999809265137,&quot;top&quot;:0.4230000376701355},&quot;type&quot;:0},{&quot;id&quot;:&quot;2024-01-18T11:53:0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5.xml><?xml version="1.0" encoding="utf-8"?>
<p:tagLst xmlns:p="http://schemas.openxmlformats.org/presentationml/2006/main">
  <p:tag name="KSO_WM_UNIT_SUBTYPE" val="a"/>
  <p:tag name="KSO_WM_UNIT_NOCLEAR" val="0"/>
  <p:tag name="KSO_WM_UNIT_VALUE" val="12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22_1*l_h_f*1_1_1"/>
  <p:tag name="KSO_WM_TEMPLATE_CATEGORY" val="diagram"/>
  <p:tag name="KSO_WM_TEMPLATE_INDEX" val="20219422"/>
  <p:tag name="KSO_WM_UNIT_LAYERLEVEL" val="1_1_1"/>
  <p:tag name="KSO_WM_TAG_VERSION" val="1.0"/>
  <p:tag name="KSO_WM_BEAUTIFY_FLAG" val="#wm#"/>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CHIP_GROUPID" val="60bed651191caac4ef202456"/>
  <p:tag name="KSO_WM_CHIP_XID" val="60bed651191caac4ef202457"/>
  <p:tag name="KSO_WM_ASSEMBLE_CHIP_INDEX" val="2acbaa0b693c4edf9bf9d93295c41d66"/>
  <p:tag name="KSO_WM_UNIT_TEXT_FILL_FORE_SCHEMECOLOR_INDEX_BRIGHTNESS" val="0.15"/>
  <p:tag name="KSO_WM_UNIT_TEXT_FILL_FORE_SCHEMECOLOR_INDEX" val="13"/>
  <p:tag name="KSO_WM_UNIT_TEXT_FILL_TYPE" val="1"/>
  <p:tag name="KSO_WM_UNIT_USESOURCEFORMAT_APPLY" val="0"/>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22_1*l_h_i*1_1_1"/>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2_1*l_h_i*1_1_2"/>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22_1*l_h_i*1_1_3"/>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22_1*l_h_i*1_1_4"/>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LINE_FORE_SCHEMECOLOR_INDEX_BRIGHTNESS" val="0"/>
  <p:tag name="KSO_WM_UNIT_LINE_FORE_SCHEMECOLOR_INDEX" val="5"/>
  <p:tag name="KSO_WM_UNIT_LINE_FILL_TYPE" val="2"/>
  <p:tag name="KSO_WM_UNIT_USESOURCEFORMAT_APPLY" val="0"/>
</p:tagLst>
</file>

<file path=ppt/tags/tag46.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1"/>
  <p:tag name="KSO_WM_UNIT_ID" val="diagram20189195_1*q_h_i*1_1_1"/>
  <p:tag name="KSO_WM_UNIT_LAYERLEVEL" val="1_1_1"/>
  <p:tag name="KSO_WM_BEAUTIFY_FLAG" val="#wm#"/>
  <p:tag name="KSO_WM_DIAGRAM_GROUP_CODE" val="q1-1"/>
  <p:tag name="KSO_WM_UNIT_LINE_FORE_SCHEMECOLOR_INDEX_BRIGHTNESS" val="0"/>
  <p:tag name="KSO_WM_UNIT_LINE_FORE_SCHEMECOLOR_INDEX" val="5"/>
  <p:tag name="KSO_WM_UNIT_LINE_FILL_TYPE" val="2"/>
  <p:tag name="KSO_WM_UNIT_USESOURCEFORMAT_APPLY" val="0"/>
</p:tagLst>
</file>

<file path=ppt/tags/tag460.xml><?xml version="1.0" encoding="utf-8"?>
<p:tagLst xmlns:p="http://schemas.openxmlformats.org/presentationml/2006/main">
  <p:tag name="KSO_WM_UNIT_SUBTYPE" val="a"/>
  <p:tag name="KSO_WM_UNIT_NOCLEAR" val="0"/>
  <p:tag name="KSO_WM_UNIT_VALUE" val="12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22_1*l_h_f*1_2_1"/>
  <p:tag name="KSO_WM_TEMPLATE_CATEGORY" val="diagram"/>
  <p:tag name="KSO_WM_TEMPLATE_INDEX" val="20219422"/>
  <p:tag name="KSO_WM_UNIT_LAYERLEVEL" val="1_1_1"/>
  <p:tag name="KSO_WM_TAG_VERSION" val="1.0"/>
  <p:tag name="KSO_WM_BEAUTIFY_FLAG" val="#wm#"/>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CHIP_GROUPID" val="60bed651191caac4ef202456"/>
  <p:tag name="KSO_WM_CHIP_XID" val="60bed651191caac4ef202457"/>
  <p:tag name="KSO_WM_ASSEMBLE_CHIP_INDEX" val="2acbaa0b693c4edf9bf9d93295c41d66"/>
  <p:tag name="KSO_WM_UNIT_TEXT_FILL_FORE_SCHEMECOLOR_INDEX_BRIGHTNESS" val="0.15"/>
  <p:tag name="KSO_WM_UNIT_TEXT_FILL_FORE_SCHEMECOLOR_INDEX" val="13"/>
  <p:tag name="KSO_WM_UNIT_TEXT_FILL_TYPE" val="1"/>
  <p:tag name="KSO_WM_UNIT_USESOURCEFORMAT_APPLY" val="0"/>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22_1*l_h_i*1_2_1"/>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422_1*l_h_i*1_2_2"/>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422_1*l_h_i*1_2_3"/>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VALUE" val="0"/>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422_1*l_h_i*1_2_4"/>
  <p:tag name="KSO_WM_TEMPLATE_CATEGORY" val="diagram"/>
  <p:tag name="KSO_WM_TEMPLATE_INDEX" val="20219422"/>
  <p:tag name="KSO_WM_UNIT_LAYERLEVEL" val="1_1_1"/>
  <p:tag name="KSO_WM_TAG_VERSION" val="1.0"/>
  <p:tag name="KSO_WM_BEAUTIFY_FLAG" val="#wm#"/>
  <p:tag name="KSO_WM_CHIP_GROUPID" val="60bed651191caac4ef202456"/>
  <p:tag name="KSO_WM_CHIP_XID" val="60bed651191caac4ef202457"/>
  <p:tag name="KSO_WM_ASSEMBLE_CHIP_INDEX" val="2acbaa0b693c4edf9bf9d93295c41d66"/>
  <p:tag name="KSO_WM_UNIT_LINE_FORE_SCHEMECOLOR_INDEX_BRIGHTNESS" val="0"/>
  <p:tag name="KSO_WM_UNIT_LINE_FORE_SCHEMECOLOR_INDEX" val="7"/>
  <p:tag name="KSO_WM_UNIT_LINE_FILL_TYPE" val="2"/>
  <p:tag name="KSO_WM_UNIT_USESOURCEFORMAT_APPLY" val="0"/>
</p:tagLst>
</file>

<file path=ppt/tags/tag46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8&quot;,&quot;maxSize&quot;:{&quot;size1&quot;:20},&quot;minSize&quot;:{&quot;size1&quot;:11.2},&quot;normalSize&quot;:{&quot;size1&quot;:11.2},&quot;subLayout&quot;:[{&quot;id&quot;:&quot;2024-01-18T11:53:08&quot;,&quot;margin&quot;:{&quot;bottom&quot;:0.025999998673796654,&quot;left&quot;:1.2699999809265137,&quot;right&quot;:1.2699999809265137,&quot;top&quot;:0.4230000376701355},&quot;type&quot;:0},{&quot;id&quot;:&quot;2024-01-18T11:53:0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8.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5_1*l_h_f*1_1_1"/>
  <p:tag name="KSO_WM_TEMPLATE_CATEGORY" val="diagram"/>
  <p:tag name="KSO_WM_TEMPLATE_INDEX" val="2020595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7.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4"/>
  <p:tag name="KSO_WM_UNIT_ID" val="diagram20189195_1*q_h_i*1_1_4"/>
  <p:tag name="KSO_WM_UNIT_LAYERLEVEL" val="1_1_1"/>
  <p:tag name="KSO_WM_BEAUTIFY_FLAG" val="#wm#"/>
  <p:tag name="KSO_WM_DIAGRAM_GROUP_CODE" val="q1-1"/>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5955_1*l_i*1_2"/>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472.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955_1*l_h_f*1_2_1"/>
  <p:tag name="KSO_WM_TEMPLATE_CATEGORY" val="diagram"/>
  <p:tag name="KSO_WM_TEMPLATE_INDEX" val="2020595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955_1*l_h_i*1_2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9&quot;,&quot;maxSize&quot;:{&quot;size1&quot;:20},&quot;minSize&quot;:{&quot;size1&quot;:11.2},&quot;normalSize&quot;:{&quot;size1&quot;:11.2},&quot;subLayout&quot;:[{&quot;id&quot;:&quot;2024-01-18T11:53:09&quot;,&quot;margin&quot;:{&quot;bottom&quot;:0.025999998673796654,&quot;left&quot;:1.2699999809265137,&quot;right&quot;:1.2699999809265137,&quot;top&quot;:0.4230000376701355},&quot;type&quot;:0},{&quot;id&quot;:&quot;2024-01-18T11:53: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6_2*l_h_f*1_1_1"/>
  <p:tag name="KSO_WM_TEMPLATE_CATEGORY" val="diagram"/>
  <p:tag name="KSO_WM_TEMPLATE_INDEX" val="20205956"/>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TEXT_FILL_FORE_SCHEMECOLOR_INDEX_BRIGHTNESS" val="0.25"/>
  <p:tag name="KSO_WM_UNIT_TEXT_FILL_FORE_SCHEMECOLOR_INDEX" val="13"/>
  <p:tag name="KSO_WM_UNIT_TEXT_FILL_TYPE" val="1"/>
  <p:tag name="KSO_WM_UNIT_USESOURCEFORMAT_APPLY" val="0"/>
</p:tagLst>
</file>

<file path=ppt/tags/tag47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956_2*l_h_f*1_2_1"/>
  <p:tag name="KSO_WM_TEMPLATE_CATEGORY" val="diagram"/>
  <p:tag name="KSO_WM_TEMPLATE_INDEX" val="20205956"/>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TEXT_FILL_FORE_SCHEMECOLOR_INDEX_BRIGHTNESS" val="0.25"/>
  <p:tag name="KSO_WM_UNIT_TEXT_FILL_FORE_SCHEMECOLOR_INDEX" val="13"/>
  <p:tag name="KSO_WM_UNIT_TEXT_FILL_TYPE" val="1"/>
  <p:tag name="KSO_WM_UNIT_USESOURCEFORMAT_APPLY" val="0"/>
</p:tagLst>
</file>

<file path=ppt/tags/tag47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956_2*l_h_f*1_3_1"/>
  <p:tag name="KSO_WM_TEMPLATE_CATEGORY" val="diagram"/>
  <p:tag name="KSO_WM_TEMPLATE_INDEX" val="20205956"/>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TEXT_FILL_FORE_SCHEMECOLOR_INDEX_BRIGHTNESS" val="0.25"/>
  <p:tag name="KSO_WM_UNIT_TEXT_FILL_FORE_SCHEMECOLOR_INDEX" val="13"/>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1"/>
  <p:tag name="KSO_WM_UNIT_ID" val="diagram20189195_1*q_h_i*1_2_1"/>
  <p:tag name="KSO_WM_UNIT_LAYERLEVEL" val="1_1_1"/>
  <p:tag name="KSO_WM_BEAUTIFY_FLAG" val="#wm#"/>
  <p:tag name="KSO_WM_DIAGRAM_GROUP_CODE" val="q1-1"/>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960_1"/>
  <p:tag name="KSO_WM_UNIT_ID" val="diagram20205955_1*l_i*960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960_1_1"/>
  <p:tag name="KSO_WM_UNIT_ID" val="diagram20205955_1*l_h_i*960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960_2"/>
  <p:tag name="KSO_WM_UNIT_ID" val="diagram20205955_1*l_i*960_2"/>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960_2_1"/>
  <p:tag name="KSO_WM_UNIT_ID" val="diagram20205955_1*l_h_i*960_2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960_2"/>
  <p:tag name="KSO_WM_UNIT_ID" val="diagram20205955_1*l_i*960_2"/>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USESOURCEFORMAT_APPLY" val="0"/>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960_2_1"/>
  <p:tag name="KSO_WM_UNIT_ID" val="diagram20205955_1*l_h_i*960_2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09&quot;,&quot;maxSize&quot;:{&quot;size1&quot;:20},&quot;minSize&quot;:{&quot;size1&quot;:11.2},&quot;normalSize&quot;:{&quot;size1&quot;:11.2},&quot;subLayout&quot;:[{&quot;id&quot;:&quot;2024-01-18T11:53:09&quot;,&quot;margin&quot;:{&quot;bottom&quot;:0.025999998673796654,&quot;left&quot;:1.2699999809265137,&quot;right&quot;:1.2699999809265137,&quot;top&quot;:0.4230000376701355},&quot;type&quot;:0},{&quot;id&quot;:&quot;2024-01-18T11:53: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9.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2_1"/>
  <p:tag name="KSO_WM_UNIT_ID" val="diagram20189195_1*q_h_f*1_2_1"/>
  <p:tag name="KSO_WM_UNIT_LAYERLEVEL" val="1_1_1"/>
  <p:tag name="KSO_WM_UNIT_VALUE" val="207"/>
  <p:tag name="KSO_WM_UNIT_HIGHLIGHT" val="0"/>
  <p:tag name="KSO_WM_UNIT_COMPATIBLE" val="0"/>
  <p:tag name="KSO_WM_UNIT_CLEAR" val="0"/>
  <p:tag name="KSO_WM_BEAUTIFY_FLAG" val="#wm#"/>
  <p:tag name="KSO_WM_DIAGRAM_GROUP_CODE" val="q1-1"/>
  <p:tag name="KSO_WM_UNIT_PRESET_TEXT" val="以下为执行能力方面不足之处具体论述，后补充案例&#10;&#10;对所做工作的执行能力存在欠缺，特别是在工作中遇到繁琐、复杂的事情，抱有能拖就拖的心态，今天不行，就等明天再说，对问题采取逃避的方法，不是自己力求寻找对策，而是等待办法自己出现。"/>
  <p:tag name="KSO_WM_UNIT_TEXT_FILL_FORE_SCHEMECOLOR_INDEX_BRIGHTNESS" val="0.15"/>
  <p:tag name="KSO_WM_UNIT_TEXT_FILL_FORE_SCHEMECOLOR_INDEX" val="13"/>
  <p:tag name="KSO_WM_UNIT_TEXT_FILL_TYPE" val="1"/>
  <p:tag name="KSO_WM_UNIT_USESOURCEFORMAT_APPLY" val="0"/>
</p:tagLst>
</file>

<file path=ppt/tags/tag49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49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9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9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8.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5"/>
  <p:tag name="KSO_WM_UNIT_ID" val="diagram20189195_1*q_h_i*1_2_5"/>
  <p:tag name="KSO_WM_UNIT_LAYERLEVEL" val="1_1_1"/>
  <p:tag name="KSO_WM_BEAUTIFY_FLAG" val=""/>
  <p:tag name="KSO_WM_DIAGRAM_GROUP_CODE" val="q1-1"/>
  <p:tag name="KSO_WM_UNIT_LINE_FORE_SCHEMECOLOR_INDEX_BRIGHTNESS" val="0"/>
  <p:tag name="KSO_WM_UNIT_LINE_FORE_SCHEMECOLOR_INDEX" val="6"/>
  <p:tag name="KSO_WM_UNIT_LINE_FILL_TYPE" val="2"/>
  <p:tag name="KSO_WM_UNIT_USESOURCEFORMAT_APPLY" val="0"/>
</p:tagLst>
</file>

<file path=ppt/tags/tag499.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2"/>
  <p:tag name="KSO_WM_UNIT_ID" val="diagram20189195_1*q_h_i*1_1_2"/>
  <p:tag name="KSO_WM_UNIT_LAYERLEVEL" val="1_1_1"/>
  <p:tag name="KSO_WM_BEAUTIFY_FLAG" val=""/>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xml><?xml version="1.0" encoding="utf-8"?>
<p:tagLst xmlns:p="http://schemas.openxmlformats.org/presentationml/2006/main">
  <p:tag name="KSO_WM_UNIT_TEXT_PART_ID_V2" val="c-3-1"/>
  <p:tag name="KSO_WM_UNIT_COLOR_SCHEME_SHAPE_ID" val="49"/>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1_4*l_h_a*1_4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50.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2_1"/>
  <p:tag name="KSO_WM_UNIT_ID" val="diagram20189195_1*q_h_a*1_2_1"/>
  <p:tag name="KSO_WM_UNIT_LAYERLEVEL" val="1_1_1"/>
  <p:tag name="KSO_WM_UNIT_VALUE" val="12"/>
  <p:tag name="KSO_WM_UNIT_HIGHLIGHT" val="0"/>
  <p:tag name="KSO_WM_UNIT_COMPATIBLE" val="0"/>
  <p:tag name="KSO_WM_UNIT_CLEAR" val="0"/>
  <p:tag name="KSO_WM_BEAUTIFY_FLAG" val="#wm#"/>
  <p:tag name="KSO_WM_DIAGRAM_GROUP_CODE" val="q1-1"/>
  <p:tag name="KSO_WM_UNIT_PRESET_TEXT" val="执行能力方面"/>
  <p:tag name="KSO_WM_UNIT_TEXT_FILL_FORE_SCHEMECOLOR_INDEX_BRIGHTNESS" val="0.15"/>
  <p:tag name="KSO_WM_UNIT_TEXT_FILL_FORE_SCHEMECOLOR_INDEX" val="13"/>
  <p:tag name="KSO_WM_UNIT_TEXT_FILL_TYPE" val="1"/>
  <p:tag name="KSO_WM_UNIT_USESOURCEFORMAT_APPLY" val="0"/>
</p:tagLst>
</file>

<file path=ppt/tags/tag500.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3"/>
  <p:tag name="KSO_WM_UNIT_ID" val="diagram20189195_1*q_h_i*1_1_3"/>
  <p:tag name="KSO_WM_UNIT_LAYERLEVEL" val="1_1_1"/>
  <p:tag name="KSO_WM_BEAUTIFY_FLAG" val=""/>
  <p:tag name="KSO_WM_DIAGRAM_GROUP_CODE" val="q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01.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3"/>
  <p:tag name="KSO_WM_UNIT_ID" val="diagram20189195_1*q_h_i*1_2_3"/>
  <p:tag name="KSO_WM_UNIT_LAYERLEVEL" val="1_1_1"/>
  <p:tag name="KSO_WM_BEAUTIFY_FLAG" val=""/>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02.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4"/>
  <p:tag name="KSO_WM_UNIT_ID" val="diagram20189195_1*q_h_i*1_2_4"/>
  <p:tag name="KSO_WM_UNIT_LAYERLEVEL" val="1_1_1"/>
  <p:tag name="KSO_WM_BEAUTIFY_FLAG" val=""/>
  <p:tag name="KSO_WM_DIAGRAM_GROUP_CODE" val="q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03.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1"/>
  <p:tag name="KSO_WM_UNIT_ID" val="diagram20189195_1*q_h_i*1_1_1"/>
  <p:tag name="KSO_WM_UNIT_LAYERLEVEL" val="1_1_1"/>
  <p:tag name="KSO_WM_BEAUTIFY_FLAG" val=""/>
  <p:tag name="KSO_WM_DIAGRAM_GROUP_CODE" val="q1-1"/>
  <p:tag name="KSO_WM_UNIT_LINE_FORE_SCHEMECOLOR_INDEX_BRIGHTNESS" val="0"/>
  <p:tag name="KSO_WM_UNIT_LINE_FORE_SCHEMECOLOR_INDEX" val="5"/>
  <p:tag name="KSO_WM_UNIT_LINE_FILL_TYPE" val="2"/>
  <p:tag name="KSO_WM_UNIT_USESOURCEFORMAT_APPLY" val="0"/>
</p:tagLst>
</file>

<file path=ppt/tags/tag504.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4"/>
  <p:tag name="KSO_WM_UNIT_ID" val="diagram20189195_1*q_h_i*1_1_4"/>
  <p:tag name="KSO_WM_UNIT_LAYERLEVEL" val="1_1_1"/>
  <p:tag name="KSO_WM_BEAUTIFY_FLAG" val=""/>
  <p:tag name="KSO_WM_DIAGRAM_GROUP_CODE" val="q1-1"/>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05.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1"/>
  <p:tag name="KSO_WM_UNIT_ID" val="diagram20189195_1*q_h_i*1_2_1"/>
  <p:tag name="KSO_WM_UNIT_LAYERLEVEL" val="1_1_1"/>
  <p:tag name="KSO_WM_BEAUTIFY_FLAG" val=""/>
  <p:tag name="KSO_WM_DIAGRAM_GROUP_CODE" val="q1-1"/>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06.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2_1"/>
  <p:tag name="KSO_WM_UNIT_ID" val="diagram20189195_1*q_h_f*1_2_1"/>
  <p:tag name="KSO_WM_UNIT_LAYERLEVEL" val="1_1_1"/>
  <p:tag name="KSO_WM_UNIT_VALUE" val="207"/>
  <p:tag name="KSO_WM_UNIT_HIGHLIGHT" val="0"/>
  <p:tag name="KSO_WM_UNIT_COMPATIBLE" val="0"/>
  <p:tag name="KSO_WM_UNIT_CLEAR" val="0"/>
  <p:tag name="KSO_WM_BEAUTIFY_FLAG" val=""/>
  <p:tag name="KSO_WM_DIAGRAM_GROUP_CODE" val="q1-1"/>
  <p:tag name="KSO_WM_UNIT_PRESET_TEXT" val="以下为执行能力方面不足之处具体论述，后补充案例&#10;&#10;对所做工作的执行能力存在欠缺，特别是在工作中遇到繁琐、复杂的事情，抱有能拖就拖的心态，今天不行，就等明天再说，对问题采取逃避的方法，不是自己力求寻找对策，而是等待办法自己出现。"/>
  <p:tag name="KSO_WM_UNIT_TEXT_FILL_FORE_SCHEMECOLOR_INDEX_BRIGHTNESS" val="0.15"/>
  <p:tag name="KSO_WM_UNIT_TEXT_FILL_FORE_SCHEMECOLOR_INDEX" val="13"/>
  <p:tag name="KSO_WM_UNIT_TEXT_FILL_TYPE" val="1"/>
  <p:tag name="KSO_WM_UNIT_USESOURCEFORMAT_APPLY" val="0"/>
</p:tagLst>
</file>

<file path=ppt/tags/tag507.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2_1"/>
  <p:tag name="KSO_WM_UNIT_ID" val="diagram20189195_1*q_h_a*1_2_1"/>
  <p:tag name="KSO_WM_UNIT_LAYERLEVEL" val="1_1_1"/>
  <p:tag name="KSO_WM_UNIT_VALUE" val="12"/>
  <p:tag name="KSO_WM_UNIT_HIGHLIGHT" val="0"/>
  <p:tag name="KSO_WM_UNIT_COMPATIBLE" val="0"/>
  <p:tag name="KSO_WM_UNIT_CLEAR" val="0"/>
  <p:tag name="KSO_WM_BEAUTIFY_FLAG" val=""/>
  <p:tag name="KSO_WM_DIAGRAM_GROUP_CODE" val="q1-1"/>
  <p:tag name="KSO_WM_UNIT_PRESET_TEXT" val="执行能力方面"/>
  <p:tag name="KSO_WM_UNIT_TEXT_FILL_FORE_SCHEMECOLOR_INDEX_BRIGHTNESS" val="0.15"/>
  <p:tag name="KSO_WM_UNIT_TEXT_FILL_FORE_SCHEMECOLOR_INDEX" val="13"/>
  <p:tag name="KSO_WM_UNIT_TEXT_FILL_TYPE" val="1"/>
  <p:tag name="KSO_WM_UNIT_USESOURCEFORMAT_APPLY" val="0"/>
</p:tagLst>
</file>

<file path=ppt/tags/tag508.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1_1"/>
  <p:tag name="KSO_WM_UNIT_ID" val="diagram20189195_1*q_h_a*1_1_1"/>
  <p:tag name="KSO_WM_UNIT_LAYERLEVEL" val="1_1_1"/>
  <p:tag name="KSO_WM_UNIT_VALUE" val="13"/>
  <p:tag name="KSO_WM_UNIT_HIGHLIGHT" val="0"/>
  <p:tag name="KSO_WM_UNIT_COMPATIBLE" val="0"/>
  <p:tag name="KSO_WM_UNIT_CLEAR" val="0"/>
  <p:tag name="KSO_WM_BEAUTIFY_FLAG" val=""/>
  <p:tag name="KSO_WM_DIAGRAM_GROUP_CODE" val="q1-1"/>
  <p:tag name="KSO_WM_UNIT_PRESET_TEXT" val="业务学习方面"/>
  <p:tag name="KSO_WM_UNIT_TEXT_FILL_FORE_SCHEMECOLOR_INDEX_BRIGHTNESS" val="0.15"/>
  <p:tag name="KSO_WM_UNIT_TEXT_FILL_FORE_SCHEMECOLOR_INDEX" val="13"/>
  <p:tag name="KSO_WM_UNIT_TEXT_FILL_TYPE" val="1"/>
  <p:tag name="KSO_WM_UNIT_USESOURCEFORMAT_APPLY" val="0"/>
</p:tagLst>
</file>

<file path=ppt/tags/tag509.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1_1"/>
  <p:tag name="KSO_WM_UNIT_ID" val="diagram20189195_1*q_h_f*1_1_1"/>
  <p:tag name="KSO_WM_UNIT_LAYERLEVEL" val="1_1_1"/>
  <p:tag name="KSO_WM_UNIT_VALUE" val="207"/>
  <p:tag name="KSO_WM_UNIT_HIGHLIGHT" val="0"/>
  <p:tag name="KSO_WM_UNIT_COMPATIBLE" val="0"/>
  <p:tag name="KSO_WM_UNIT_CLEAR" val="0"/>
  <p:tag name="KSO_WM_BEAUTIFY_FLAG" val=""/>
  <p:tag name="KSO_WM_DIAGRAM_GROUP_CODE" val="q1-1"/>
  <p:tag name="KSO_WM_UNIT_PRESET_TEXT" val="以下为业务学习方面不足之处具体论述，后补充案例&#10;&#10;学习劲头不够足。自己习惯用什么学什么，今天学点这、明天学点那，结果什么都懂点，什么也不精，学到的知识不系统、不透彻。对学习的重要性和自觉性落实不到行动上。对学一行、精一行的恒心和毅力不够。"/>
  <p:tag name="KSO_WM_UNIT_TEXT_FILL_FORE_SCHEMECOLOR_INDEX_BRIGHTNESS" val="0.15"/>
  <p:tag name="KSO_WM_UNIT_TEXT_FILL_FORE_SCHEMECOLOR_INDEX" val="13"/>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9195"/>
  <p:tag name="KSO_WM_TAG_VERSION" val="1.0"/>
  <p:tag name="KSO_WM_UNIT_TYPE" val="q_h_a"/>
  <p:tag name="KSO_WM_UNIT_INDEX" val="1_1_1"/>
  <p:tag name="KSO_WM_UNIT_ID" val="diagram20189195_1*q_h_a*1_1_1"/>
  <p:tag name="KSO_WM_UNIT_LAYERLEVEL" val="1_1_1"/>
  <p:tag name="KSO_WM_UNIT_VALUE" val="13"/>
  <p:tag name="KSO_WM_UNIT_HIGHLIGHT" val="0"/>
  <p:tag name="KSO_WM_UNIT_COMPATIBLE" val="0"/>
  <p:tag name="KSO_WM_UNIT_CLEAR" val="0"/>
  <p:tag name="KSO_WM_BEAUTIFY_FLAG" val="#wm#"/>
  <p:tag name="KSO_WM_DIAGRAM_GROUP_CODE" val="q1-1"/>
  <p:tag name="KSO_WM_UNIT_PRESET_TEXT" val="业务学习方面"/>
  <p:tag name="KSO_WM_UNIT_TEXT_FILL_FORE_SCHEMECOLOR_INDEX_BRIGHTNESS" val="0.15"/>
  <p:tag name="KSO_WM_UNIT_TEXT_FILL_FORE_SCHEMECOLOR_INDEX" val="13"/>
  <p:tag name="KSO_WM_UNIT_TEXT_FILL_TYPE" val="1"/>
  <p:tag name="KSO_WM_UNIT_USESOURCEFORMAT_APPLY" val="0"/>
</p:tagLst>
</file>

<file path=ppt/tags/tag510.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2"/>
  <p:tag name="KSO_WM_UNIT_ID" val="diagram20189195_1*q_h_i*1_2_2"/>
  <p:tag name="KSO_WM_UNIT_LAYERLEVEL" val="1_1_1"/>
  <p:tag name="KSO_WM_BEAUTIFY_FLAG" val=""/>
  <p:tag name="KSO_WM_DIAGRAM_GROUP_CODE" val="q1-1"/>
  <p:tag name="KSO_WM_UNIT_FILL_FORE_SCHEMECOLOR_INDEX_BRIGHTNESS" val="0"/>
  <p:tag name="KSO_WM_UNIT_FILL_FORE_SCHEMECOLOR_INDEX" val="14"/>
  <p:tag name="KSO_WM_UNIT_FILL_TYPE" val="1"/>
  <p:tag name="KSO_WM_UNIT_USESOURCEFORMAT_APPLY" val="0"/>
</p:tagLst>
</file>

<file path=ppt/tags/tag511.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5"/>
  <p:tag name="KSO_WM_UNIT_ID" val="diagram20189195_1*q_h_i*1_1_5"/>
  <p:tag name="KSO_WM_UNIT_LAYERLEVEL" val="1_1_1"/>
  <p:tag name="KSO_WM_BEAUTIFY_FLAG" val=""/>
  <p:tag name="KSO_WM_DIAGRAM_GROUP_CODE" val="q1-1"/>
  <p:tag name="KSO_WM_UNIT_FILL_FORE_SCHEMECOLOR_INDEX_BRIGHTNESS" val="0"/>
  <p:tag name="KSO_WM_UNIT_FILL_FORE_SCHEMECOLOR_INDEX" val="14"/>
  <p:tag name="KSO_WM_UNIT_FILL_TYPE" val="1"/>
  <p:tag name="KSO_WM_UNIT_USESOURCEFORMAT_APPLY" val="0"/>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11&quot;,&quot;maxSize&quot;:{&quot;size1&quot;:20},&quot;minSize&quot;:{&quot;size1&quot;:11.2},&quot;normalSize&quot;:{&quot;size1&quot;:11.2},&quot;subLayout&quot;:[{&quot;id&quot;:&quot;2024-01-18T11:53:11&quot;,&quot;margin&quot;:{&quot;bottom&quot;:0.025999998673796654,&quot;left&quot;:1.2699999809265137,&quot;right&quot;:1.2699999809265137,&quot;top&quot;:0.4230000376701355},&quot;type&quot;:0},{&quot;id&quot;:&quot;2024-01-18T11:53:1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05599_2*n_h_i*1_1_1"/>
  <p:tag name="KSO_WM_TEMPLATE_CATEGORY" val="diagram"/>
  <p:tag name="KSO_WM_TEMPLATE_INDEX" val="20205599"/>
  <p:tag name="KSO_WM_UNIT_LAYERLEVEL" val="1_1_1"/>
  <p:tag name="KSO_WM_TAG_VERSION" val="1.0"/>
  <p:tag name="KSO_WM_BEAUTIFY_FLAG" val=""/>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1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5599_2*n_h_h_f*1_2_1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51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5599_2*n_h_h_f*1_2_3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05599_2*n_h_h_i*1_2_1_1"/>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9195"/>
  <p:tag name="KSO_WM_TAG_VERSION" val="1.0"/>
  <p:tag name="KSO_WM_UNIT_TYPE" val="q_h_f"/>
  <p:tag name="KSO_WM_UNIT_INDEX" val="1_1_1"/>
  <p:tag name="KSO_WM_UNIT_ID" val="diagram20189195_1*q_h_f*1_1_1"/>
  <p:tag name="KSO_WM_UNIT_LAYERLEVEL" val="1_1_1"/>
  <p:tag name="KSO_WM_UNIT_VALUE" val="207"/>
  <p:tag name="KSO_WM_UNIT_HIGHLIGHT" val="0"/>
  <p:tag name="KSO_WM_UNIT_COMPATIBLE" val="0"/>
  <p:tag name="KSO_WM_UNIT_CLEAR" val="0"/>
  <p:tag name="KSO_WM_BEAUTIFY_FLAG" val="#wm#"/>
  <p:tag name="KSO_WM_DIAGRAM_GROUP_CODE" val="q1-1"/>
  <p:tag name="KSO_WM_UNIT_PRESET_TEXT" val="以下为业务学习方面不足之处具体论述，后补充案例&#10;&#10;学习劲头不够足。自己习惯用什么学什么，今天学点这、明天学点那，结果什么都懂点，什么也不精，学到的知识不系统、不透彻。对学习的重要性和自觉性落实不到行动上。对学一行、精一行的恒心和毅力不够。"/>
  <p:tag name="KSO_WM_UNIT_TEXT_FILL_FORE_SCHEMECOLOR_INDEX_BRIGHTNESS" val="0.15"/>
  <p:tag name="KSO_WM_UNIT_TEXT_FILL_FORE_SCHEMECOLOR_INDEX" val="13"/>
  <p:tag name="KSO_WM_UNIT_TEXT_FILL_TYPE" val="1"/>
  <p:tag name="KSO_WM_UNIT_USESOURCEFORMAT_APPLY" val="0"/>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05599_2*n_h_h_i*1_2_1_3"/>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20205599_2*n_h_h_i*1_2_1_4"/>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5"/>
  <p:tag name="KSO_WM_UNIT_LINE_FILL_TYPE" val="2"/>
  <p:tag name="KSO_WM_UNIT_USESOURCEFORMAT_APPLY" val="0"/>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05599_2*n_h_h_i*1_2_3_1"/>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7"/>
  <p:tag name="KSO_WM_UNIT_LINE_FILL_TYPE" val="2"/>
  <p:tag name="KSO_WM_UNIT_USESOURCEFORMAT_APPLY" val="0"/>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205599_2*n_h_h_i*1_2_3_2"/>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14"/>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05599_2*n_h_h_i*1_2_3_3"/>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9.999814814814815},&quot;subLayout&quot;:[{&quot;id&quot;:&quot;2024-01-16T10:11:33&quot;,&quot;margin&quot;:{&quot;bottom&quot;:0.025999996811151505,&quot;left&quot;:1.2699999809265137,&quot;right&quot;:1.2699999809265137,&quot;top&quot;:0.4230000674724579},&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2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2_2"/>
  <p:tag name="KSO_WM_UNIT_ID" val="diagram20189195_1*q_h_i*1_2_2"/>
  <p:tag name="KSO_WM_UNIT_LAYERLEVEL" val="1_1_1"/>
  <p:tag name="KSO_WM_BEAUTIFY_FLAG" val="#wm#"/>
  <p:tag name="KSO_WM_DIAGRAM_GROUP_CODE" val="q1-1"/>
  <p:tag name="KSO_WM_UNIT_FILL_FORE_SCHEMECOLOR_INDEX_BRIGHTNESS" val="0"/>
  <p:tag name="KSO_WM_UNIT_FILL_FORE_SCHEMECOLOR_INDEX" val="14"/>
  <p:tag name="KSO_WM_UNIT_FILL_TYPE" val="1"/>
  <p:tag name="KSO_WM_UNIT_USESOURCEFORMAT_APPLY" val="0"/>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9.999814814814815},&quot;subLayout&quot;:[{&quot;id&quot;:&quot;2024-01-16T10:11:33&quot;,&quot;margin&quot;:{&quot;bottom&quot;:0.025999996811151505,&quot;left&quot;:1.2699999809265137,&quot;right&quot;:1.2699999809265137,&quot;top&quot;:0.4230000674724579},&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3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9.999814814814815},&quot;subLayout&quot;:[{&quot;id&quot;:&quot;2024-01-16T10:11:33&quot;,&quot;margin&quot;:{&quot;bottom&quot;:0.025999996811151505,&quot;left&quot;:1.2699999809265137,&quot;right&quot;:1.2699999809265137,&quot;top&quot;:0.4230000674724579},&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36.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3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TEMPLATE_CATEGORY" val="diagram"/>
  <p:tag name="KSO_WM_TEMPLATE_INDEX" val="20189195"/>
  <p:tag name="KSO_WM_TAG_VERSION" val="1.0"/>
  <p:tag name="KSO_WM_UNIT_TYPE" val="q_h_i"/>
  <p:tag name="KSO_WM_UNIT_INDEX" val="1_1_5"/>
  <p:tag name="KSO_WM_UNIT_ID" val="diagram20189195_1*q_h_i*1_1_5"/>
  <p:tag name="KSO_WM_UNIT_LAYERLEVEL" val="1_1_1"/>
  <p:tag name="KSO_WM_BEAUTIFY_FLAG" val="#wm#"/>
  <p:tag name="KSO_WM_DIAGRAM_GROUP_CODE" val="q1-1"/>
  <p:tag name="KSO_WM_UNIT_FILL_FORE_SCHEMECOLOR_INDEX_BRIGHTNESS" val="0"/>
  <p:tag name="KSO_WM_UNIT_FILL_FORE_SCHEMECOLOR_INDEX" val="14"/>
  <p:tag name="KSO_WM_UNIT_FILL_TYPE" val="1"/>
  <p:tag name="KSO_WM_UNIT_USESOURCEFORMAT_APPLY" val="0"/>
</p:tagLst>
</file>

<file path=ppt/tags/tag54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1.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6.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1.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5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5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5.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2:45&quot;,&quot;maxSize&quot;:{&quot;size1&quot;:20},&quot;minSize&quot;:{&quot;size1&quot;:11.2},&quot;normalSize&quot;:{&quot;size1&quot;:11.2},&quot;subLayout&quot;:[{&quot;id&quot;:&quot;2024-01-18T11:52:45&quot;,&quot;margin&quot;:{&quot;bottom&quot;:0.025999998673796654,&quot;left&quot;:1.2699999809265137,&quot;right&quot;:1.2699999809265137,&quot;top&quot;:0.4230000376701355},&quot;type&quot;:0},{&quot;id&quot;:&quot;2024-01-18T11:52:4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0.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9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xml><?xml version="1.0" encoding="utf-8"?>
<p:tagLst xmlns:p="http://schemas.openxmlformats.org/presentationml/2006/main">
  <p:tag name="KSO_WM_UNIT_COLOR_SCHEME_SHAPE_ID" val="4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6511_4*l_h_i*1_4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0.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0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0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6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2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4638_1*l_i*1_2"/>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622.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2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62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2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63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3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4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5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5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5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6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7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7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72.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25_1*f*1"/>
  <p:tag name="KSO_WM_TEMPLATE_CATEGORY" val="diagram"/>
  <p:tag name="KSO_WM_TEMPLATE_INDEX" val="2021242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aa5d4fde96204ae7b3c177b368bb9c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a5ace680e5944c7ac7153acdf87aaa7"/>
  <p:tag name="KSO_WM_UNIT_SUPPORT_BIG_FONT" val="1"/>
  <p:tag name="KSO_WM_UNIT_TEXT_FILL_FORE_SCHEMECOLOR_INDEX_BRIGHTNESS" val="0.25"/>
  <p:tag name="KSO_WM_UNIT_TEXT_FILL_FORE_SCHEMECOLOR_INDEX" val="13"/>
  <p:tag name="KSO_WM_UNIT_TEXT_FILL_TYPE" val="1"/>
  <p:tag name="KSO_WM_TEMPLATE_ASSEMBLE_XID" val="60656f444054ed1e2fb80698"/>
  <p:tag name="KSO_WM_TEMPLATE_ASSEMBLE_GROUPID" val="60656f444054ed1e2fb80698"/>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3:21&quot;,&quot;maxSize&quot;:{&quot;size1&quot;:20},&quot;minSize&quot;:{&quot;size1&quot;:11.2},&quot;normalSize&quot;:{&quot;size1&quot;:11.2},&quot;subLayout&quot;:[{&quot;id&quot;:&quot;2024-01-18T11:53:21&quot;,&quot;margin&quot;:{&quot;bottom&quot;:0.025999998673796654,&quot;left&quot;:1.2699999809265137,&quot;right&quot;:1.2699999809265137,&quot;top&quot;:0.4230000376701355},&quot;type&quot;:0},{&quot;id&quot;:&quot;2024-01-18T11:53: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8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8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8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68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9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9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92.xml><?xml version="1.0" encoding="utf-8"?>
<p:tagLst xmlns:p="http://schemas.openxmlformats.org/presentationml/2006/main">
  <p:tag name="KSO_WM_UNIT_SMARTLAYOUT_COMPRESS_INFO" val="{&#10;    &quot;id&quot;: &quot;2024-01-16T10:11:34&quot;,&#10;    &quot;max&quot;: 0,&#10;    &quot;maxV&quot;: 74.35225496787727,&#10;    &quot;topChanged&quot;: 0&#10;}&#10;"/>
  <p:tag name="KSO_WM_UNIT_TEXT_FILL_FORE_SCHEMECOLOR_INDEX_BRIGHTNESS" val="0"/>
  <p:tag name="KSO_WM_UNIT_TEXT_FILL_FORE_SCHEMECOLOR_INDEX" val="13"/>
  <p:tag name="KSO_WM_UNIT_TEXT_FILL_TYPE" val="1"/>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9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69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xml><?xml version="1.0" encoding="utf-8"?>
<p:tagLst xmlns:p="http://schemas.openxmlformats.org/presentationml/2006/main">
  <p:tag name="KSO_WM_UNIT_COLOR_SCHEME_SHAPE_ID" val="3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3_2"/>
  <p:tag name="KSO_WM_UNIT_ID" val="diagram20196511_4*l_h_i*1_3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04.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0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0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1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1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1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2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2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2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2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3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3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32.xml><?xml version="1.0" encoding="utf-8"?>
<p:tagLst xmlns:p="http://schemas.openxmlformats.org/presentationml/2006/main">
  <p:tag name="KSO_WM_UNIT_COLOR_SCHEME_SHAPE_ID" val="51"/>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4834_1*l_h_i*1_1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33.xml><?xml version="1.0" encoding="utf-8"?>
<p:tagLst xmlns:p="http://schemas.openxmlformats.org/presentationml/2006/main">
  <p:tag name="KSO_WM_UNIT_COLOR_SCHEME_SHAPE_ID" val="5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4834_1*l_h_i*1_1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34.xml><?xml version="1.0" encoding="utf-8"?>
<p:tagLst xmlns:p="http://schemas.openxmlformats.org/presentationml/2006/main">
  <p:tag name="KSO_WM_UNIT_COLOR_SCHEME_SHAPE_ID" val="4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4834_1*l_h_i*1_2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35.xml><?xml version="1.0" encoding="utf-8"?>
<p:tagLst xmlns:p="http://schemas.openxmlformats.org/presentationml/2006/main">
  <p:tag name="KSO_WM_UNIT_COLOR_SCHEME_SHAPE_ID" val="47"/>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4834_1*l_h_i*1_2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4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4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4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4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5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7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USESOURCEFORMAT_APPLY" val="0"/>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53_1*l_h_i*1_2_3"/>
  <p:tag name="KSO_WM_TEMPLATE_CATEGORY" val="diagram"/>
  <p:tag name="KSO_WM_TEMPLATE_INDEX" val="20201453"/>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USESOURCEFORMAT_APPLY" val="0"/>
</p:tagLst>
</file>

<file path=ppt/tags/tag7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442_1"/>
  <p:tag name="KSO_WM_UNIT_ID" val="diagram20205955_3*l_i*442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7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442_1_1"/>
  <p:tag name="KSO_WM_UNIT_ID" val="diagram20205955_3*l_h_i*442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53_1*l_h_i*1_2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7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7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53_1*l_h_i*1_2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79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9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9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xml><?xml version="1.0" encoding="utf-8"?>
<p:tagLst xmlns:p="http://schemas.openxmlformats.org/presentationml/2006/main">
  <p:tag name="KSO_WM_UNIT_COLOR_SCHEME_SHAPE_ID" val="3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3"/>
  <p:tag name="KSO_WM_UNIT_ID" val="diagram20196511_4*l_h_i*1_3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0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03.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0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1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2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2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27.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2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3.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3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38.xml><?xml version="1.0" encoding="utf-8"?>
<p:tagLst xmlns:p="http://schemas.openxmlformats.org/presentationml/2006/main">
  <p:tag name="KSO_WM_UNIT_COLOR_SCHEME_SHAPE_ID" val="51"/>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4834_1*l_h_i*1_1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39.xml><?xml version="1.0" encoding="utf-8"?>
<p:tagLst xmlns:p="http://schemas.openxmlformats.org/presentationml/2006/main">
  <p:tag name="KSO_WM_UNIT_COLOR_SCHEME_SHAPE_ID" val="5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4834_1*l_h_i*1_1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UNIT_TEXT_PART_ID_V2" val="d-3-2"/>
  <p:tag name="KSO_WM_UNIT_COLOR_SCHEME_SHAPE_ID" val="3"/>
  <p:tag name="KSO_WM_UNIT_COLOR_SCHEME_PARENT_PAGE" val="0_1"/>
  <p:tag name="KSO_WM_UNIT_SUBTYPE" val="a"/>
  <p:tag name="KSO_WM_UNIT_PRESET_TEXT" val="点击此处添加正文，文字是您思想的提炼&#10;为了最终呈现发布的良好效果，请尽量言简意赅的阐述观点&#10;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4834_1*l_h_f*1_1_1"/>
  <p:tag name="KSO_WM_TEMPLATE_CATEGORY" val="diagram"/>
  <p:tag name="KSO_WM_TEMPLATE_INDEX" val="20194834"/>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841.xml><?xml version="1.0" encoding="utf-8"?>
<p:tagLst xmlns:p="http://schemas.openxmlformats.org/presentationml/2006/main">
  <p:tag name="KSO_WM_UNIT_COLOR_SCHEME_SHAPE_ID" val="4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4834_1*l_h_i*1_2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42.xml><?xml version="1.0" encoding="utf-8"?>
<p:tagLst xmlns:p="http://schemas.openxmlformats.org/presentationml/2006/main">
  <p:tag name="KSO_WM_UNIT_COLOR_SCHEME_SHAPE_ID" val="47"/>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4834_1*l_h_i*1_2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43.xml><?xml version="1.0" encoding="utf-8"?>
<p:tagLst xmlns:p="http://schemas.openxmlformats.org/presentationml/2006/main">
  <p:tag name="KSO_WM_UNIT_TEXT_PART_ID_V2" val="d-3-2"/>
  <p:tag name="KSO_WM_UNIT_COLOR_SCHEME_SHAPE_ID" val="3"/>
  <p:tag name="KSO_WM_UNIT_COLOR_SCHEME_PARENT_PAGE" val="0_1"/>
  <p:tag name="KSO_WM_UNIT_SUBTYPE" val="a"/>
  <p:tag name="KSO_WM_UNIT_PRESET_TEXT" val="点击此处添加正文，文字是您思想的提炼&#10;为了最终呈现发布的良好效果，请尽量言简意赅的阐述观点&#10;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4834_1*l_h_f*1_2_1"/>
  <p:tag name="KSO_WM_TEMPLATE_CATEGORY" val="diagram"/>
  <p:tag name="KSO_WM_TEMPLATE_INDEX" val="20194834"/>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2:49&quot;,&quot;maxSize&quot;:{&quot;size1&quot;:20},&quot;minSize&quot;:{&quot;size1&quot;:11.2},&quot;normalSize&quot;:{&quot;size1&quot;:11.2},&quot;subLayout&quot;:[{&quot;id&quot;:&quot;2024-01-18T11:52:49&quot;,&quot;margin&quot;:{&quot;bottom&quot;:0.025999998673796654,&quot;left&quot;:1.2699999809265137,&quot;right&quot;:1.2699999809265137,&quot;top&quot;:0.4230000376701355},&quot;type&quot;:0},{&quot;id&quot;:&quot;2024-01-18T11:52: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2*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57.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2*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5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2*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2*l_i*1_3"/>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8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5&quot;,&quot;maxSize&quot;:{&quot;size1&quot;:20},&quot;minSize&quot;:{&quot;size1&quot;:11.2},&quot;normalSize&quot;:{&quot;size1&quot;:19.999814814814815},&quot;subLayout&quot;:[{&quot;id&quot;:&quot;2024-01-16T10:11:35&quot;,&quot;margin&quot;:{&quot;bottom&quot;:0.025999996811151505,&quot;left&quot;:1.2699999809265137,&quot;right&quot;:1.2699999809265137,&quot;top&quot;:0.4230000674724579},&quot;type&quot;:0},{&quot;id&quot;:&quot;2024-01-16T10:11: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65.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2*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71.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2*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72.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2*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2*l_i*1_3"/>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7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5&quot;,&quot;maxSize&quot;:{&quot;size1&quot;:20},&quot;minSize&quot;:{&quot;size1&quot;:11.2},&quot;normalSize&quot;:{&quot;size1&quot;:19.999814814814815},&quot;subLayout&quot;:[{&quot;id&quot;:&quot;2024-01-16T10:11:35&quot;,&quot;margin&quot;:{&quot;bottom&quot;:0.025999996811151505,&quot;left&quot;:1.2699999809265137,&quot;right&quot;:1.2699999809265137,&quot;top&quot;:0.4230000674724579},&quot;type&quot;:0},{&quot;id&quot;:&quot;2024-01-16T10:11: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2*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7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2*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2:49&quot;,&quot;maxSize&quot;:{&quot;size1&quot;:20},&quot;minSize&quot;:{&quot;size1&quot;:11.2},&quot;normalSize&quot;:{&quot;size1&quot;:11.2},&quot;subLayout&quot;:[{&quot;id&quot;:&quot;2024-01-18T11:52:49&quot;,&quot;margin&quot;:{&quot;bottom&quot;:0.025999998673796654,&quot;left&quot;:1.2699999809265137,&quot;right&quot;:1.2699999809265137,&quot;top&quot;:0.4230000376701355},&quot;type&quot;:0},{&quot;id&quot;:&quot;2024-01-18T11:52: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2*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2*l_i*1_3"/>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5&quot;,&quot;maxSize&quot;:{&quot;size1&quot;:20},&quot;minSize&quot;:{&quot;size1&quot;:11.2},&quot;normalSize&quot;:{&quot;size1&quot;:19.999814814814815},&quot;subLayout&quot;:[{&quot;id&quot;:&quot;2024-01-16T10:11:35&quot;,&quot;margin&quot;:{&quot;bottom&quot;:0.025999996811151505,&quot;left&quot;:1.2699999809265137,&quot;right&quot;:1.2699999809265137,&quot;top&quot;:0.4230000674724579},&quot;type&quot;:0},{&quot;id&quot;:&quot;2024-01-16T10:11: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8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88.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88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xml><?xml version="1.0" encoding="utf-8"?>
<p:tagLst xmlns:p="http://schemas.openxmlformats.org/presentationml/2006/main">
  <p:tag name="KSO_WM_UNIT_COLOR_SCHEME_SHAPE_ID" val="51"/>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4834_1*l_h_i*1_1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9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9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18_2*l_h_f*1_1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18_2*l_h_i*1_1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118_2*l_h_i*1_1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118_2*l_h_i*1_1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18_2*l_h_i*1_1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UNIT_TEXT_PART_ID_V2" val="d-3-1"/>
  <p:tag name="KSO_WM_UNIT_COLOR_SCHEME_SHAPE_ID" val="3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1_4*l_h_f*1_3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90.xml><?xml version="1.0" encoding="utf-8"?>
<p:tagLst xmlns:p="http://schemas.openxmlformats.org/presentationml/2006/main">
  <p:tag name="KSO_WM_UNIT_COLOR_SCHEME_SHAPE_ID" val="52"/>
  <p:tag name="KSO_WM_UNIT_COLOR_SCHEME_PARENT_PAGE" val="0_1"/>
  <p:tag name="KSO_WM_UNIT_DECOLORIZATION"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194834_1*l_h_i*1_1_3"/>
  <p:tag name="KSO_WM_TEMPLATE_CATEGORY" val="diagram"/>
  <p:tag name="KSO_WM_TEMPLATE_INDEX" val="20194834"/>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90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18_2*l_h_f*1_2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18_2*l_h_i*1_2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118_2*l_h_i*1_2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118_2*l_h_i*1_2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18_2*l_h_i*1_2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90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18_2*l_h_f*1_3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18_2*l_h_i*1_3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118_2*l_h_i*1_3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118_2*l_h_i*1_3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18_2*l_h_i*1_3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91.xml><?xml version="1.0" encoding="utf-8"?>
<p:tagLst xmlns:p="http://schemas.openxmlformats.org/presentationml/2006/main">
  <p:tag name="KSO_WM_UNIT_COLOR_SCHEME_SHAPE_ID" val="5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4834_1*l_h_i*1_1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18_2*l_h_f*1_3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18_2*l_h_i*1_3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118_2*l_h_i*1_3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118_2*l_h_i*1_3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18_2*l_h_i*1_3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91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2.xml><?xml version="1.0" encoding="utf-8"?>
<p:tagLst xmlns:p="http://schemas.openxmlformats.org/presentationml/2006/main">
  <p:tag name="KSO_WM_UNIT_COLOR_SCHEME_SHAPE_ID" val="4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4834_1*l_h_i*1_2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2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05599_2*n_h_i*1_1_1"/>
  <p:tag name="KSO_WM_TEMPLATE_CATEGORY" val="diagram"/>
  <p:tag name="KSO_WM_TEMPLATE_INDEX" val="20205599"/>
  <p:tag name="KSO_WM_UNIT_LAYERLEVEL" val="1_1_1"/>
  <p:tag name="KSO_WM_TAG_VERSION" val="1.0"/>
  <p:tag name="KSO_WM_BEAUTIFY_FLAG" val=""/>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5599_2*n_h_h_f*1_2_1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9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5599_2*n_h_h_f*1_2_3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UNIT_COLOR_SCHEME_SHAPE_ID" val="45"/>
  <p:tag name="KSO_WM_UNIT_COLOR_SCHEME_PARENT_PAGE" val="0_1"/>
  <p:tag name="KSO_WM_UNIT_DECOLORIZATION"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3"/>
  <p:tag name="KSO_WM_UNIT_ID" val="diagram20194834_1*l_h_i*1_2_3"/>
  <p:tag name="KSO_WM_TEMPLATE_CATEGORY" val="diagram"/>
  <p:tag name="KSO_WM_TEMPLATE_INDEX" val="20194834"/>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05599_2*n_h_h_i*1_2_1_1"/>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20205599_2*n_h_h_i*1_2_1_4"/>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5"/>
  <p:tag name="KSO_WM_UNIT_LINE_FILL_TYPE" val="2"/>
  <p:tag name="KSO_WM_UNIT_USESOURCEFORMAT_APPLY" val="0"/>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05599_2*n_h_h_i*1_2_3_1"/>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7"/>
  <p:tag name="KSO_WM_UNIT_LINE_FILL_TYPE" val="2"/>
  <p:tag name="KSO_WM_UNIT_USESOURCEFORMAT_APPLY" val="0"/>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05599_2*n_h_h_i*1_2_2_2"/>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20205599_2*n_h_h_i*1_2_2_4"/>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6"/>
  <p:tag name="KSO_WM_UNIT_LINE_FILL_TYPE" val="2"/>
  <p:tag name="KSO_WM_UNIT_USESOURCEFORMAT_APPLY" val="0"/>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05599_2*n_h_h_i*1_2_3_3"/>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3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05599_2*n_h_h_f*1_2_2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20205599_2*n_h_h_i*1_2_2_4"/>
  <p:tag name="KSO_WM_TEMPLATE_CATEGORY" val="diagram"/>
  <p:tag name="KSO_WM_TEMPLATE_INDEX" val="20205599"/>
  <p:tag name="KSO_WM_UNIT_LAYERLEVEL" val="1_1_1_1"/>
  <p:tag name="KSO_WM_TAG_VERSION" val="1.0"/>
  <p:tag name="KSO_WM_BEAUTIFY_FLAG" val=""/>
  <p:tag name="KSO_WM_UNIT_LINE_FORE_SCHEMECOLOR_INDEX_BRIGHTNESS" val="0"/>
  <p:tag name="KSO_WM_UNIT_LINE_FORE_SCHEMECOLOR_INDEX" val="6"/>
  <p:tag name="KSO_WM_UNIT_LINE_FILL_TYPE" val="2"/>
  <p:tag name="KSO_WM_UNIT_USESOURCEFORMAT_APPLY" val="0"/>
</p:tagLst>
</file>

<file path=ppt/tags/tag94.xml><?xml version="1.0" encoding="utf-8"?>
<p:tagLst xmlns:p="http://schemas.openxmlformats.org/presentationml/2006/main">
  <p:tag name="KSO_WM_UNIT_COLOR_SCHEME_SHAPE_ID" val="47"/>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4834_1*l_h_i*1_2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5599_2*n_h_h_f*1_2_3_1"/>
  <p:tag name="KSO_WM_TEMPLATE_CATEGORY" val="diagram"/>
  <p:tag name="KSO_WM_TEMPLATE_INDEX" val="20205599"/>
  <p:tag name="KSO_WM_UNIT_LAYERLEVEL" val="1_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05599_2*n_h_h_i*1_2_3_3"/>
  <p:tag name="KSO_WM_TEMPLATE_CATEGORY" val="diagram"/>
  <p:tag name="KSO_WM_TEMPLATE_INDEX" val="20205599"/>
  <p:tag name="KSO_WM_UNIT_LAYERLEVEL" val="1_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4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9.999814814814815},&quot;subLayout&quot;:[{&quot;id&quot;:&quot;2024-01-16T10:11:33&quot;,&quot;margin&quot;:{&quot;bottom&quot;:0.025999996811151505,&quot;left&quot;:1.2699999809265137,&quot;right&quot;:1.2699999809265137,&quot;top&quot;:0.4230000674724579},&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44.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47.xml><?xml version="1.0" encoding="utf-8"?>
<p:tagLst xmlns:p="http://schemas.openxmlformats.org/presentationml/2006/main">
  <p:tag name="KSO_WM_BEAUTIFY_FLAG" val=""/>
</p:tagLst>
</file>

<file path=ppt/tags/tag94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5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5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53.xml><?xml version="1.0" encoding="utf-8"?>
<p:tagLst xmlns:p="http://schemas.openxmlformats.org/presentationml/2006/main">
  <p:tag name="KSO_WM_BEAUTIFY_FLAG" val=""/>
</p:tagLst>
</file>

<file path=ppt/tags/tag9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5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6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62.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6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66.xml><?xml version="1.0" encoding="utf-8"?>
<p:tagLst xmlns:p="http://schemas.openxmlformats.org/presentationml/2006/main">
  <p:tag name="KSO_WM_BEAUTIFY_FLAG"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21_2*l_h_i*1_2_2"/>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969.xml><?xml version="1.0" encoding="utf-8"?>
<p:tagLst xmlns:p="http://schemas.openxmlformats.org/presentationml/2006/main">
  <p:tag name="KSO_WM_UNIT_ICON_FILEID" val="3100594"/>
  <p:tag name="KSO_WM_UNIT_ICON_STYLE" val="1"/>
  <p:tag name="KSO_WM_UNIT_VALUE" val="75*6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2*l_h_x*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BEAUTIFY_FLAG" val=""/>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21_2*l_h_i*1_2_2"/>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971.xml><?xml version="1.0" encoding="utf-8"?>
<p:tagLst xmlns:p="http://schemas.openxmlformats.org/presentationml/2006/main">
  <p:tag name="KSO_WM_UNIT_ICON_FILEID" val="3100594"/>
  <p:tag name="KSO_WM_UNIT_ICON_STYLE" val="1"/>
  <p:tag name="KSO_WM_UNIT_VALUE" val="75*6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2*l_h_x*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7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9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8.xml><?xml version="1.0" encoding="utf-8"?>
<p:tagLst xmlns:p="http://schemas.openxmlformats.org/presentationml/2006/main">
  <p:tag name="KSO_WM_BEAUTIFY_FLAG" val=""/>
</p:tagLst>
</file>

<file path=ppt/tags/tag9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8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1_1*l_h_i*1_2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1_1*l_h_i*1_2_2"/>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261_1*l_h_i*1_1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261_1*l_h_i*1_1_2"/>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8T11:52:49&quot;,&quot;maxSize&quot;:{&quot;size1&quot;:20},&quot;minSize&quot;:{&quot;size1&quot;:11.2},&quot;normalSize&quot;:{&quot;size1&quot;:11.2},&quot;subLayout&quot;:[{&quot;id&quot;:&quot;2024-01-18T11:52:49&quot;,&quot;margin&quot;:{&quot;bottom&quot;:0.025999998673796654,&quot;left&quot;:1.2699999809265137,&quot;right&quot;:1.2699999809265137,&quot;top&quot;:0.4230000376701355},&quot;type&quot;:0},{&quot;id&quot;:&quot;2024-01-18T11:52: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9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994.xml><?xml version="1.0" encoding="utf-8"?>
<p:tagLst xmlns:p="http://schemas.openxmlformats.org/presentationml/2006/main">
  <p:tag name="KSO_WM_UNIT_VALUE" val="381*761"/>
  <p:tag name="KSO_WM_UNIT_HIGHLIGHT" val="0"/>
  <p:tag name="KSO_WM_UNIT_COMPATIBLE" val="0"/>
  <p:tag name="KSO_WM_UNIT_DIAGRAM_ISNUMVISUAL" val="0"/>
  <p:tag name="KSO_WM_UNIT_DIAGRAM_ISREFERUNIT" val="0"/>
  <p:tag name="KSO_WM_UNIT_TYPE" val="d"/>
  <p:tag name="KSO_WM_UNIT_INDEX" val="1"/>
  <p:tag name="KSO_WM_UNIT_ID" val="diagram20212076_1*d*1"/>
  <p:tag name="KSO_WM_TEMPLATE_CATEGORY" val="diagram"/>
  <p:tag name="KSO_WM_TEMPLATE_INDEX" val="20212076"/>
  <p:tag name="KSO_WM_UNIT_LAYERLEVEL" val="1"/>
  <p:tag name="KSO_WM_TAG_VERSION" val="1.0"/>
  <p:tag name="KSO_WM_BEAUTIFY_FLAG" val="#wm#"/>
  <p:tag name="KSO_WM_CHIP_GROUPID" val="5e7310da9a230a26b9e88a19"/>
  <p:tag name="KSO_WM_CHIP_XID" val="5e7310da9a230a26b9e88a1a"/>
  <p:tag name="KSO_WM_UNIT_DEC_AREA_ID" val="e0977ddcfab942c1a8f957812c87e9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35fd9b56673148af8bc0933fa5977402"/>
  <p:tag name="KSO_WM_UNIT_SUPPORT_UNIT_TYPE" val="[&quot;d&quot;,&quot;α&quot;,&quot;β&quot;]"/>
  <p:tag name="KSO_WM_TEMPLATE_ASSEMBLE_XID" val="639af9840c9383becde695b2"/>
  <p:tag name="KSO_WM_TEMPLATE_ASSEMBLE_GROUPID" val="639af9840c9383becde695b2"/>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heme/_rels/theme5.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1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font">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32313</Words>
  <Application>WPS 演示</Application>
  <PresentationFormat>自定义</PresentationFormat>
  <Paragraphs>4876</Paragraphs>
  <Slides>204</Slides>
  <Notes>143</Notes>
  <HiddenSlides>0</HiddenSlides>
  <MMClips>0</MMClips>
  <ScaleCrop>false</ScaleCrop>
  <HeadingPairs>
    <vt:vector size="8" baseType="variant">
      <vt:variant>
        <vt:lpstr>已用的字体</vt:lpstr>
      </vt:variant>
      <vt:variant>
        <vt:i4>31</vt:i4>
      </vt:variant>
      <vt:variant>
        <vt:lpstr>主题</vt:lpstr>
      </vt:variant>
      <vt:variant>
        <vt:i4>6</vt:i4>
      </vt:variant>
      <vt:variant>
        <vt:lpstr>嵌入 OLE 服务器</vt:lpstr>
      </vt:variant>
      <vt:variant>
        <vt:i4>8</vt:i4>
      </vt:variant>
      <vt:variant>
        <vt:lpstr>幻灯片标题</vt:lpstr>
      </vt:variant>
      <vt:variant>
        <vt:i4>204</vt:i4>
      </vt:variant>
    </vt:vector>
  </HeadingPairs>
  <TitlesOfParts>
    <vt:vector size="249" baseType="lpstr">
      <vt:lpstr>Arial</vt:lpstr>
      <vt:lpstr>宋体</vt:lpstr>
      <vt:lpstr>Wingdings</vt:lpstr>
      <vt:lpstr>Calibri</vt:lpstr>
      <vt:lpstr>Open Sans</vt:lpstr>
      <vt:lpstr>Segoe Print</vt:lpstr>
      <vt:lpstr>冬青黑体简体中文 W3</vt:lpstr>
      <vt:lpstr>黑体</vt:lpstr>
      <vt:lpstr>微软雅黑</vt:lpstr>
      <vt:lpstr>仿宋_GB2312</vt:lpstr>
      <vt:lpstr>仿宋</vt:lpstr>
      <vt:lpstr>Times New Roman</vt:lpstr>
      <vt:lpstr>楷体</vt:lpstr>
      <vt:lpstr>Times New Roman</vt:lpstr>
      <vt:lpstr>Wingdings</vt:lpstr>
      <vt:lpstr>Verdana</vt:lpstr>
      <vt:lpstr>隶书</vt:lpstr>
      <vt:lpstr>楷体_GB2312</vt:lpstr>
      <vt:lpstr>新宋体</vt:lpstr>
      <vt:lpstr>Arial Unicode MS</vt:lpstr>
      <vt:lpstr>Cambria Math</vt:lpstr>
      <vt:lpstr>Segoe UI</vt:lpstr>
      <vt:lpstr>Roboto</vt:lpstr>
      <vt:lpstr>Tahoma</vt:lpstr>
      <vt:lpstr>楷体_GB2312</vt:lpstr>
      <vt:lpstr>方正兰亭细黑_GBK</vt:lpstr>
      <vt:lpstr>Consolas</vt:lpstr>
      <vt:lpstr>Calibri Light</vt:lpstr>
      <vt:lpstr>Wingdings 2</vt:lpstr>
      <vt:lpstr>等线</vt:lpstr>
      <vt:lpstr>Arial Narrow</vt:lpstr>
      <vt:lpstr>1_自定义设计方案</vt:lpstr>
      <vt:lpstr>2_自定义设计方案</vt:lpstr>
      <vt:lpstr>3_自定义设计方案</vt:lpstr>
      <vt:lpstr>4_自定义设计方案</vt:lpstr>
      <vt:lpstr>清风素材 12sc.taobao.com</vt:lpstr>
      <vt:lpstr>5_自定义设计方案</vt:lpstr>
      <vt:lpstr>Equation.3</vt:lpstr>
      <vt:lpstr>Equation.3</vt:lpstr>
      <vt:lpstr>Equation.3</vt:lpstr>
      <vt:lpstr>Visio.Drawing.11</vt:lpstr>
      <vt:lpstr>Equation.3</vt:lpstr>
      <vt:lpstr>Equation.3</vt:lpstr>
      <vt:lpstr>Equation.3</vt:lpstr>
      <vt:lpstr>Equation.3</vt:lpstr>
      <vt:lpstr>PowerPoint 演示文稿</vt:lpstr>
      <vt:lpstr>PowerPoint 演示文稿</vt:lpstr>
      <vt:lpstr>PowerPoint 演示文稿</vt:lpstr>
      <vt:lpstr>PowerPoint 演示文稿</vt:lpstr>
      <vt:lpstr>4.1.1 存储体系基本概念</vt:lpstr>
      <vt:lpstr>PowerPoint 演示文稿</vt:lpstr>
      <vt:lpstr>4.1.1 存储体系基本概念</vt:lpstr>
      <vt:lpstr>4.1.1 存储体系基本概念</vt:lpstr>
      <vt:lpstr>4.1.1 存储体系基本概念</vt:lpstr>
      <vt:lpstr>4.1 存储体系基本概念</vt:lpstr>
      <vt:lpstr>4.1.1 存储体系基本概念</vt:lpstr>
      <vt:lpstr>4.1.1 存储体系基本概念</vt:lpstr>
      <vt:lpstr>“Cache－主存”与“主存－辅存”层次的区别</vt:lpstr>
      <vt:lpstr>4.1.1 存储体系基本概念</vt:lpstr>
      <vt:lpstr>Memory Hierarchy</vt:lpstr>
      <vt:lpstr>PowerPoint 演示文稿</vt:lpstr>
      <vt:lpstr>4.1.2 存储体系的构成依据</vt:lpstr>
      <vt:lpstr>4.1.2 存储体系的构成依据</vt:lpstr>
      <vt:lpstr>4.1.2 存储体系的构成依据</vt:lpstr>
      <vt:lpstr>PowerPoint 演示文稿</vt:lpstr>
      <vt:lpstr>PowerPoint 演示文稿</vt:lpstr>
      <vt:lpstr>PowerPoint 演示文稿</vt:lpstr>
      <vt:lpstr>PowerPoint 演示文稿</vt:lpstr>
      <vt:lpstr>PowerPoint 演示文稿</vt:lpstr>
      <vt:lpstr>存储层次的访问效率</vt:lpstr>
      <vt:lpstr>访问效率说明</vt:lpstr>
      <vt:lpstr>程序的装入和链接</vt:lpstr>
      <vt:lpstr>PowerPoint 演示文稿</vt:lpstr>
      <vt:lpstr>PowerPoint 演示文稿</vt:lpstr>
      <vt:lpstr>4.2 虚拟存储器</vt:lpstr>
      <vt:lpstr>4.2 虚拟存储器</vt:lpstr>
      <vt:lpstr>4.2 虚拟存储器</vt:lpstr>
      <vt:lpstr>4.2 虚拟存储器</vt:lpstr>
      <vt:lpstr>PowerPoint 演示文稿</vt:lpstr>
      <vt:lpstr>PowerPoint 演示文稿</vt:lpstr>
      <vt:lpstr>PowerPoint 演示文稿</vt:lpstr>
      <vt:lpstr>PowerPoint 演示文稿</vt:lpstr>
      <vt:lpstr>4.2.1 虚拟存储器管理方式—段式管理 </vt:lpstr>
      <vt:lpstr>PowerPoint 演示文稿</vt:lpstr>
      <vt:lpstr>PowerPoint 演示文稿</vt:lpstr>
      <vt:lpstr>PowerPoint 演示文稿</vt:lpstr>
      <vt:lpstr>PowerPoint 演示文稿</vt:lpstr>
      <vt:lpstr>4.2.1 虚拟存储器管理方式—页式管理 </vt:lpstr>
      <vt:lpstr>4.2.1 虚拟存储器管理方式—页式管理 </vt:lpstr>
      <vt:lpstr>4.2.1 虚拟存储器管理方式—页式管理 </vt:lpstr>
      <vt:lpstr>4.2.1 虚拟存储器管理方式—页式管理 </vt:lpstr>
      <vt:lpstr>页式管理的定位映像机构及其地址的变换过程</vt:lpstr>
      <vt:lpstr>PowerPoint 演示文稿</vt:lpstr>
      <vt:lpstr>改进页表法</vt:lpstr>
      <vt:lpstr>PowerPoint 演示文稿</vt:lpstr>
      <vt:lpstr>改进页表法</vt:lpstr>
      <vt:lpstr>PowerPoint 演示文稿</vt:lpstr>
      <vt:lpstr>页表法与相联目录表法的比较</vt:lpstr>
      <vt:lpstr>PowerPoint 演示文稿</vt:lpstr>
      <vt:lpstr>PowerPoint 演示文稿</vt:lpstr>
      <vt:lpstr>例题</vt:lpstr>
      <vt:lpstr>PowerPoint 演示文稿</vt:lpstr>
      <vt:lpstr>PowerPoint 演示文稿</vt:lpstr>
      <vt:lpstr>PowerPoint 演示文稿</vt:lpstr>
      <vt:lpstr>段页式管理的定位映像机构及其地址的变换过程</vt:lpstr>
      <vt:lpstr>PowerPoint 演示文稿</vt:lpstr>
      <vt:lpstr>PowerPoint 演示文稿</vt:lpstr>
      <vt:lpstr>1 地址映像和变换 </vt:lpstr>
      <vt:lpstr>1 地址映像和变换——地址变换的原则 </vt:lpstr>
      <vt:lpstr>PowerPoint 演示文稿</vt:lpstr>
      <vt:lpstr>1 地址映像和变换——全相联映像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（1）全相联映像与变换</vt:lpstr>
      <vt:lpstr>（1）全相联映像与变换</vt:lpstr>
      <vt:lpstr>（2）直接映像与变换</vt:lpstr>
      <vt:lpstr>（2）直接映像与变换</vt:lpstr>
      <vt:lpstr>（2）直接映像与变换</vt:lpstr>
      <vt:lpstr>（2）直接映像与变换</vt:lpstr>
      <vt:lpstr>（2）直接映像与变换</vt:lpstr>
      <vt:lpstr>（2）直接映像与变换</vt:lpstr>
      <vt:lpstr>两种地址转换的比较</vt:lpstr>
      <vt:lpstr>例题：</vt:lpstr>
      <vt:lpstr>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PowerPoint 演示文稿</vt:lpstr>
      <vt:lpstr>习题</vt:lpstr>
      <vt:lpstr>习题</vt:lpstr>
      <vt:lpstr>习题</vt:lpstr>
      <vt:lpstr>习题</vt:lpstr>
      <vt:lpstr>习题</vt:lpstr>
      <vt:lpstr>习题</vt:lpstr>
      <vt:lpstr>习题</vt:lpstr>
      <vt:lpstr>习题</vt:lpstr>
      <vt:lpstr>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思考题</vt:lpstr>
      <vt:lpstr>思考题</vt:lpstr>
      <vt:lpstr>思考题</vt:lpstr>
      <vt:lpstr>思考题</vt:lpstr>
      <vt:lpstr>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1298</cp:revision>
  <dcterms:created xsi:type="dcterms:W3CDTF">2013-01-25T01:44:00Z</dcterms:created>
  <dcterms:modified xsi:type="dcterms:W3CDTF">2024-01-21T14:55:56Z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32A9337488DB4D4B84AC9A50578AB301_12</vt:lpwstr>
  </property>
</Properties>
</file>